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14" r:id="rId3"/>
    <p:sldId id="257" r:id="rId4"/>
    <p:sldId id="317" r:id="rId5"/>
    <p:sldId id="318" r:id="rId6"/>
    <p:sldId id="267" r:id="rId7"/>
    <p:sldId id="268" r:id="rId8"/>
    <p:sldId id="270" r:id="rId9"/>
    <p:sldId id="273" r:id="rId10"/>
    <p:sldId id="259" r:id="rId11"/>
    <p:sldId id="274" r:id="rId12"/>
    <p:sldId id="275" r:id="rId13"/>
    <p:sldId id="335" r:id="rId14"/>
    <p:sldId id="272" r:id="rId15"/>
    <p:sldId id="336" r:id="rId16"/>
    <p:sldId id="276" r:id="rId17"/>
    <p:sldId id="320" r:id="rId18"/>
    <p:sldId id="277" r:id="rId19"/>
    <p:sldId id="278" r:id="rId20"/>
    <p:sldId id="279" r:id="rId21"/>
    <p:sldId id="305" r:id="rId22"/>
    <p:sldId id="280" r:id="rId23"/>
    <p:sldId id="310" r:id="rId24"/>
    <p:sldId id="311" r:id="rId25"/>
    <p:sldId id="281" r:id="rId26"/>
    <p:sldId id="282" r:id="rId27"/>
    <p:sldId id="291" r:id="rId28"/>
    <p:sldId id="292" r:id="rId29"/>
    <p:sldId id="284" r:id="rId30"/>
    <p:sldId id="319" r:id="rId31"/>
    <p:sldId id="286" r:id="rId32"/>
    <p:sldId id="293" r:id="rId33"/>
    <p:sldId id="290" r:id="rId34"/>
    <p:sldId id="295" r:id="rId35"/>
    <p:sldId id="299" r:id="rId36"/>
    <p:sldId id="325" r:id="rId37"/>
    <p:sldId id="326" r:id="rId38"/>
    <p:sldId id="327" r:id="rId39"/>
    <p:sldId id="328" r:id="rId40"/>
    <p:sldId id="329" r:id="rId41"/>
    <p:sldId id="330" r:id="rId42"/>
    <p:sldId id="331" r:id="rId43"/>
    <p:sldId id="332" r:id="rId44"/>
    <p:sldId id="333" r:id="rId45"/>
    <p:sldId id="322" r:id="rId46"/>
    <p:sldId id="323" r:id="rId47"/>
    <p:sldId id="324" r:id="rId48"/>
    <p:sldId id="321" r:id="rId49"/>
    <p:sldId id="334" r:id="rId5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03" autoAdjust="0"/>
  </p:normalViewPr>
  <p:slideViewPr>
    <p:cSldViewPr>
      <p:cViewPr varScale="1">
        <p:scale>
          <a:sx n="61" d="100"/>
          <a:sy n="61" d="100"/>
        </p:scale>
        <p:origin x="1656" y="10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B3107-85E3-4187-B036-41E685530427}" type="datetimeFigureOut">
              <a:rPr kumimoji="1" lang="ja-JP" altLang="en-US" smtClean="0"/>
              <a:t>2016/7/28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AA78A-3A6B-4BB4-905B-E368501F7E11}" type="slidenum">
              <a:rPr kumimoji="1" lang="ja-JP" altLang="en-US" smtClean="0"/>
              <a:t>‹#›</a:t>
            </a:fld>
            <a:endParaRPr kumimoji="1" lang="ja-JP" altLang="en-US"/>
          </a:p>
        </p:txBody>
      </p:sp>
    </p:spTree>
    <p:extLst>
      <p:ext uri="{BB962C8B-B14F-4D97-AF65-F5344CB8AC3E}">
        <p14:creationId xmlns:p14="http://schemas.microsoft.com/office/powerpoint/2010/main" val="37837940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2016/04/16 </a:t>
            </a:r>
            <a:r>
              <a:rPr kumimoji="1" lang="ja-JP" altLang="en-US" dirty="0"/>
              <a:t>修正 </a:t>
            </a:r>
            <a:r>
              <a:rPr kumimoji="1" lang="en-US" altLang="ja-JP" dirty="0"/>
              <a:t>ver3</a:t>
            </a:r>
          </a:p>
          <a:p>
            <a:r>
              <a:rPr kumimoji="1" lang="en-US" altLang="ja-JP" dirty="0"/>
              <a:t>2016/04/27 </a:t>
            </a:r>
            <a:r>
              <a:rPr kumimoji="1" lang="ja-JP" altLang="en-US" dirty="0"/>
              <a:t>修正 </a:t>
            </a:r>
            <a:r>
              <a:rPr kumimoji="1" lang="en-US" altLang="ja-JP" dirty="0"/>
              <a:t>ver4</a:t>
            </a:r>
          </a:p>
          <a:p>
            <a:r>
              <a:rPr kumimoji="1" lang="en-US" altLang="ja-JP" dirty="0"/>
              <a:t>2016/06/27</a:t>
            </a:r>
            <a:r>
              <a:rPr kumimoji="1" lang="en-US" altLang="ja-JP" baseline="0" dirty="0"/>
              <a:t> </a:t>
            </a:r>
            <a:r>
              <a:rPr kumimoji="1" lang="ja-JP" altLang="en-US" baseline="0" dirty="0"/>
              <a:t>発表資料 </a:t>
            </a:r>
            <a:r>
              <a:rPr kumimoji="1" lang="en-US" altLang="ja-JP" baseline="0" dirty="0"/>
              <a:t>ver5</a:t>
            </a:r>
          </a:p>
          <a:p>
            <a:r>
              <a:rPr kumimoji="1" lang="en-US" altLang="ja-JP" dirty="0"/>
              <a:t>2016/07/28</a:t>
            </a:r>
            <a:r>
              <a:rPr kumimoji="1" lang="en-US" altLang="ja-JP" baseline="0" dirty="0"/>
              <a:t> </a:t>
            </a:r>
            <a:r>
              <a:rPr kumimoji="1" lang="ja-JP" altLang="en-US" baseline="0" dirty="0"/>
              <a:t>微修正 </a:t>
            </a:r>
            <a:r>
              <a:rPr kumimoji="1" lang="en-US" altLang="ja-JP" baseline="0" dirty="0"/>
              <a:t>ver5.2</a:t>
            </a:r>
            <a:endParaRPr kumimoji="1" lang="ja-JP" altLang="en-US" dirty="0"/>
          </a:p>
        </p:txBody>
      </p:sp>
      <p:sp>
        <p:nvSpPr>
          <p:cNvPr id="4" name="スライド番号プレースホルダー 3"/>
          <p:cNvSpPr>
            <a:spLocks noGrp="1"/>
          </p:cNvSpPr>
          <p:nvPr>
            <p:ph type="sldNum" sz="quarter" idx="10"/>
          </p:nvPr>
        </p:nvSpPr>
        <p:spPr/>
        <p:txBody>
          <a:bodyPr/>
          <a:lstStyle/>
          <a:p>
            <a:fld id="{EA3AA78A-3A6B-4BB4-905B-E368501F7E11}" type="slidenum">
              <a:rPr kumimoji="1" lang="ja-JP" altLang="en-US" smtClean="0"/>
              <a:t>1</a:t>
            </a:fld>
            <a:endParaRPr kumimoji="1" lang="ja-JP" altLang="en-US"/>
          </a:p>
        </p:txBody>
      </p:sp>
    </p:spTree>
    <p:extLst>
      <p:ext uri="{BB962C8B-B14F-4D97-AF65-F5344CB8AC3E}">
        <p14:creationId xmlns:p14="http://schemas.microsoft.com/office/powerpoint/2010/main" val="124736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Ls90</a:t>
            </a:r>
          </a:p>
          <a:p>
            <a:r>
              <a:rPr kumimoji="1" lang="en-US" altLang="ja-JP" dirty="0"/>
              <a:t> </a:t>
            </a:r>
            <a:r>
              <a:rPr kumimoji="1" lang="en-US" altLang="ja-JP" dirty="0" err="1"/>
              <a:t>zm</a:t>
            </a:r>
            <a:r>
              <a:rPr kumimoji="1" lang="en-US" altLang="ja-JP" dirty="0"/>
              <a:t>: 3.5*10^-11</a:t>
            </a:r>
          </a:p>
          <a:p>
            <a:r>
              <a:rPr kumimoji="1" lang="en-US" altLang="ja-JP" dirty="0"/>
              <a:t>Flat: 4.8*10^-11</a:t>
            </a:r>
          </a:p>
          <a:p>
            <a:r>
              <a:rPr kumimoji="1" lang="en-US" altLang="ja-JP" baseline="0" dirty="0"/>
              <a:t> </a:t>
            </a:r>
            <a:r>
              <a:rPr kumimoji="1" lang="en-US" altLang="ja-JP" baseline="0" dirty="0" err="1"/>
              <a:t>zm</a:t>
            </a:r>
            <a:r>
              <a:rPr kumimoji="1" lang="en-US" altLang="ja-JP" baseline="0" dirty="0"/>
              <a:t>/flat: 0.7 -&gt; 70 %</a:t>
            </a:r>
            <a:r>
              <a:rPr kumimoji="1" lang="ja-JP" altLang="en-US" baseline="0" dirty="0"/>
              <a:t>大きい</a:t>
            </a:r>
            <a:endParaRPr kumimoji="1" lang="en-US" altLang="ja-JP" baseline="0" dirty="0"/>
          </a:p>
          <a:p>
            <a:r>
              <a:rPr kumimoji="1" lang="en-US" altLang="ja-JP" baseline="0" dirty="0"/>
              <a:t>Ls270</a:t>
            </a:r>
          </a:p>
          <a:p>
            <a:r>
              <a:rPr kumimoji="1" lang="en-US" altLang="ja-JP" baseline="0" dirty="0" err="1"/>
              <a:t>Zm</a:t>
            </a:r>
            <a:r>
              <a:rPr kumimoji="1" lang="en-US" altLang="ja-JP" baseline="0" dirty="0"/>
              <a:t>: 7.39*10^-11</a:t>
            </a:r>
          </a:p>
          <a:p>
            <a:r>
              <a:rPr kumimoji="1" lang="en-US" altLang="ja-JP" baseline="0" dirty="0"/>
              <a:t>Flat: 7.28*10^-11</a:t>
            </a:r>
          </a:p>
          <a:p>
            <a:r>
              <a:rPr kumimoji="1" lang="en-US" altLang="ja-JP" baseline="0" dirty="0" err="1"/>
              <a:t>Zm</a:t>
            </a:r>
            <a:r>
              <a:rPr kumimoji="1" lang="en-US" altLang="ja-JP" baseline="0" dirty="0"/>
              <a:t>/flat:1.015  2% </a:t>
            </a:r>
            <a:r>
              <a:rPr kumimoji="1" lang="ja-JP" altLang="en-US" baseline="0" dirty="0"/>
              <a:t>大きい</a:t>
            </a:r>
            <a:endParaRPr kumimoji="1" lang="ja-JP" altLang="en-US" dirty="0"/>
          </a:p>
        </p:txBody>
      </p:sp>
      <p:sp>
        <p:nvSpPr>
          <p:cNvPr id="4" name="スライド番号プレースホルダー 3"/>
          <p:cNvSpPr>
            <a:spLocks noGrp="1"/>
          </p:cNvSpPr>
          <p:nvPr>
            <p:ph type="sldNum" sz="quarter" idx="10"/>
          </p:nvPr>
        </p:nvSpPr>
        <p:spPr/>
        <p:txBody>
          <a:bodyPr/>
          <a:lstStyle/>
          <a:p>
            <a:fld id="{EA3AA78A-3A6B-4BB4-905B-E368501F7E11}" type="slidenum">
              <a:rPr kumimoji="1" lang="ja-JP" altLang="en-US" smtClean="0"/>
              <a:t>26</a:t>
            </a:fld>
            <a:endParaRPr kumimoji="1" lang="ja-JP" altLang="en-US"/>
          </a:p>
        </p:txBody>
      </p:sp>
    </p:spTree>
    <p:extLst>
      <p:ext uri="{BB962C8B-B14F-4D97-AF65-F5344CB8AC3E}">
        <p14:creationId xmlns:p14="http://schemas.microsoft.com/office/powerpoint/2010/main" val="346858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緯度と経度の中に </a:t>
            </a:r>
            <a:r>
              <a:rPr kumimoji="1" lang="en-US" altLang="ja-JP" dirty="0"/>
              <a:t>LS </a:t>
            </a:r>
            <a:r>
              <a:rPr kumimoji="1" lang="ja-JP" altLang="en-US" dirty="0"/>
              <a:t>を挟むのは変</a:t>
            </a:r>
          </a:p>
        </p:txBody>
      </p:sp>
      <p:sp>
        <p:nvSpPr>
          <p:cNvPr id="4" name="スライド番号プレースホルダー 3"/>
          <p:cNvSpPr>
            <a:spLocks noGrp="1"/>
          </p:cNvSpPr>
          <p:nvPr>
            <p:ph type="sldNum" sz="quarter" idx="10"/>
          </p:nvPr>
        </p:nvSpPr>
        <p:spPr/>
        <p:txBody>
          <a:bodyPr/>
          <a:lstStyle/>
          <a:p>
            <a:fld id="{EA3AA78A-3A6B-4BB4-905B-E368501F7E11}" type="slidenum">
              <a:rPr kumimoji="1" lang="ja-JP" altLang="en-US" smtClean="0"/>
              <a:t>29</a:t>
            </a:fld>
            <a:endParaRPr kumimoji="1" lang="ja-JP" altLang="en-US"/>
          </a:p>
        </p:txBody>
      </p:sp>
    </p:spTree>
    <p:extLst>
      <p:ext uri="{BB962C8B-B14F-4D97-AF65-F5344CB8AC3E}">
        <p14:creationId xmlns:p14="http://schemas.microsoft.com/office/powerpoint/2010/main" val="200817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単純に読むと標高が高いと大循環による冷却位置も高くなるので結果厚くなるように感じるが違う</a:t>
            </a:r>
          </a:p>
        </p:txBody>
      </p:sp>
      <p:sp>
        <p:nvSpPr>
          <p:cNvPr id="4" name="スライド番号プレースホルダー 3"/>
          <p:cNvSpPr>
            <a:spLocks noGrp="1"/>
          </p:cNvSpPr>
          <p:nvPr>
            <p:ph type="sldNum" sz="quarter" idx="10"/>
          </p:nvPr>
        </p:nvSpPr>
        <p:spPr/>
        <p:txBody>
          <a:bodyPr/>
          <a:lstStyle/>
          <a:p>
            <a:fld id="{EA3AA78A-3A6B-4BB4-905B-E368501F7E11}" type="slidenum">
              <a:rPr kumimoji="1" lang="ja-JP" altLang="en-US" smtClean="0"/>
              <a:t>31</a:t>
            </a:fld>
            <a:endParaRPr kumimoji="1" lang="ja-JP" altLang="en-US"/>
          </a:p>
        </p:txBody>
      </p:sp>
    </p:spTree>
    <p:extLst>
      <p:ext uri="{BB962C8B-B14F-4D97-AF65-F5344CB8AC3E}">
        <p14:creationId xmlns:p14="http://schemas.microsoft.com/office/powerpoint/2010/main" val="3239081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力学過程の冷却が聞いているとだけ書いてそれは大循環強度が強いかどうかはまだわからない</a:t>
            </a:r>
            <a:endParaRPr kumimoji="1" lang="en-US" altLang="ja-JP" dirty="0"/>
          </a:p>
          <a:p>
            <a:r>
              <a:rPr kumimoji="1" lang="ja-JP" altLang="en-US" dirty="0"/>
              <a:t>冷却率の差はまあ大循環強度でしょうという言い方にする</a:t>
            </a:r>
          </a:p>
        </p:txBody>
      </p:sp>
      <p:sp>
        <p:nvSpPr>
          <p:cNvPr id="4" name="スライド番号プレースホルダー 3"/>
          <p:cNvSpPr>
            <a:spLocks noGrp="1"/>
          </p:cNvSpPr>
          <p:nvPr>
            <p:ph type="sldNum" sz="quarter" idx="10"/>
          </p:nvPr>
        </p:nvSpPr>
        <p:spPr/>
        <p:txBody>
          <a:bodyPr/>
          <a:lstStyle/>
          <a:p>
            <a:fld id="{EA3AA78A-3A6B-4BB4-905B-E368501F7E11}" type="slidenum">
              <a:rPr kumimoji="1" lang="ja-JP" altLang="en-US" smtClean="0"/>
              <a:t>34</a:t>
            </a:fld>
            <a:endParaRPr kumimoji="1" lang="ja-JP" altLang="en-US"/>
          </a:p>
        </p:txBody>
      </p:sp>
    </p:spTree>
    <p:extLst>
      <p:ext uri="{BB962C8B-B14F-4D97-AF65-F5344CB8AC3E}">
        <p14:creationId xmlns:p14="http://schemas.microsoft.com/office/powerpoint/2010/main" val="2285972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p:sp>
      <p:sp>
        <p:nvSpPr>
          <p:cNvPr id="94211" name="Rectangle 3"/>
          <p:cNvSpPr>
            <a:spLocks noGrp="1" noRot="1" noChangeAspect="1" noChangeArrowheads="1"/>
          </p:cNvSpPr>
          <p:nvPr>
            <p:ph type="body" idx="1"/>
          </p:nvPr>
        </p:nvSpPr>
        <p:spPr bwMode="auto">
          <a:xfrm>
            <a:off x="-600075" y="8210550"/>
            <a:ext cx="7023100" cy="8928100"/>
          </a:xfrm>
          <a:prstGeom prst="rect">
            <a:avLst/>
          </a:prstGeom>
          <a:noFill/>
          <a:ln w="1">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ja-JP" altLang="en-US" dirty="0">
                <a:ea typeface="ＭＳ Ｐゴシック" panose="020B0600070205080204" pitchFamily="50" charset="-128"/>
              </a:rPr>
              <a:t>顕熱フラックスは鉛直混合による加熱と大気量</a:t>
            </a:r>
            <a:r>
              <a:rPr lang="en-US" altLang="ja-JP" dirty="0">
                <a:ea typeface="ＭＳ Ｐゴシック" panose="020B0600070205080204" pitchFamily="50" charset="-128"/>
              </a:rPr>
              <a:t>(</a:t>
            </a:r>
            <a:r>
              <a:rPr lang="ja-JP" altLang="en-US" dirty="0">
                <a:ea typeface="ＭＳ Ｐゴシック" panose="020B0600070205080204" pitchFamily="50" charset="-128"/>
              </a:rPr>
              <a:t>地表面気圧</a:t>
            </a:r>
            <a:r>
              <a:rPr lang="en-US" altLang="ja-JP" dirty="0">
                <a:ea typeface="ＭＳ Ｐゴシック" panose="020B0600070205080204" pitchFamily="50" charset="-128"/>
              </a:rPr>
              <a:t>)</a:t>
            </a:r>
            <a:r>
              <a:rPr lang="ja-JP" altLang="en-US" dirty="0" err="1">
                <a:ea typeface="ＭＳ Ｐゴシック" panose="020B0600070205080204" pitchFamily="50" charset="-128"/>
              </a:rPr>
              <a:t>に依</a:t>
            </a:r>
            <a:r>
              <a:rPr lang="ja-JP" altLang="en-US" dirty="0">
                <a:ea typeface="ＭＳ Ｐゴシック" panose="020B0600070205080204" pitchFamily="50" charset="-128"/>
              </a:rPr>
              <a:t>存し</a:t>
            </a:r>
            <a:r>
              <a:rPr lang="en-US" altLang="ja-JP" dirty="0">
                <a:ea typeface="ＭＳ Ｐゴシック" panose="020B0600070205080204" pitchFamily="50" charset="-128"/>
              </a:rPr>
              <a:t>, </a:t>
            </a:r>
            <a:r>
              <a:rPr lang="ja-JP" altLang="en-US" dirty="0">
                <a:ea typeface="ＭＳ Ｐゴシック" panose="020B0600070205080204" pitchFamily="50" charset="-128"/>
              </a:rPr>
              <a:t>対流層の厚さは大循環の強さに依存する</a:t>
            </a:r>
            <a:r>
              <a:rPr lang="en-US" altLang="ja-JP" dirty="0">
                <a:ea typeface="ＭＳ Ｐゴシック" panose="020B0600070205080204" pitchFamily="50" charset="-128"/>
              </a:rPr>
              <a:t>. </a:t>
            </a:r>
            <a:r>
              <a:rPr lang="ja-JP" altLang="en-US" dirty="0">
                <a:ea typeface="ＭＳ Ｐゴシック" panose="020B0600070205080204" pitchFamily="50" charset="-128"/>
              </a:rPr>
              <a:t>対流調節を加えているので温度が断熱減率に固定される</a:t>
            </a:r>
            <a:r>
              <a:rPr lang="en-US" altLang="ja-JP" dirty="0">
                <a:ea typeface="ＭＳ Ｐゴシック" panose="020B0600070205080204" pitchFamily="50" charset="-128"/>
              </a:rPr>
              <a:t>. </a:t>
            </a:r>
            <a:r>
              <a:rPr lang="ja-JP" altLang="en-US" dirty="0">
                <a:ea typeface="ＭＳ Ｐゴシック" panose="020B0600070205080204" pitchFamily="50" charset="-128"/>
              </a:rPr>
              <a:t>よって</a:t>
            </a:r>
            <a:r>
              <a:rPr lang="en-US" altLang="ja-JP" dirty="0">
                <a:ea typeface="ＭＳ Ｐゴシック" panose="020B0600070205080204" pitchFamily="50" charset="-128"/>
              </a:rPr>
              <a:t>, </a:t>
            </a:r>
            <a:r>
              <a:rPr lang="ja-JP" altLang="en-US" dirty="0">
                <a:ea typeface="ＭＳ Ｐゴシック" panose="020B0600070205080204" pitchFamily="50" charset="-128"/>
              </a:rPr>
              <a:t>上空が加熱されると膨張される</a:t>
            </a:r>
            <a:r>
              <a:rPr lang="en-US" altLang="ja-JP" dirty="0">
                <a:ea typeface="ＭＳ Ｐゴシック" panose="020B0600070205080204" pitchFamily="50" charset="-128"/>
              </a:rPr>
              <a:t>. </a:t>
            </a:r>
            <a:r>
              <a:rPr lang="ja-JP" altLang="en-US" dirty="0">
                <a:ea typeface="ＭＳ Ｐゴシック" panose="020B0600070205080204" pitchFamily="50" charset="-128"/>
              </a:rPr>
              <a:t>そのため</a:t>
            </a:r>
            <a:r>
              <a:rPr lang="en-US" altLang="ja-JP" dirty="0">
                <a:ea typeface="ＭＳ Ｐゴシック" panose="020B0600070205080204" pitchFamily="50" charset="-128"/>
              </a:rPr>
              <a:t>, </a:t>
            </a:r>
            <a:r>
              <a:rPr lang="ja-JP" altLang="en-US" dirty="0">
                <a:ea typeface="ＭＳ Ｐゴシック" panose="020B0600070205080204" pitchFamily="50" charset="-128"/>
              </a:rPr>
              <a:t>ハドレー循環が強くなり</a:t>
            </a:r>
            <a:r>
              <a:rPr lang="en-US" altLang="ja-JP" dirty="0">
                <a:ea typeface="ＭＳ Ｐゴシック" panose="020B0600070205080204" pitchFamily="50" charset="-128"/>
              </a:rPr>
              <a:t>, </a:t>
            </a:r>
            <a:r>
              <a:rPr lang="ja-JP" altLang="en-US" dirty="0">
                <a:ea typeface="ＭＳ Ｐゴシック" panose="020B0600070205080204" pitchFamily="50" charset="-128"/>
              </a:rPr>
              <a:t>それに伴って場が冷却されるとそれとバランス</a:t>
            </a:r>
            <a:r>
              <a:rPr lang="ja-JP" altLang="en-US" dirty="0" err="1">
                <a:ea typeface="ＭＳ Ｐゴシック" panose="020B0600070205080204" pitchFamily="50" charset="-128"/>
              </a:rPr>
              <a:t>手して</a:t>
            </a:r>
            <a:r>
              <a:rPr lang="ja-JP" altLang="en-US" dirty="0">
                <a:ea typeface="ＭＳ Ｐゴシック" panose="020B0600070205080204" pitchFamily="50" charset="-128"/>
              </a:rPr>
              <a:t>いる対流調節が加熱する </a:t>
            </a:r>
            <a:r>
              <a:rPr lang="en-US" altLang="ja-JP" dirty="0">
                <a:ea typeface="ＭＳ Ｐゴシック" panose="020B0600070205080204" pitchFamily="50" charset="-128"/>
              </a:rPr>
              <a:t>(</a:t>
            </a:r>
            <a:r>
              <a:rPr lang="ja-JP" altLang="en-US" dirty="0">
                <a:ea typeface="ＭＳ Ｐゴシック" panose="020B0600070205080204" pitchFamily="50" charset="-128"/>
              </a:rPr>
              <a:t>つまりハドレー循環場から対流層にエネルギーが供給される</a:t>
            </a:r>
            <a:r>
              <a:rPr lang="en-US" altLang="ja-JP" dirty="0">
                <a:ea typeface="ＭＳ Ｐゴシック" panose="020B0600070205080204" pitchFamily="50" charset="-128"/>
              </a:rPr>
              <a:t>)</a:t>
            </a:r>
          </a:p>
          <a:p>
            <a:endParaRPr lang="en-US" altLang="ja-JP" dirty="0">
              <a:ea typeface="ＭＳ Ｐゴシック" panose="020B0600070205080204" pitchFamily="50" charset="-128"/>
            </a:endParaRPr>
          </a:p>
          <a:p>
            <a:endParaRPr lang="en-US" altLang="ja-JP" dirty="0">
              <a:ea typeface="ＭＳ Ｐゴシック" panose="020B0600070205080204" pitchFamily="50" charset="-128"/>
            </a:endParaRPr>
          </a:p>
          <a:p>
            <a:r>
              <a:rPr lang="ja-JP" altLang="en-US" dirty="0">
                <a:ea typeface="ＭＳ Ｐゴシック" panose="020B0600070205080204" pitchFamily="50" charset="-128"/>
              </a:rPr>
              <a:t>顕熱フラックス</a:t>
            </a:r>
            <a:r>
              <a:rPr lang="en-US" altLang="ja-JP" dirty="0">
                <a:ea typeface="ＭＳ Ｐゴシック" panose="020B0600070205080204" pitchFamily="50" charset="-128"/>
              </a:rPr>
              <a:t>S</a:t>
            </a:r>
            <a:r>
              <a:rPr lang="ja-JP" altLang="en-US" dirty="0">
                <a:ea typeface="ＭＳ Ｐゴシック" panose="020B0600070205080204" pitchFamily="50" charset="-128"/>
              </a:rPr>
              <a:t>が仮に気圧にのみに依存し</a:t>
            </a:r>
            <a:r>
              <a:rPr lang="en-US" altLang="ja-JP" dirty="0">
                <a:ea typeface="ＭＳ Ｐゴシック" panose="020B0600070205080204" pitchFamily="50" charset="-128"/>
              </a:rPr>
              <a:t>, </a:t>
            </a:r>
          </a:p>
          <a:p>
            <a:r>
              <a:rPr lang="en-US" altLang="ja-JP" dirty="0">
                <a:ea typeface="ＭＳ Ｐゴシック" panose="020B0600070205080204" pitchFamily="50" charset="-128"/>
              </a:rPr>
              <a:t>S(p) = S_0 * F_s(p)</a:t>
            </a:r>
          </a:p>
          <a:p>
            <a:r>
              <a:rPr lang="ja-JP" altLang="en-US" dirty="0">
                <a:ea typeface="ＭＳ Ｐゴシック" panose="020B0600070205080204" pitchFamily="50" charset="-128"/>
              </a:rPr>
              <a:t>と表せて</a:t>
            </a:r>
            <a:r>
              <a:rPr lang="en-US" altLang="ja-JP" dirty="0">
                <a:ea typeface="ＭＳ Ｐゴシック" panose="020B0600070205080204" pitchFamily="50" charset="-128"/>
              </a:rPr>
              <a:t>, F_s(p) </a:t>
            </a:r>
            <a:r>
              <a:rPr lang="ja-JP" altLang="en-US" dirty="0">
                <a:ea typeface="ＭＳ Ｐゴシック" panose="020B0600070205080204" pitchFamily="50" charset="-128"/>
              </a:rPr>
              <a:t>は地形高度によらず一定だとすると</a:t>
            </a:r>
            <a:r>
              <a:rPr lang="en-US" altLang="ja-JP" dirty="0">
                <a:ea typeface="ＭＳ Ｐゴシック" panose="020B0600070205080204" pitchFamily="50" charset="-128"/>
              </a:rPr>
              <a:t>(</a:t>
            </a:r>
            <a:r>
              <a:rPr lang="ja-JP" altLang="en-US" dirty="0">
                <a:ea typeface="ＭＳ Ｐゴシック" panose="020B0600070205080204" pitchFamily="50" charset="-128"/>
              </a:rPr>
              <a:t>つまり関数形は大体同じ</a:t>
            </a:r>
            <a:r>
              <a:rPr lang="en-US" altLang="ja-JP" dirty="0">
                <a:ea typeface="ＭＳ Ｐゴシック" panose="020B0600070205080204" pitchFamily="50" charset="-128"/>
              </a:rPr>
              <a:t>)</a:t>
            </a:r>
          </a:p>
          <a:p>
            <a:r>
              <a:rPr lang="ja-JP" altLang="en-US" dirty="0">
                <a:ea typeface="ＭＳ Ｐゴシック" panose="020B0600070205080204" pitchFamily="50" charset="-128"/>
              </a:rPr>
              <a:t>だとすると鉛直加熱率 </a:t>
            </a:r>
            <a:r>
              <a:rPr lang="en-US" altLang="ja-JP" dirty="0">
                <a:ea typeface="ＭＳ Ｐゴシック" panose="020B0600070205080204" pitchFamily="50" charset="-128"/>
              </a:rPr>
              <a:t>K, </a:t>
            </a:r>
            <a:r>
              <a:rPr lang="ja-JP" altLang="en-US" dirty="0">
                <a:ea typeface="ＭＳ Ｐゴシック" panose="020B0600070205080204" pitchFamily="50" charset="-128"/>
              </a:rPr>
              <a:t>地表面気圧 </a:t>
            </a:r>
            <a:r>
              <a:rPr lang="en-US" altLang="ja-JP" dirty="0">
                <a:ea typeface="ＭＳ Ｐゴシック" panose="020B0600070205080204" pitchFamily="50" charset="-128"/>
              </a:rPr>
              <a:t>P </a:t>
            </a:r>
            <a:r>
              <a:rPr lang="ja-JP" altLang="en-US" dirty="0">
                <a:ea typeface="ＭＳ Ｐゴシック" panose="020B0600070205080204" pitchFamily="50" charset="-128"/>
              </a:rPr>
              <a:t>を用いて </a:t>
            </a:r>
            <a:r>
              <a:rPr lang="en-US" altLang="ja-JP" dirty="0">
                <a:ea typeface="ＭＳ Ｐゴシック" panose="020B0600070205080204" pitchFamily="50" charset="-128"/>
              </a:rPr>
              <a:t>(asp </a:t>
            </a:r>
            <a:r>
              <a:rPr lang="ja-JP" altLang="en-US" dirty="0">
                <a:ea typeface="ＭＳ Ｐゴシック" panose="020B0600070205080204" pitchFamily="50" charset="-128"/>
              </a:rPr>
              <a:t>は平らな地形</a:t>
            </a:r>
            <a:r>
              <a:rPr lang="en-US" altLang="ja-JP" dirty="0">
                <a:ea typeface="ＭＳ Ｐゴシック" panose="020B0600070205080204" pitchFamily="50" charset="-128"/>
              </a:rPr>
              <a:t>, </a:t>
            </a:r>
            <a:r>
              <a:rPr lang="en-US" altLang="ja-JP" dirty="0" err="1">
                <a:ea typeface="ＭＳ Ｐゴシック" panose="020B0600070205080204" pitchFamily="50" charset="-128"/>
              </a:rPr>
              <a:t>zm</a:t>
            </a:r>
            <a:r>
              <a:rPr lang="en-US" altLang="ja-JP" dirty="0">
                <a:ea typeface="ＭＳ Ｐゴシック" panose="020B0600070205080204" pitchFamily="50" charset="-128"/>
              </a:rPr>
              <a:t> </a:t>
            </a:r>
            <a:r>
              <a:rPr lang="ja-JP" altLang="en-US" dirty="0">
                <a:ea typeface="ＭＳ Ｐゴシック" panose="020B0600070205080204" pitchFamily="50" charset="-128"/>
              </a:rPr>
              <a:t>は東西平均地形を表す</a:t>
            </a:r>
            <a:r>
              <a:rPr lang="en-US" altLang="ja-JP" dirty="0">
                <a:ea typeface="ＭＳ Ｐゴシック" panose="020B0600070205080204" pitchFamily="50" charset="-128"/>
              </a:rPr>
              <a:t>)</a:t>
            </a:r>
          </a:p>
          <a:p>
            <a:r>
              <a:rPr lang="en-US" altLang="ja-JP" dirty="0" err="1">
                <a:ea typeface="ＭＳ Ｐゴシック" panose="020B0600070205080204" pitchFamily="50" charset="-128"/>
              </a:rPr>
              <a:t>K_asp</a:t>
            </a:r>
            <a:r>
              <a:rPr lang="en-US" altLang="ja-JP" dirty="0">
                <a:ea typeface="ＭＳ Ｐゴシック" panose="020B0600070205080204" pitchFamily="50" charset="-128"/>
              </a:rPr>
              <a:t> / </a:t>
            </a:r>
            <a:r>
              <a:rPr lang="en-US" altLang="ja-JP" dirty="0" err="1">
                <a:ea typeface="ＭＳ Ｐゴシック" panose="020B0600070205080204" pitchFamily="50" charset="-128"/>
              </a:rPr>
              <a:t>K_zm</a:t>
            </a:r>
            <a:r>
              <a:rPr lang="en-US" altLang="ja-JP" dirty="0">
                <a:ea typeface="ＭＳ Ｐゴシック" panose="020B0600070205080204" pitchFamily="50" charset="-128"/>
              </a:rPr>
              <a:t> – </a:t>
            </a:r>
            <a:r>
              <a:rPr lang="en-US" altLang="ja-JP" dirty="0" err="1">
                <a:ea typeface="ＭＳ Ｐゴシック" panose="020B0600070205080204" pitchFamily="50" charset="-128"/>
              </a:rPr>
              <a:t>P_zm</a:t>
            </a:r>
            <a:r>
              <a:rPr lang="en-US" altLang="ja-JP" dirty="0">
                <a:ea typeface="ＭＳ Ｐゴシック" panose="020B0600070205080204" pitchFamily="50" charset="-128"/>
              </a:rPr>
              <a:t> / </a:t>
            </a:r>
            <a:r>
              <a:rPr lang="en-US" altLang="ja-JP" dirty="0" err="1">
                <a:ea typeface="ＭＳ Ｐゴシック" panose="020B0600070205080204" pitchFamily="50" charset="-128"/>
              </a:rPr>
              <a:t>P_asp</a:t>
            </a:r>
            <a:r>
              <a:rPr lang="en-US" altLang="ja-JP" dirty="0">
                <a:ea typeface="ＭＳ Ｐゴシック" panose="020B0600070205080204" pitchFamily="50" charset="-128"/>
              </a:rPr>
              <a:t> &lt; 0 </a:t>
            </a:r>
            <a:r>
              <a:rPr lang="ja-JP" altLang="en-US" dirty="0">
                <a:ea typeface="ＭＳ Ｐゴシック" panose="020B0600070205080204" pitchFamily="50" charset="-128"/>
              </a:rPr>
              <a:t>のとき </a:t>
            </a:r>
            <a:r>
              <a:rPr lang="en-US" altLang="ja-JP" dirty="0" err="1">
                <a:ea typeface="ＭＳ Ｐゴシック" panose="020B0600070205080204" pitchFamily="50" charset="-128"/>
              </a:rPr>
              <a:t>S_asp</a:t>
            </a:r>
            <a:r>
              <a:rPr lang="en-US" altLang="ja-JP" dirty="0">
                <a:ea typeface="ＭＳ Ｐゴシック" panose="020B0600070205080204" pitchFamily="50" charset="-128"/>
              </a:rPr>
              <a:t> &lt; </a:t>
            </a:r>
            <a:r>
              <a:rPr lang="en-US" altLang="ja-JP" dirty="0" err="1">
                <a:ea typeface="ＭＳ Ｐゴシック" panose="020B0600070205080204" pitchFamily="50" charset="-128"/>
              </a:rPr>
              <a:t>S_zm</a:t>
            </a:r>
            <a:endParaRPr lang="en-US" altLang="ja-JP" dirty="0">
              <a:ea typeface="ＭＳ Ｐゴシック" panose="020B0600070205080204" pitchFamily="50" charset="-128"/>
            </a:endParaRPr>
          </a:p>
          <a:p>
            <a:r>
              <a:rPr lang="en-US" altLang="ja-JP" dirty="0" err="1">
                <a:ea typeface="ＭＳ Ｐゴシック" panose="020B0600070205080204" pitchFamily="50" charset="-128"/>
              </a:rPr>
              <a:t>K_asp</a:t>
            </a:r>
            <a:r>
              <a:rPr lang="en-US" altLang="ja-JP" dirty="0">
                <a:ea typeface="ＭＳ Ｐゴシック" panose="020B0600070205080204" pitchFamily="50" charset="-128"/>
              </a:rPr>
              <a:t> / </a:t>
            </a:r>
            <a:r>
              <a:rPr lang="en-US" altLang="ja-JP" dirty="0" err="1">
                <a:ea typeface="ＭＳ Ｐゴシック" panose="020B0600070205080204" pitchFamily="50" charset="-128"/>
              </a:rPr>
              <a:t>K_zm</a:t>
            </a:r>
            <a:r>
              <a:rPr lang="en-US" altLang="ja-JP" dirty="0">
                <a:ea typeface="ＭＳ Ｐゴシック" panose="020B0600070205080204" pitchFamily="50" charset="-128"/>
              </a:rPr>
              <a:t> – </a:t>
            </a:r>
            <a:r>
              <a:rPr lang="en-US" altLang="ja-JP" dirty="0" err="1">
                <a:ea typeface="ＭＳ Ｐゴシック" panose="020B0600070205080204" pitchFamily="50" charset="-128"/>
              </a:rPr>
              <a:t>P_zm</a:t>
            </a:r>
            <a:r>
              <a:rPr lang="en-US" altLang="ja-JP" dirty="0">
                <a:ea typeface="ＭＳ Ｐゴシック" panose="020B0600070205080204" pitchFamily="50" charset="-128"/>
              </a:rPr>
              <a:t> / </a:t>
            </a:r>
            <a:r>
              <a:rPr lang="en-US" altLang="ja-JP" dirty="0" err="1">
                <a:ea typeface="ＭＳ Ｐゴシック" panose="020B0600070205080204" pitchFamily="50" charset="-128"/>
              </a:rPr>
              <a:t>P_asp</a:t>
            </a:r>
            <a:r>
              <a:rPr lang="en-US" altLang="ja-JP" dirty="0">
                <a:ea typeface="ＭＳ Ｐゴシック" panose="020B0600070205080204" pitchFamily="50" charset="-128"/>
              </a:rPr>
              <a:t> &gt; 0 </a:t>
            </a:r>
            <a:r>
              <a:rPr lang="ja-JP" altLang="en-US" dirty="0">
                <a:ea typeface="ＭＳ Ｐゴシック" panose="020B0600070205080204" pitchFamily="50" charset="-128"/>
              </a:rPr>
              <a:t>のとき </a:t>
            </a:r>
            <a:r>
              <a:rPr lang="en-US" altLang="ja-JP" dirty="0" err="1">
                <a:ea typeface="ＭＳ Ｐゴシック" panose="020B0600070205080204" pitchFamily="50" charset="-128"/>
              </a:rPr>
              <a:t>S_asp</a:t>
            </a:r>
            <a:r>
              <a:rPr lang="en-US" altLang="ja-JP" dirty="0">
                <a:ea typeface="ＭＳ Ｐゴシック" panose="020B0600070205080204" pitchFamily="50" charset="-128"/>
              </a:rPr>
              <a:t> &gt; </a:t>
            </a:r>
            <a:r>
              <a:rPr lang="en-US" altLang="ja-JP" dirty="0" err="1">
                <a:ea typeface="ＭＳ Ｐゴシック" panose="020B0600070205080204" pitchFamily="50" charset="-128"/>
              </a:rPr>
              <a:t>S_zm</a:t>
            </a:r>
            <a:r>
              <a:rPr lang="en-US" altLang="ja-JP" dirty="0">
                <a:ea typeface="ＭＳ Ｐゴシック" panose="020B0600070205080204" pitchFamily="50" charset="-128"/>
              </a:rPr>
              <a:t> </a:t>
            </a:r>
          </a:p>
          <a:p>
            <a:r>
              <a:rPr lang="ja-JP" altLang="en-US" dirty="0">
                <a:ea typeface="ＭＳ Ｐゴシック" panose="020B0600070205080204" pitchFamily="50" charset="-128"/>
              </a:rPr>
              <a:t>となる</a:t>
            </a:r>
            <a:endParaRPr lang="en-US" altLang="ja-JP" dirty="0">
              <a:ea typeface="ＭＳ Ｐゴシック" panose="020B0600070205080204" pitchFamily="50" charset="-128"/>
            </a:endParaRPr>
          </a:p>
          <a:p>
            <a:endParaRPr lang="en-US" altLang="ja-JP" dirty="0">
              <a:ea typeface="ＭＳ Ｐゴシック" panose="020B0600070205080204" pitchFamily="50" charset="-128"/>
            </a:endParaRPr>
          </a:p>
          <a:p>
            <a:endParaRPr lang="en-US" altLang="ja-JP" dirty="0">
              <a:ea typeface="ＭＳ Ｐゴシック" panose="020B0600070205080204" pitchFamily="50" charset="-128"/>
            </a:endParaRPr>
          </a:p>
          <a:p>
            <a:endParaRPr lang="en-US" altLang="ja-JP" dirty="0">
              <a:ea typeface="ＭＳ Ｐゴシック" panose="020B0600070205080204" pitchFamily="50" charset="-128"/>
            </a:endParaRPr>
          </a:p>
          <a:p>
            <a:r>
              <a:rPr lang="ja-JP" altLang="en-US" dirty="0">
                <a:ea typeface="ＭＳ Ｐゴシック" panose="020B0600070205080204" pitchFamily="50" charset="-128"/>
              </a:rPr>
              <a:t>子午面循環が大きくなることでそれに伴う上昇流が一帯を冷やし、それに伴って鉛直拡散がより効くようになっている</a:t>
            </a:r>
          </a:p>
          <a:p>
            <a:r>
              <a:rPr lang="ja-JP" altLang="en-US" dirty="0">
                <a:ea typeface="ＭＳ Ｐゴシック" panose="020B0600070205080204" pitchFamily="50" charset="-128"/>
              </a:rPr>
              <a:t>対流層の厚さは何が効いているかはわからない。地表面気圧？鉛直拡散の鉛直分布？→たしかに500Pa 付近のものを比べてみると地形一定は他と比べると鉛直拡散が弱い</a:t>
            </a:r>
          </a:p>
          <a:p>
            <a:endParaRPr lang="ja-JP" altLang="en-US" dirty="0">
              <a:ea typeface="ＭＳ Ｐゴシック" panose="020B0600070205080204" pitchFamily="50" charset="-128"/>
            </a:endParaRPr>
          </a:p>
          <a:p>
            <a:r>
              <a:rPr lang="ja-JP" altLang="en-US" dirty="0">
                <a:ea typeface="ＭＳ Ｐゴシック" panose="020B0600070205080204" pitchFamily="50" charset="-128"/>
              </a:rPr>
              <a:t>流線関数の値だけを見た場合: 東西平均地形の方が平らな地形よりも大きい→更にわからない。　</a:t>
            </a:r>
          </a:p>
          <a:p>
            <a:endParaRPr lang="ja-JP" altLang="en-US" dirty="0">
              <a:ea typeface="ＭＳ Ｐゴシック" panose="020B0600070205080204" pitchFamily="50" charset="-128"/>
            </a:endParaRPr>
          </a:p>
          <a:p>
            <a:r>
              <a:rPr lang="ja-JP" altLang="en-US" dirty="0">
                <a:ea typeface="ＭＳ Ｐゴシック" panose="020B0600070205080204" pitchFamily="50" charset="-128"/>
              </a:rPr>
              <a:t>Γω＝Qだとすると(厳密にはこれは下降流の式だけ）子午面循環が大きくなるとQも大きくなりωも大きくなるのでは？そうなるとそれに伴って熱プロファイルが変わるのでは？</a:t>
            </a:r>
          </a:p>
          <a:p>
            <a:endParaRPr lang="ja-JP" altLang="en-US" dirty="0">
              <a:ea typeface="ＭＳ Ｐゴシック" panose="020B0600070205080204" pitchFamily="50" charset="-128"/>
            </a:endParaRPr>
          </a:p>
          <a:p>
            <a:r>
              <a:rPr lang="ja-JP" altLang="en-US" dirty="0">
                <a:ea typeface="ＭＳ Ｐゴシック" panose="020B0600070205080204" pitchFamily="50" charset="-128"/>
              </a:rPr>
              <a:t>力学が変わって他が埋め合わせるのでは？</a:t>
            </a:r>
          </a:p>
          <a:p>
            <a:endParaRPr lang="ja-JP" altLang="en-US" dirty="0">
              <a:ea typeface="ＭＳ Ｐゴシック" panose="020B0600070205080204" pitchFamily="50" charset="-128"/>
            </a:endParaRPr>
          </a:p>
          <a:p>
            <a:endParaRPr lang="ja-JP" altLang="en-US" dirty="0">
              <a:ea typeface="ＭＳ Ｐゴシック" panose="020B0600070205080204" pitchFamily="50" charset="-128"/>
            </a:endParaRPr>
          </a:p>
          <a:p>
            <a:r>
              <a:rPr lang="ja-JP" altLang="en-US" dirty="0">
                <a:ea typeface="ＭＳ Ｐゴシック" panose="020B0600070205080204" pitchFamily="50" charset="-128"/>
              </a:rPr>
              <a:t>力学と対流は冷却</a:t>
            </a:r>
          </a:p>
          <a:p>
            <a:r>
              <a:rPr lang="ja-JP" altLang="en-US" dirty="0">
                <a:ea typeface="ＭＳ Ｐゴシック" panose="020B0600070205080204" pitchFamily="50" charset="-128"/>
              </a:rPr>
              <a:t>放射と拡散は加熱</a:t>
            </a:r>
          </a:p>
          <a:p>
            <a:r>
              <a:rPr lang="ja-JP" altLang="en-US" dirty="0">
                <a:ea typeface="ＭＳ Ｐゴシック" panose="020B0600070205080204" pitchFamily="50" charset="-128"/>
              </a:rPr>
              <a:t>平らな地形の場合は全て足すと零になるはず</a:t>
            </a:r>
          </a:p>
          <a:p>
            <a:endParaRPr lang="ja-JP" altLang="en-US" dirty="0">
              <a:ea typeface="ＭＳ Ｐゴシック" panose="020B0600070205080204" pitchFamily="50" charset="-128"/>
            </a:endParaRPr>
          </a:p>
          <a:p>
            <a:r>
              <a:rPr lang="ja-JP" altLang="en-US" dirty="0">
                <a:ea typeface="ＭＳ Ｐゴシック" panose="020B0600070205080204" pitchFamily="50" charset="-128"/>
              </a:rPr>
              <a:t>大小関係だけ見比べると地形高度が一定がつりあっているとすると観測された地形が釣り合っていないことになる</a:t>
            </a:r>
          </a:p>
          <a:p>
            <a:r>
              <a:rPr lang="ja-JP" altLang="en-US" dirty="0">
                <a:ea typeface="ＭＳ Ｐゴシック" panose="020B0600070205080204" pitchFamily="50" charset="-128"/>
              </a:rPr>
              <a:t>全体的な整合性が保たれていない</a:t>
            </a:r>
          </a:p>
          <a:p>
            <a:endParaRPr lang="ja-JP" altLang="en-US" dirty="0">
              <a:ea typeface="ＭＳ Ｐゴシック" panose="020B0600070205080204" pitchFamily="50" charset="-128"/>
            </a:endParaRPr>
          </a:p>
          <a:p>
            <a:r>
              <a:rPr lang="ja-JP" altLang="en-US" dirty="0">
                <a:ea typeface="ＭＳ Ｐゴシック" panose="020B0600070205080204" pitchFamily="50" charset="-128"/>
              </a:rPr>
              <a:t>この時にはこういうつり合いでしたという話しかできないはず</a:t>
            </a:r>
          </a:p>
          <a:p>
            <a:r>
              <a:rPr lang="ja-JP" altLang="en-US" dirty="0">
                <a:ea typeface="ＭＳ Ｐゴシック" panose="020B0600070205080204" pitchFamily="50" charset="-128"/>
              </a:rPr>
              <a:t>==やること==</a:t>
            </a:r>
          </a:p>
          <a:p>
            <a:r>
              <a:rPr lang="ja-JP" altLang="en-US" dirty="0">
                <a:ea typeface="ＭＳ Ｐゴシック" panose="020B0600070205080204" pitchFamily="50" charset="-128"/>
              </a:rPr>
              <a:t>南緯25°の横軸加熱率縦軸気圧とσの線グラフを書く</a:t>
            </a:r>
          </a:p>
          <a:p>
            <a:r>
              <a:rPr lang="ja-JP" altLang="en-US" dirty="0">
                <a:ea typeface="ＭＳ Ｐゴシック" panose="020B0600070205080204" pitchFamily="50" charset="-128"/>
              </a:rPr>
              <a:t>それを見た後で子午面分布をみる</a:t>
            </a:r>
          </a:p>
          <a:p>
            <a:r>
              <a:rPr lang="ja-JP" altLang="en-US" dirty="0">
                <a:ea typeface="ＭＳ Ｐゴシック" panose="020B0600070205080204" pitchFamily="50" charset="-128"/>
              </a:rPr>
              <a:t>↓</a:t>
            </a:r>
          </a:p>
          <a:p>
            <a:r>
              <a:rPr lang="ja-JP" altLang="en-US" dirty="0">
                <a:ea typeface="ＭＳ Ｐゴシック" panose="020B0600070205080204" pitchFamily="50" charset="-128"/>
              </a:rPr>
              <a:t>平らな世界では力学が+K/dayで対流は</a:t>
            </a:r>
            <a:r>
              <a:rPr lang="ja-JP" altLang="en-US" dirty="0" err="1">
                <a:ea typeface="ＭＳ Ｐゴシック" panose="020B0600070205080204" pitchFamily="50" charset="-128"/>
              </a:rPr>
              <a:t>...</a:t>
            </a:r>
            <a:r>
              <a:rPr lang="ja-JP" altLang="en-US" dirty="0">
                <a:ea typeface="ＭＳ Ｐゴシック" panose="020B0600070205080204" pitchFamily="50" charset="-128"/>
              </a:rPr>
              <a:t>となっていてというのが分かる.さらにそれぞれのバランスはどうなっているのであろうかでもわかる</a:t>
            </a:r>
          </a:p>
          <a:p>
            <a:r>
              <a:rPr lang="ja-JP" altLang="en-US" dirty="0">
                <a:ea typeface="ＭＳ Ｐゴシック" panose="020B0600070205080204" pitchFamily="50" charset="-128"/>
              </a:rPr>
              <a:t>またバランスを他の地形と</a:t>
            </a:r>
          </a:p>
          <a:p>
            <a:r>
              <a:rPr lang="ja-JP" altLang="en-US" dirty="0">
                <a:ea typeface="ＭＳ Ｐゴシック" panose="020B0600070205080204" pitchFamily="50" charset="-128"/>
              </a:rPr>
              <a:t>東西平均では</a:t>
            </a:r>
          </a:p>
          <a:p>
            <a:endParaRPr lang="ja-JP" altLang="en-US" dirty="0">
              <a:ea typeface="ＭＳ Ｐゴシック" panose="020B0600070205080204" pitchFamily="50" charset="-128"/>
            </a:endParaRPr>
          </a:p>
          <a:p>
            <a:r>
              <a:rPr lang="ja-JP" altLang="en-US" dirty="0">
                <a:ea typeface="ＭＳ Ｐゴシック" panose="020B0600070205080204" pitchFamily="50" charset="-128"/>
              </a:rPr>
              <a:t>観測された地形では</a:t>
            </a:r>
          </a:p>
          <a:p>
            <a:r>
              <a:rPr lang="ja-JP" altLang="en-US" dirty="0">
                <a:ea typeface="ＭＳ Ｐゴシック" panose="020B0600070205080204" pitchFamily="50" charset="-128"/>
              </a:rPr>
              <a:t>平らな地形と東西平均はいいが</a:t>
            </a:r>
          </a:p>
          <a:p>
            <a:r>
              <a:rPr lang="ja-JP" altLang="en-US" dirty="0">
                <a:ea typeface="ＭＳ Ｐゴシック" panose="020B0600070205080204" pitchFamily="50" charset="-128"/>
              </a:rPr>
              <a:t>観測された地形は注意が必要</a:t>
            </a:r>
          </a:p>
          <a:p>
            <a:endParaRPr lang="ja-JP" altLang="en-US" dirty="0">
              <a:ea typeface="ＭＳ Ｐゴシック" panose="020B0600070205080204" pitchFamily="50" charset="-128"/>
            </a:endParaRPr>
          </a:p>
          <a:p>
            <a:r>
              <a:rPr lang="ja-JP" altLang="en-US" dirty="0">
                <a:ea typeface="ＭＳ Ｐゴシック" panose="020B0600070205080204" pitchFamily="50" charset="-128"/>
              </a:rPr>
              <a:t>東西方向には開いた絵があったらいいかも</a:t>
            </a:r>
          </a:p>
          <a:p>
            <a:r>
              <a:rPr lang="ja-JP" altLang="en-US" dirty="0">
                <a:ea typeface="ＭＳ Ｐゴシック" panose="020B0600070205080204" pitchFamily="50" charset="-128"/>
              </a:rPr>
              <a:t>====</a:t>
            </a:r>
          </a:p>
          <a:p>
            <a:endParaRPr lang="ja-JP" altLang="en-US" dirty="0">
              <a:ea typeface="ＭＳ Ｐゴシック" panose="020B0600070205080204" pitchFamily="50" charset="-128"/>
            </a:endParaRPr>
          </a:p>
          <a:p>
            <a:r>
              <a:rPr lang="ja-JP" altLang="en-US" dirty="0">
                <a:ea typeface="ＭＳ Ｐゴシック" panose="020B0600070205080204" pitchFamily="50" charset="-128"/>
              </a:rPr>
              <a:t>惑星科学会にはまあこの解析の結果を書いてもいいかも</a:t>
            </a:r>
          </a:p>
          <a:p>
            <a:r>
              <a:rPr lang="ja-JP" altLang="en-US" dirty="0">
                <a:ea typeface="ＭＳ Ｐゴシック" panose="020B0600070205080204" pitchFamily="50" charset="-128"/>
              </a:rPr>
              <a:t>現状で言えることを検討し直すことが大切</a:t>
            </a:r>
          </a:p>
          <a:p>
            <a:endParaRPr lang="ja-JP" altLang="en-US" dirty="0">
              <a:ea typeface="ＭＳ Ｐゴシック" panose="020B0600070205080204" pitchFamily="50" charset="-128"/>
            </a:endParaRPr>
          </a:p>
          <a:p>
            <a:r>
              <a:rPr lang="ja-JP" altLang="en-US" dirty="0">
                <a:ea typeface="ＭＳ Ｐゴシック" panose="020B0600070205080204" pitchFamily="50" charset="-128"/>
              </a:rPr>
              <a:t>!!大きい小さいは基準値があるのでそれを意識することが大切!!</a:t>
            </a:r>
          </a:p>
          <a:p>
            <a:endParaRPr lang="ja-JP" altLang="en-US" dirty="0">
              <a:ea typeface="ＭＳ Ｐゴシック" panose="020B0600070205080204" pitchFamily="50" charset="-128"/>
            </a:endParaRPr>
          </a:p>
        </p:txBody>
      </p:sp>
    </p:spTree>
    <p:extLst>
      <p:ext uri="{BB962C8B-B14F-4D97-AF65-F5344CB8AC3E}">
        <p14:creationId xmlns:p14="http://schemas.microsoft.com/office/powerpoint/2010/main" val="3131392655"/>
      </p:ext>
    </p:extLst>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ーのひとつ目のインデントと</a:t>
            </a:r>
          </a:p>
        </p:txBody>
      </p:sp>
      <p:sp>
        <p:nvSpPr>
          <p:cNvPr id="4" name="スライド番号プレースホルダー 3"/>
          <p:cNvSpPr>
            <a:spLocks noGrp="1"/>
          </p:cNvSpPr>
          <p:nvPr>
            <p:ph type="sldNum" sz="quarter" idx="10"/>
          </p:nvPr>
        </p:nvSpPr>
        <p:spPr/>
        <p:txBody>
          <a:bodyPr/>
          <a:lstStyle/>
          <a:p>
            <a:fld id="{EA3AA78A-3A6B-4BB4-905B-E368501F7E11}" type="slidenum">
              <a:rPr kumimoji="1" lang="ja-JP" altLang="en-US" smtClean="0"/>
              <a:t>39</a:t>
            </a:fld>
            <a:endParaRPr kumimoji="1" lang="ja-JP" altLang="en-US"/>
          </a:p>
        </p:txBody>
      </p:sp>
    </p:spTree>
    <p:extLst>
      <p:ext uri="{BB962C8B-B14F-4D97-AF65-F5344CB8AC3E}">
        <p14:creationId xmlns:p14="http://schemas.microsoft.com/office/powerpoint/2010/main" val="291365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上の式はおかしい</a:t>
            </a:r>
            <a:r>
              <a:rPr kumimoji="1" lang="en-US" altLang="ja-JP" dirty="0"/>
              <a:t>. </a:t>
            </a:r>
            <a:r>
              <a:rPr kumimoji="1" lang="ja-JP" altLang="en-US"/>
              <a:t>右辺がこれでは保存しない フラックスフォームに書き換えられない</a:t>
            </a:r>
          </a:p>
        </p:txBody>
      </p:sp>
      <p:sp>
        <p:nvSpPr>
          <p:cNvPr id="4" name="スライド番号プレースホルダー 3"/>
          <p:cNvSpPr>
            <a:spLocks noGrp="1"/>
          </p:cNvSpPr>
          <p:nvPr>
            <p:ph type="sldNum" sz="quarter" idx="10"/>
          </p:nvPr>
        </p:nvSpPr>
        <p:spPr/>
        <p:txBody>
          <a:bodyPr/>
          <a:lstStyle/>
          <a:p>
            <a:fld id="{EA3AA78A-3A6B-4BB4-905B-E368501F7E11}" type="slidenum">
              <a:rPr kumimoji="1" lang="ja-JP" altLang="en-US" smtClean="0"/>
              <a:t>49</a:t>
            </a:fld>
            <a:endParaRPr kumimoji="1" lang="ja-JP" altLang="en-US"/>
          </a:p>
        </p:txBody>
      </p:sp>
    </p:spTree>
    <p:extLst>
      <p:ext uri="{BB962C8B-B14F-4D97-AF65-F5344CB8AC3E}">
        <p14:creationId xmlns:p14="http://schemas.microsoft.com/office/powerpoint/2010/main" val="3969467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可視領域は赤外領域の光学的深さの</a:t>
            </a:r>
            <a:r>
              <a:rPr kumimoji="1" lang="en-US" altLang="ja-JP" dirty="0"/>
              <a:t>2</a:t>
            </a:r>
            <a:r>
              <a:rPr kumimoji="1" lang="ja-JP" altLang="en-US" dirty="0"/>
              <a:t>倍程度なので</a:t>
            </a:r>
            <a:r>
              <a:rPr kumimoji="1" lang="en-US" altLang="ja-JP" dirty="0"/>
              <a:t>, 0.2</a:t>
            </a:r>
            <a:r>
              <a:rPr kumimoji="1" lang="en-US" altLang="ja-JP" baseline="0" dirty="0"/>
              <a:t> </a:t>
            </a:r>
            <a:r>
              <a:rPr kumimoji="1" lang="ja-JP" altLang="en-US" baseline="0" dirty="0"/>
              <a:t>とすると可視が</a:t>
            </a:r>
            <a:r>
              <a:rPr kumimoji="1" lang="en-US" altLang="ja-JP" baseline="0" dirty="0"/>
              <a:t>2</a:t>
            </a:r>
            <a:r>
              <a:rPr kumimoji="1" lang="ja-JP" altLang="en-US" baseline="0" dirty="0"/>
              <a:t>割へる</a:t>
            </a:r>
            <a:r>
              <a:rPr kumimoji="1" lang="en-US" altLang="ja-JP" baseline="0" dirty="0"/>
              <a:t>?</a:t>
            </a:r>
          </a:p>
          <a:p>
            <a:r>
              <a:rPr kumimoji="1" lang="en-US" altLang="ja-JP" baseline="0" dirty="0"/>
              <a:t>T15</a:t>
            </a:r>
            <a:r>
              <a:rPr kumimoji="1" lang="ja-JP" altLang="en-US" baseline="0" dirty="0"/>
              <a:t>㎛は</a:t>
            </a:r>
            <a:r>
              <a:rPr kumimoji="1" lang="en-US" altLang="ja-JP" baseline="0" dirty="0"/>
              <a:t>25km</a:t>
            </a:r>
            <a:r>
              <a:rPr kumimoji="1" lang="ja-JP" altLang="en-US" baseline="0" dirty="0" err="1"/>
              <a:t>ぐらい</a:t>
            </a:r>
            <a:r>
              <a:rPr kumimoji="1" lang="en-US" altLang="ja-JP" baseline="0" dirty="0"/>
              <a:t>?T9</a:t>
            </a:r>
            <a:r>
              <a:rPr kumimoji="1" lang="ja-JP" altLang="en-US" baseline="0" dirty="0"/>
              <a:t>㎛は</a:t>
            </a:r>
            <a:r>
              <a:rPr kumimoji="1" lang="en-US" altLang="ja-JP" baseline="0" dirty="0"/>
              <a:t>11km</a:t>
            </a:r>
          </a:p>
          <a:p>
            <a:r>
              <a:rPr kumimoji="1" lang="en-US" altLang="ja-JP" baseline="0" dirty="0"/>
              <a:t>SiO2silicate</a:t>
            </a:r>
          </a:p>
          <a:p>
            <a:endParaRPr kumimoji="1" lang="en-US" altLang="ja-JP" baseline="0" dirty="0"/>
          </a:p>
          <a:p>
            <a:r>
              <a:rPr kumimoji="1" lang="en-US" altLang="ja-JP" baseline="0" dirty="0"/>
              <a:t>MY24 </a:t>
            </a:r>
            <a:r>
              <a:rPr kumimoji="1" lang="ja-JP" altLang="en-US" baseline="0" dirty="0"/>
              <a:t>春分</a:t>
            </a:r>
            <a:r>
              <a:rPr kumimoji="1" lang="en-US" altLang="ja-JP" baseline="0" dirty="0"/>
              <a:t>1999</a:t>
            </a:r>
            <a:r>
              <a:rPr kumimoji="1" lang="ja-JP" altLang="en-US" baseline="0" dirty="0"/>
              <a:t>年</a:t>
            </a:r>
            <a:r>
              <a:rPr kumimoji="1" lang="en-US" altLang="ja-JP" baseline="0" dirty="0"/>
              <a:t>7</a:t>
            </a:r>
            <a:r>
              <a:rPr kumimoji="1" lang="ja-JP" altLang="en-US" baseline="0" dirty="0"/>
              <a:t>月</a:t>
            </a:r>
            <a:r>
              <a:rPr kumimoji="1" lang="en-US" altLang="ja-JP" baseline="0" dirty="0"/>
              <a:t>14-</a:t>
            </a:r>
            <a:r>
              <a:rPr kumimoji="1" lang="ja-JP" altLang="en-US" baseline="0" dirty="0"/>
              <a:t>冬至</a:t>
            </a:r>
            <a:r>
              <a:rPr kumimoji="1" lang="en-US" altLang="ja-JP" baseline="0" dirty="0"/>
              <a:t>1999/12/25</a:t>
            </a:r>
          </a:p>
          <a:p>
            <a:endParaRPr kumimoji="1" lang="en-US" altLang="ja-JP" baseline="0" dirty="0"/>
          </a:p>
          <a:p>
            <a:r>
              <a:rPr kumimoji="1" lang="ja-JP" altLang="en-US" baseline="0" dirty="0"/>
              <a:t>日本に到着する黄砂</a:t>
            </a:r>
            <a:r>
              <a:rPr kumimoji="1" lang="en-US" altLang="ja-JP" baseline="0" dirty="0"/>
              <a:t>: 4</a:t>
            </a:r>
            <a:r>
              <a:rPr kumimoji="1" lang="ja-JP" altLang="en-US" baseline="0" dirty="0"/>
              <a:t>㎛</a:t>
            </a:r>
            <a:endParaRPr kumimoji="1" lang="en-US" altLang="ja-JP" baseline="0" dirty="0"/>
          </a:p>
          <a:p>
            <a:r>
              <a:rPr kumimoji="1" lang="en-US" altLang="ja-JP" baseline="0" dirty="0"/>
              <a:t>MY25 </a:t>
            </a:r>
            <a:r>
              <a:rPr kumimoji="1" lang="ja-JP" altLang="en-US" baseline="0" dirty="0"/>
              <a:t>春分</a:t>
            </a:r>
            <a:r>
              <a:rPr kumimoji="1" lang="en-US" altLang="ja-JP" baseline="0" dirty="0"/>
              <a:t>2000/3/31-</a:t>
            </a:r>
            <a:r>
              <a:rPr kumimoji="1" lang="ja-JP" altLang="en-US" baseline="0" dirty="0"/>
              <a:t>冬至</a:t>
            </a:r>
            <a:r>
              <a:rPr kumimoji="1" lang="en-US" altLang="ja-JP" baseline="0" dirty="0"/>
              <a:t>2001/11/11</a:t>
            </a:r>
          </a:p>
          <a:p>
            <a:r>
              <a:rPr kumimoji="1" lang="en-US" altLang="ja-JP" baseline="0" dirty="0"/>
              <a:t>MY26 </a:t>
            </a:r>
            <a:r>
              <a:rPr kumimoji="1" lang="ja-JP" altLang="en-US" baseline="0" dirty="0"/>
              <a:t>春分</a:t>
            </a:r>
            <a:r>
              <a:rPr kumimoji="1" lang="en-US" altLang="ja-JP" baseline="0" dirty="0"/>
              <a:t>2002/4/18-</a:t>
            </a:r>
            <a:r>
              <a:rPr kumimoji="1" lang="ja-JP" altLang="en-US" baseline="0" dirty="0"/>
              <a:t>冬至</a:t>
            </a:r>
            <a:r>
              <a:rPr kumimoji="1" lang="en-US" altLang="ja-JP" baseline="0" dirty="0"/>
              <a:t>2003/9/29</a:t>
            </a:r>
          </a:p>
          <a:p>
            <a:endParaRPr kumimoji="1" lang="en-US" altLang="ja-JP" baseline="0" dirty="0"/>
          </a:p>
          <a:p>
            <a:r>
              <a:rPr kumimoji="1" lang="ja-JP" altLang="en-US" dirty="0"/>
              <a:t>地形高度の影響を取り除くために</a:t>
            </a:r>
            <a:r>
              <a:rPr kumimoji="1" lang="en-US" altLang="ja-JP" dirty="0"/>
              <a:t>6.1mbar </a:t>
            </a:r>
            <a:r>
              <a:rPr kumimoji="1" lang="ja-JP" altLang="en-US" dirty="0"/>
              <a:t>の気圧で規格化されている</a:t>
            </a:r>
            <a:endParaRPr kumimoji="1" lang="en-US" altLang="ja-JP" dirty="0"/>
          </a:p>
          <a:p>
            <a:r>
              <a:rPr kumimoji="1" lang="en-US" altLang="ja-JP" dirty="0" err="1"/>
              <a:t>Oliven</a:t>
            </a:r>
            <a:r>
              <a:rPr kumimoji="1" lang="en-US" altLang="ja-JP" baseline="0" dirty="0"/>
              <a:t> </a:t>
            </a:r>
            <a:endParaRPr kumimoji="1" lang="ja-JP" altLang="en-US" dirty="0"/>
          </a:p>
        </p:txBody>
      </p:sp>
      <p:sp>
        <p:nvSpPr>
          <p:cNvPr id="4" name="スライド番号プレースホルダー 3"/>
          <p:cNvSpPr>
            <a:spLocks noGrp="1"/>
          </p:cNvSpPr>
          <p:nvPr>
            <p:ph type="sldNum" sz="quarter" idx="10"/>
          </p:nvPr>
        </p:nvSpPr>
        <p:spPr/>
        <p:txBody>
          <a:bodyPr/>
          <a:lstStyle/>
          <a:p>
            <a:fld id="{EA3AA78A-3A6B-4BB4-905B-E368501F7E11}" type="slidenum">
              <a:rPr kumimoji="1" lang="ja-JP" altLang="en-US" smtClean="0"/>
              <a:t>3</a:t>
            </a:fld>
            <a:endParaRPr kumimoji="1" lang="ja-JP" altLang="en-US"/>
          </a:p>
        </p:txBody>
      </p:sp>
    </p:spTree>
    <p:extLst>
      <p:ext uri="{BB962C8B-B14F-4D97-AF65-F5344CB8AC3E}">
        <p14:creationId xmlns:p14="http://schemas.microsoft.com/office/powerpoint/2010/main" val="380621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ダストデビルは背景場のダストヘイズへは影響しているが年々変動をしているダスト場はまた別に考えていて</a:t>
            </a:r>
            <a:endParaRPr kumimoji="1" lang="en-US" altLang="ja-JP" dirty="0"/>
          </a:p>
          <a:p>
            <a:r>
              <a:rPr kumimoji="1" lang="ja-JP" altLang="en-US" dirty="0"/>
              <a:t>それには影響を及ぼさない</a:t>
            </a:r>
            <a:endParaRPr kumimoji="1" lang="en-US" altLang="ja-JP" dirty="0"/>
          </a:p>
        </p:txBody>
      </p:sp>
      <p:sp>
        <p:nvSpPr>
          <p:cNvPr id="4" name="スライド番号プレースホルダー 3"/>
          <p:cNvSpPr>
            <a:spLocks noGrp="1"/>
          </p:cNvSpPr>
          <p:nvPr>
            <p:ph type="sldNum" sz="quarter" idx="10"/>
          </p:nvPr>
        </p:nvSpPr>
        <p:spPr/>
        <p:txBody>
          <a:bodyPr/>
          <a:lstStyle/>
          <a:p>
            <a:fld id="{EA3AA78A-3A6B-4BB4-905B-E368501F7E11}" type="slidenum">
              <a:rPr kumimoji="1" lang="ja-JP" altLang="en-US" smtClean="0"/>
              <a:t>7</a:t>
            </a:fld>
            <a:endParaRPr kumimoji="1" lang="ja-JP" altLang="en-US"/>
          </a:p>
        </p:txBody>
      </p:sp>
    </p:spTree>
    <p:extLst>
      <p:ext uri="{BB962C8B-B14F-4D97-AF65-F5344CB8AC3E}">
        <p14:creationId xmlns:p14="http://schemas.microsoft.com/office/powerpoint/2010/main" val="365408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Mellor and </a:t>
            </a:r>
            <a:r>
              <a:rPr kumimoji="1" lang="en-US" altLang="ja-JP" dirty="0" err="1"/>
              <a:t>yamada</a:t>
            </a:r>
            <a:r>
              <a:rPr kumimoji="1" lang="en-US" altLang="ja-JP" dirty="0"/>
              <a:t> 2.5 </a:t>
            </a:r>
            <a:r>
              <a:rPr kumimoji="1" lang="ja-JP" altLang="en-US" dirty="0"/>
              <a:t>渦拡散モデルとして乱流エネルギー</a:t>
            </a:r>
            <a:r>
              <a:rPr kumimoji="1" lang="en-US" altLang="ja-JP" dirty="0"/>
              <a:t>, </a:t>
            </a:r>
            <a:r>
              <a:rPr kumimoji="1" lang="ja-JP" altLang="en-US" dirty="0"/>
              <a:t>乱流長さスケールと安定度関数を利用して乱流輸送効果を計算 圧力や運動量の長さスケールと温度の長さスケールがたがいに比例関係にあるとする</a:t>
            </a:r>
            <a:endParaRPr kumimoji="1" lang="en-US" altLang="ja-JP" dirty="0"/>
          </a:p>
          <a:p>
            <a:r>
              <a:rPr kumimoji="1" lang="en-US" altLang="ja-JP" dirty="0"/>
              <a:t>Level2.5 </a:t>
            </a:r>
            <a:r>
              <a:rPr kumimoji="1" lang="ja-JP" altLang="en-US" dirty="0"/>
              <a:t>は温位の分散も統計的定常状態として</a:t>
            </a:r>
            <a:r>
              <a:rPr kumimoji="1" lang="en-US" altLang="ja-JP" dirty="0"/>
              <a:t>, </a:t>
            </a:r>
            <a:r>
              <a:rPr kumimoji="1" lang="ja-JP" altLang="en-US" dirty="0"/>
              <a:t>乱流運動エネルギー</a:t>
            </a:r>
            <a:r>
              <a:rPr kumimoji="1" lang="en-US" altLang="ja-JP" dirty="0"/>
              <a:t>, </a:t>
            </a:r>
            <a:r>
              <a:rPr kumimoji="1" lang="ja-JP" altLang="en-US" dirty="0"/>
              <a:t>の時間発展を解く</a:t>
            </a:r>
          </a:p>
        </p:txBody>
      </p:sp>
      <p:sp>
        <p:nvSpPr>
          <p:cNvPr id="4" name="スライド番号プレースホルダー 3"/>
          <p:cNvSpPr>
            <a:spLocks noGrp="1"/>
          </p:cNvSpPr>
          <p:nvPr>
            <p:ph type="sldNum" sz="quarter" idx="10"/>
          </p:nvPr>
        </p:nvSpPr>
        <p:spPr/>
        <p:txBody>
          <a:bodyPr/>
          <a:lstStyle/>
          <a:p>
            <a:fld id="{EA3AA78A-3A6B-4BB4-905B-E368501F7E11}" type="slidenum">
              <a:rPr kumimoji="1" lang="ja-JP" altLang="en-US" smtClean="0"/>
              <a:t>10</a:t>
            </a:fld>
            <a:endParaRPr kumimoji="1" lang="ja-JP" altLang="en-US"/>
          </a:p>
        </p:txBody>
      </p:sp>
    </p:spTree>
    <p:extLst>
      <p:ext uri="{BB962C8B-B14F-4D97-AF65-F5344CB8AC3E}">
        <p14:creationId xmlns:p14="http://schemas.microsoft.com/office/powerpoint/2010/main" val="73108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ダストでビルとは日射により地表面付近の空気が暖められることで発生した鉛直対流</a:t>
            </a:r>
          </a:p>
        </p:txBody>
      </p:sp>
      <p:sp>
        <p:nvSpPr>
          <p:cNvPr id="4" name="スライド番号プレースホルダー 3"/>
          <p:cNvSpPr>
            <a:spLocks noGrp="1"/>
          </p:cNvSpPr>
          <p:nvPr>
            <p:ph type="sldNum" sz="quarter" idx="10"/>
          </p:nvPr>
        </p:nvSpPr>
        <p:spPr/>
        <p:txBody>
          <a:bodyPr/>
          <a:lstStyle/>
          <a:p>
            <a:fld id="{EA3AA78A-3A6B-4BB4-905B-E368501F7E11}" type="slidenum">
              <a:rPr kumimoji="1" lang="ja-JP" altLang="en-US" smtClean="0"/>
              <a:t>12</a:t>
            </a:fld>
            <a:endParaRPr kumimoji="1" lang="ja-JP" altLang="en-US"/>
          </a:p>
        </p:txBody>
      </p:sp>
    </p:spTree>
    <p:extLst>
      <p:ext uri="{BB962C8B-B14F-4D97-AF65-F5344CB8AC3E}">
        <p14:creationId xmlns:p14="http://schemas.microsoft.com/office/powerpoint/2010/main" val="1268720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放射計算にはダスト分布を水平一様に与えております</a:t>
            </a:r>
            <a:r>
              <a:rPr kumimoji="1" lang="en-US" altLang="ja-JP" dirty="0"/>
              <a:t>.</a:t>
            </a:r>
          </a:p>
          <a:p>
            <a:r>
              <a:rPr kumimoji="1" lang="ja-JP" altLang="en-US" dirty="0"/>
              <a:t>ダスト巻き上げのパラメータは </a:t>
            </a:r>
            <a:r>
              <a:rPr kumimoji="1" lang="en-US" altLang="ja-JP" dirty="0" err="1"/>
              <a:t>Kahre</a:t>
            </a:r>
            <a:r>
              <a:rPr kumimoji="1" lang="en-US" altLang="ja-JP" dirty="0"/>
              <a:t> et al 2006 </a:t>
            </a:r>
            <a:r>
              <a:rPr kumimoji="1" lang="ja-JP" altLang="en-US" dirty="0"/>
              <a:t>のものを用いています</a:t>
            </a:r>
            <a:r>
              <a:rPr kumimoji="1" lang="en-US" altLang="ja-JP" dirty="0"/>
              <a:t>.</a:t>
            </a:r>
          </a:p>
          <a:p>
            <a:r>
              <a:rPr kumimoji="1" lang="ja-JP" altLang="en-US" dirty="0"/>
              <a:t>地表面特性には </a:t>
            </a:r>
            <a:r>
              <a:rPr kumimoji="1" lang="en-US" altLang="ja-JP" dirty="0"/>
              <a:t>MGS </a:t>
            </a:r>
            <a:r>
              <a:rPr kumimoji="1" lang="ja-JP" altLang="en-US" dirty="0"/>
              <a:t>から得られたものを用いています</a:t>
            </a:r>
            <a:r>
              <a:rPr kumimoji="1" lang="en-US" altLang="ja-JP" dirty="0"/>
              <a:t>.</a:t>
            </a:r>
          </a:p>
          <a:p>
            <a:r>
              <a:rPr kumimoji="1" lang="ja-JP" altLang="en-US" dirty="0"/>
              <a:t>解像度は </a:t>
            </a:r>
            <a:r>
              <a:rPr kumimoji="1" lang="en-US" altLang="ja-JP" dirty="0"/>
              <a:t>T21L36 </a:t>
            </a:r>
            <a:r>
              <a:rPr kumimoji="1" lang="ja-JP" altLang="en-US" dirty="0"/>
              <a:t>で格子感覚に直すと緯度経度約 </a:t>
            </a:r>
            <a:r>
              <a:rPr kumimoji="1" lang="en-US" altLang="ja-JP" dirty="0"/>
              <a:t>5°</a:t>
            </a:r>
            <a:r>
              <a:rPr kumimoji="1" lang="ja-JP" altLang="en-US" dirty="0"/>
              <a:t>の格子点間隔に対応します</a:t>
            </a:r>
            <a:r>
              <a:rPr kumimoji="1" lang="en-US" altLang="ja-JP" dirty="0"/>
              <a:t>. </a:t>
            </a:r>
            <a:r>
              <a:rPr kumimoji="1" lang="ja-JP" altLang="en-US" dirty="0"/>
              <a:t>鉛直層は </a:t>
            </a:r>
            <a:r>
              <a:rPr kumimoji="1" lang="en-US" altLang="ja-JP" dirty="0"/>
              <a:t>36 </a:t>
            </a:r>
            <a:r>
              <a:rPr kumimoji="1" lang="ja-JP" altLang="en-US" dirty="0"/>
              <a:t>層に分けます</a:t>
            </a:r>
            <a:r>
              <a:rPr kumimoji="1" lang="en-US" altLang="ja-JP" dirty="0"/>
              <a:t>.</a:t>
            </a:r>
          </a:p>
          <a:p>
            <a:r>
              <a:rPr kumimoji="1" lang="ja-JP" altLang="en-US" dirty="0"/>
              <a:t>初期条件としては静止等温大気に初期擾乱を与えています</a:t>
            </a:r>
            <a:r>
              <a:rPr kumimoji="1" lang="en-US" altLang="ja-JP" dirty="0"/>
              <a:t>.</a:t>
            </a:r>
          </a:p>
          <a:p>
            <a:r>
              <a:rPr kumimoji="1" lang="en-US" altLang="ja-JP" dirty="0"/>
              <a:t>3 </a:t>
            </a:r>
            <a:r>
              <a:rPr kumimoji="1" lang="ja-JP" altLang="en-US" dirty="0"/>
              <a:t>火星年計算しその最後１年を解析に用いております</a:t>
            </a:r>
            <a:r>
              <a:rPr kumimoji="1" lang="en-US" altLang="ja-JP" dirty="0"/>
              <a:t>,</a:t>
            </a:r>
          </a:p>
          <a:p>
            <a:endParaRPr kumimoji="1" lang="en-US" altLang="ja-JP" dirty="0"/>
          </a:p>
          <a:p>
            <a:r>
              <a:rPr kumimoji="1" lang="ja-JP" altLang="en-US" dirty="0"/>
              <a:t>鉛直層は下と上を細かくとるようにしてあとは適当</a:t>
            </a:r>
            <a:endParaRPr kumimoji="1" lang="en-US" altLang="ja-JP" dirty="0"/>
          </a:p>
          <a:p>
            <a:endParaRPr kumimoji="1" lang="en-US" altLang="ja-JP" dirty="0"/>
          </a:p>
          <a:p>
            <a:r>
              <a:rPr kumimoji="1" lang="en-US" altLang="ja-JP" dirty="0" err="1"/>
              <a:t>Kahre</a:t>
            </a:r>
            <a:endParaRPr kumimoji="1" lang="en-US" altLang="ja-JP" dirty="0"/>
          </a:p>
          <a:p>
            <a:r>
              <a:rPr kumimoji="1" lang="ja-JP" altLang="en-US" sz="1200" b="0" i="0" u="none" strike="noStrike" kern="1200" baseline="0" dirty="0">
                <a:solidFill>
                  <a:schemeClr val="tx1"/>
                </a:solidFill>
                <a:latin typeface="+mn-lt"/>
                <a:ea typeface="+mn-ea"/>
                <a:cs typeface="+mn-cs"/>
              </a:rPr>
              <a:t>地表面付近では格子点間隔を狭めてある</a:t>
            </a:r>
            <a:r>
              <a:rPr kumimoji="1" lang="en-US" altLang="ja-JP" sz="1200" b="0" i="0" u="none" strike="noStrike" kern="1200" baseline="0" dirty="0">
                <a:solidFill>
                  <a:schemeClr val="tx1"/>
                </a:solidFill>
                <a:latin typeface="+mn-lt"/>
                <a:ea typeface="+mn-ea"/>
                <a:cs typeface="+mn-cs"/>
              </a:rPr>
              <a:t>. </a:t>
            </a:r>
            <a:r>
              <a:rPr kumimoji="1" lang="ja-JP" altLang="en-US" sz="1200" b="0" i="0" u="none" strike="noStrike" kern="1200" baseline="0" dirty="0">
                <a:solidFill>
                  <a:schemeClr val="tx1"/>
                </a:solidFill>
                <a:latin typeface="+mn-lt"/>
                <a:ea typeface="+mn-ea"/>
                <a:cs typeface="+mn-cs"/>
              </a:rPr>
              <a:t>地表面付近の鉛直方向の格</a:t>
            </a:r>
          </a:p>
          <a:p>
            <a:r>
              <a:rPr kumimoji="1" lang="ja-JP" altLang="en-US" sz="1200" b="0" i="0" u="none" strike="noStrike" kern="1200" baseline="0" dirty="0">
                <a:solidFill>
                  <a:schemeClr val="tx1"/>
                </a:solidFill>
                <a:latin typeface="+mn-lt"/>
                <a:ea typeface="+mn-ea"/>
                <a:cs typeface="+mn-cs"/>
              </a:rPr>
              <a:t>子点間隔は</a:t>
            </a:r>
            <a:r>
              <a:rPr kumimoji="1" lang="en-US" altLang="ja-JP" sz="1200" b="0" i="0" u="none" strike="noStrike" kern="1200" baseline="0" dirty="0">
                <a:solidFill>
                  <a:schemeClr val="tx1"/>
                </a:solidFill>
                <a:latin typeface="+mn-lt"/>
                <a:ea typeface="+mn-ea"/>
                <a:cs typeface="+mn-cs"/>
              </a:rPr>
              <a:t>10m </a:t>
            </a:r>
            <a:r>
              <a:rPr kumimoji="1" lang="ja-JP" altLang="en-US" sz="1200" b="0" i="0" u="none" strike="noStrike" kern="1200" baseline="0" dirty="0">
                <a:solidFill>
                  <a:schemeClr val="tx1"/>
                </a:solidFill>
                <a:latin typeface="+mn-lt"/>
                <a:ea typeface="+mn-ea"/>
                <a:cs typeface="+mn-cs"/>
              </a:rPr>
              <a:t>のオーダーである</a:t>
            </a:r>
            <a:r>
              <a:rPr kumimoji="1" lang="en-US" altLang="ja-JP" sz="1200" b="0" i="0" u="none" strike="noStrike" kern="1200" baseline="0" dirty="0">
                <a:solidFill>
                  <a:schemeClr val="tx1"/>
                </a:solidFill>
                <a:latin typeface="+mn-lt"/>
                <a:ea typeface="+mn-ea"/>
                <a:cs typeface="+mn-cs"/>
              </a:rPr>
              <a:t>. </a:t>
            </a:r>
            <a:r>
              <a:rPr kumimoji="1" lang="ja-JP" altLang="en-US" sz="1200" b="0" i="0" u="none" strike="noStrike" kern="1200" baseline="0" dirty="0">
                <a:solidFill>
                  <a:schemeClr val="tx1"/>
                </a:solidFill>
                <a:latin typeface="+mn-lt"/>
                <a:ea typeface="+mn-ea"/>
                <a:cs typeface="+mn-cs"/>
              </a:rPr>
              <a:t>一方で</a:t>
            </a:r>
            <a:r>
              <a:rPr kumimoji="1" lang="en-US" altLang="ja-JP" sz="1200" b="0" i="0" u="none" strike="noStrike" kern="1200" baseline="0" dirty="0">
                <a:solidFill>
                  <a:schemeClr val="tx1"/>
                </a:solidFill>
                <a:latin typeface="+mn-lt"/>
                <a:ea typeface="+mn-ea"/>
                <a:cs typeface="+mn-cs"/>
              </a:rPr>
              <a:t>10km </a:t>
            </a:r>
            <a:r>
              <a:rPr kumimoji="1" lang="ja-JP" altLang="en-US" sz="1200" b="0" i="0" u="none" strike="noStrike" kern="1200" baseline="0" dirty="0">
                <a:solidFill>
                  <a:schemeClr val="tx1"/>
                </a:solidFill>
                <a:latin typeface="+mn-lt"/>
                <a:ea typeface="+mn-ea"/>
                <a:cs typeface="+mn-cs"/>
              </a:rPr>
              <a:t>以上の高度における鉛直方向の</a:t>
            </a:r>
          </a:p>
          <a:p>
            <a:r>
              <a:rPr kumimoji="1" lang="ja-JP" altLang="en-US" sz="1200" b="0" i="0" u="none" strike="noStrike" kern="1200" baseline="0" dirty="0">
                <a:solidFill>
                  <a:schemeClr val="tx1"/>
                </a:solidFill>
                <a:latin typeface="+mn-lt"/>
                <a:ea typeface="+mn-ea"/>
                <a:cs typeface="+mn-cs"/>
              </a:rPr>
              <a:t>格子点間隔はだいたいスケールハイトの半分程度となっている</a:t>
            </a:r>
            <a:r>
              <a:rPr kumimoji="1" lang="en-US" altLang="ja-JP" sz="1200" b="0" i="0" u="none" strike="noStrike" kern="1200" baseline="0" dirty="0">
                <a:solidFill>
                  <a:schemeClr val="tx1"/>
                </a:solidFill>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4B6782C4-2CCD-4485-A55E-9C86AD23C8A4}" type="slidenum">
              <a:rPr kumimoji="1" lang="ja-JP" altLang="en-US" smtClean="0"/>
              <a:t>14</a:t>
            </a:fld>
            <a:endParaRPr kumimoji="1" lang="ja-JP" altLang="en-US"/>
          </a:p>
        </p:txBody>
      </p:sp>
    </p:spTree>
    <p:extLst>
      <p:ext uri="{BB962C8B-B14F-4D97-AF65-F5344CB8AC3E}">
        <p14:creationId xmlns:p14="http://schemas.microsoft.com/office/powerpoint/2010/main" val="1167137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6782C4-2CCD-4485-A55E-9C86AD23C8A4}" type="slidenum">
              <a:rPr kumimoji="1" lang="ja-JP" altLang="en-US" smtClean="0"/>
              <a:t>16</a:t>
            </a:fld>
            <a:endParaRPr kumimoji="1" lang="ja-JP" altLang="en-US"/>
          </a:p>
        </p:txBody>
      </p:sp>
    </p:spTree>
    <p:extLst>
      <p:ext uri="{BB962C8B-B14F-4D97-AF65-F5344CB8AC3E}">
        <p14:creationId xmlns:p14="http://schemas.microsoft.com/office/powerpoint/2010/main" val="296908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kumimoji="1" lang="ja-JP" altLang="en-US" dirty="0"/>
              <a:t>なぜ</a:t>
            </a:r>
            <a:r>
              <a:rPr lang="ja-JP" altLang="en-US" dirty="0"/>
              <a:t>極冠の縁および北半球の秋から冬にかけて </a:t>
            </a:r>
            <a:r>
              <a:rPr lang="en-US" altLang="ja-JP" dirty="0"/>
              <a:t>30</a:t>
            </a:r>
            <a:r>
              <a:rPr lang="en-US" altLang="ja-JP" dirty="0">
                <a:sym typeface="Symbol"/>
              </a:rPr>
              <a:t></a:t>
            </a:r>
            <a:r>
              <a:rPr lang="en-US" altLang="ja-JP" dirty="0"/>
              <a:t>S </a:t>
            </a:r>
            <a:r>
              <a:rPr lang="ja-JP" altLang="en-US" dirty="0"/>
              <a:t>付近で強い巻き上りが起こっているかを説明できるようになるべき</a:t>
            </a:r>
            <a:endParaRPr lang="en-US" altLang="ja-JP" dirty="0"/>
          </a:p>
          <a:p>
            <a:pPr marL="1714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kumimoji="1" lang="ja-JP" altLang="en-US" dirty="0"/>
              <a:t>特に</a:t>
            </a:r>
            <a:r>
              <a:rPr lang="ja-JP" altLang="en-US" dirty="0"/>
              <a:t>北半球の秋から冬にかけてはどうなっているの？ 子午面循環の結果なら</a:t>
            </a:r>
            <a:r>
              <a:rPr lang="en-US" altLang="ja-JP" dirty="0"/>
              <a:t>MSF</a:t>
            </a:r>
            <a:r>
              <a:rPr lang="ja-JP" altLang="en-US" dirty="0"/>
              <a:t>をしっかり見るべき</a:t>
            </a:r>
            <a:r>
              <a:rPr lang="en-US" altLang="ja-JP" dirty="0"/>
              <a:t>. </a:t>
            </a:r>
            <a:r>
              <a:rPr lang="ja-JP" altLang="en-US" dirty="0"/>
              <a:t>対流が強くなった効果と大循環の効果を分けたものを調べるべき</a:t>
            </a:r>
            <a:endParaRPr kumimoji="1" lang="ja-JP" altLang="en-US" dirty="0"/>
          </a:p>
          <a:p>
            <a:pPr marL="171450" indent="-171450">
              <a:buFont typeface="Arial" charset="0"/>
              <a:buChar char="•"/>
            </a:pPr>
            <a:endParaRPr kumimoji="1" lang="ja-JP" altLang="en-US" dirty="0"/>
          </a:p>
        </p:txBody>
      </p:sp>
      <p:sp>
        <p:nvSpPr>
          <p:cNvPr id="4" name="スライド番号プレースホルダー 3"/>
          <p:cNvSpPr>
            <a:spLocks noGrp="1"/>
          </p:cNvSpPr>
          <p:nvPr>
            <p:ph type="sldNum" sz="quarter" idx="10"/>
          </p:nvPr>
        </p:nvSpPr>
        <p:spPr/>
        <p:txBody>
          <a:bodyPr/>
          <a:lstStyle/>
          <a:p>
            <a:fld id="{4B6782C4-2CCD-4485-A55E-9C86AD23C8A4}" type="slidenum">
              <a:rPr kumimoji="1" lang="ja-JP" altLang="en-US" smtClean="0"/>
              <a:t>18</a:t>
            </a:fld>
            <a:endParaRPr kumimoji="1" lang="ja-JP" altLang="en-US"/>
          </a:p>
        </p:txBody>
      </p:sp>
    </p:spTree>
    <p:extLst>
      <p:ext uri="{BB962C8B-B14F-4D97-AF65-F5344CB8AC3E}">
        <p14:creationId xmlns:p14="http://schemas.microsoft.com/office/powerpoint/2010/main" val="59926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#Tau_0.67 = ¾* </a:t>
            </a:r>
            <a:r>
              <a:rPr kumimoji="1" lang="en-US" altLang="ja-JP" dirty="0" err="1"/>
              <a:t>Q_e</a:t>
            </a:r>
            <a:r>
              <a:rPr kumimoji="1" lang="en-US" altLang="ja-JP" dirty="0"/>
              <a:t>/(</a:t>
            </a:r>
            <a:r>
              <a:rPr kumimoji="1" lang="en-US" altLang="ja-JP" dirty="0" err="1"/>
              <a:t>r_eff</a:t>
            </a:r>
            <a:r>
              <a:rPr kumimoji="1" lang="en-US" altLang="ja-JP" dirty="0"/>
              <a:t>*g * </a:t>
            </a:r>
            <a:r>
              <a:rPr kumimoji="1" lang="en-US" altLang="ja-JP" dirty="0" err="1"/>
              <a:t>rho_d</a:t>
            </a:r>
            <a:r>
              <a:rPr kumimoji="1" lang="en-US" altLang="ja-JP" dirty="0"/>
              <a:t>) *\</a:t>
            </a:r>
            <a:r>
              <a:rPr kumimoji="1" lang="en-US" altLang="ja-JP" dirty="0" err="1"/>
              <a:t>int</a:t>
            </a:r>
            <a:r>
              <a:rPr kumimoji="1" lang="en-US" altLang="ja-JP" baseline="0" dirty="0"/>
              <a:t> </a:t>
            </a:r>
            <a:r>
              <a:rPr kumimoji="1" lang="en-US" altLang="ja-JP" dirty="0"/>
              <a:t>q(\sigma) </a:t>
            </a:r>
            <a:r>
              <a:rPr kumimoji="1" lang="en-US" altLang="ja-JP" dirty="0" err="1"/>
              <a:t>dp</a:t>
            </a:r>
            <a:endParaRPr kumimoji="1" lang="en-US" altLang="ja-JP" dirty="0"/>
          </a:p>
          <a:p>
            <a:r>
              <a:rPr kumimoji="1" lang="en-US" altLang="ja-JP" dirty="0"/>
              <a:t> #Tau_9</a:t>
            </a:r>
            <a:r>
              <a:rPr kumimoji="1" lang="en-US" altLang="ja-JP" baseline="0" dirty="0"/>
              <a:t> = 2 Tau_0.67 = 0.1</a:t>
            </a:r>
          </a:p>
          <a:p>
            <a:r>
              <a:rPr kumimoji="1" lang="en-US" altLang="ja-JP" baseline="0" dirty="0"/>
              <a:t>#0.05 = ¾ *3.04/(1.8 *10^(-6)*3.7 * 2500) *\</a:t>
            </a:r>
            <a:r>
              <a:rPr kumimoji="1" lang="en-US" altLang="ja-JP" baseline="0" dirty="0" err="1"/>
              <a:t>int</a:t>
            </a:r>
            <a:r>
              <a:rPr kumimoji="1" lang="en-US" altLang="ja-JP" baseline="0" dirty="0"/>
              <a:t> q(\sigma) </a:t>
            </a:r>
            <a:r>
              <a:rPr kumimoji="1" lang="en-US" altLang="ja-JP" baseline="0" dirty="0" err="1"/>
              <a:t>dp</a:t>
            </a:r>
            <a:endParaRPr kumimoji="1" lang="en-US" altLang="ja-JP" baseline="0" dirty="0"/>
          </a:p>
          <a:p>
            <a:r>
              <a:rPr kumimoji="1" lang="en-US" altLang="ja-JP" baseline="0" dirty="0"/>
              <a:t>#3.6*10^(-4) = \</a:t>
            </a:r>
            <a:r>
              <a:rPr kumimoji="1" lang="en-US" altLang="ja-JP" baseline="0" dirty="0" err="1"/>
              <a:t>int</a:t>
            </a:r>
            <a:r>
              <a:rPr kumimoji="1" lang="en-US" altLang="ja-JP" baseline="0" dirty="0"/>
              <a:t> q(\sigma) </a:t>
            </a:r>
            <a:r>
              <a:rPr kumimoji="1" lang="en-US" altLang="ja-JP" baseline="0" dirty="0" err="1"/>
              <a:t>dp</a:t>
            </a:r>
            <a:r>
              <a:rPr kumimoji="1" lang="en-US" altLang="ja-JP" baseline="0" dirty="0"/>
              <a:t> = \</a:t>
            </a:r>
            <a:r>
              <a:rPr kumimoji="1" lang="en-US" altLang="ja-JP" baseline="0" dirty="0" err="1"/>
              <a:t>int</a:t>
            </a:r>
            <a:r>
              <a:rPr kumimoji="1" lang="en-US" altLang="ja-JP" baseline="0" dirty="0"/>
              <a:t> q(\sigma) *</a:t>
            </a:r>
            <a:r>
              <a:rPr kumimoji="1" lang="en-US" altLang="ja-JP" baseline="0" dirty="0" err="1"/>
              <a:t>ps</a:t>
            </a:r>
            <a:r>
              <a:rPr kumimoji="1" lang="en-US" altLang="ja-JP" baseline="0" dirty="0"/>
              <a:t> d\sigma = </a:t>
            </a:r>
          </a:p>
          <a:p>
            <a:r>
              <a:rPr kumimoji="1" lang="en-US" altLang="ja-JP" baseline="0" dirty="0"/>
              <a:t>#2.2 *10^(-4)</a:t>
            </a:r>
          </a:p>
          <a:p>
            <a:r>
              <a:rPr kumimoji="1" lang="en-US" altLang="ja-JP" baseline="0" dirty="0"/>
              <a:t>#\</a:t>
            </a:r>
            <a:r>
              <a:rPr kumimoji="1" lang="en-US" altLang="ja-JP" baseline="0" dirty="0" err="1"/>
              <a:t>int</a:t>
            </a:r>
            <a:r>
              <a:rPr kumimoji="1" lang="en-US" altLang="ja-JP" baseline="0" dirty="0"/>
              <a:t> q d\sigma = 4.5*10^(-7)</a:t>
            </a:r>
          </a:p>
          <a:p>
            <a:r>
              <a:rPr kumimoji="1" lang="en-US" altLang="ja-JP" baseline="0" dirty="0"/>
              <a:t>#</a:t>
            </a:r>
            <a:r>
              <a:rPr kumimoji="1" lang="ja-JP" altLang="en-US" baseline="0" dirty="0"/>
              <a:t>約</a:t>
            </a:r>
            <a:r>
              <a:rPr kumimoji="1" lang="en-US" altLang="ja-JP" baseline="0" dirty="0"/>
              <a:t>7</a:t>
            </a:r>
            <a:r>
              <a:rPr kumimoji="1" lang="ja-JP" altLang="en-US" baseline="0" dirty="0"/>
              <a:t>倍</a:t>
            </a:r>
            <a:endParaRPr kumimoji="1" lang="en-US" altLang="ja-JP" baseline="0" dirty="0"/>
          </a:p>
          <a:p>
            <a:endParaRPr kumimoji="1" lang="en-US" altLang="ja-JP" baseline="0" dirty="0"/>
          </a:p>
          <a:p>
            <a:r>
              <a:rPr kumimoji="1" lang="ja-JP" altLang="en-US" baseline="0" dirty="0"/>
              <a:t>北半球春から夏の間の典型的なダストフラックス</a:t>
            </a:r>
            <a:endParaRPr kumimoji="1" lang="en-US" altLang="ja-JP" baseline="0" dirty="0"/>
          </a:p>
          <a:p>
            <a:r>
              <a:rPr kumimoji="1" lang="ja-JP" altLang="en-US" dirty="0"/>
              <a:t>落ちてくるダストフラックス</a:t>
            </a:r>
            <a:r>
              <a:rPr kumimoji="1" lang="en-US" altLang="ja-JP" dirty="0"/>
              <a:t>(</a:t>
            </a:r>
            <a:r>
              <a:rPr kumimoji="1" lang="en-US" altLang="ja-JP" dirty="0" err="1"/>
              <a:t>Fw</a:t>
            </a:r>
            <a:r>
              <a:rPr kumimoji="1" lang="en-US" altLang="ja-JP" dirty="0"/>
              <a:t>)</a:t>
            </a:r>
            <a:r>
              <a:rPr kumimoji="1" lang="ja-JP" altLang="en-US" dirty="0"/>
              <a:t>＝巻き上げるダストフラックス</a:t>
            </a:r>
            <a:r>
              <a:rPr kumimoji="1" lang="en-US" altLang="ja-JP" dirty="0"/>
              <a:t>(</a:t>
            </a:r>
            <a:r>
              <a:rPr kumimoji="1" lang="en-US" altLang="ja-JP" dirty="0" err="1"/>
              <a:t>Fd</a:t>
            </a:r>
            <a:r>
              <a:rPr kumimoji="1" lang="en-US" altLang="ja-JP" dirty="0"/>
              <a:t>)</a:t>
            </a:r>
          </a:p>
          <a:p>
            <a:r>
              <a:rPr kumimoji="1" lang="en-US" altLang="ja-JP" dirty="0" err="1"/>
              <a:t>Fw</a:t>
            </a:r>
            <a:r>
              <a:rPr kumimoji="1" lang="en-US" altLang="ja-JP" dirty="0"/>
              <a:t> = w * \rho * q</a:t>
            </a:r>
          </a:p>
          <a:p>
            <a:r>
              <a:rPr kumimoji="1" lang="en-US" altLang="ja-JP" dirty="0"/>
              <a:t>W = - \</a:t>
            </a:r>
            <a:r>
              <a:rPr kumimoji="1" lang="en-US" altLang="ja-JP" dirty="0" err="1"/>
              <a:t>rho_d</a:t>
            </a:r>
            <a:r>
              <a:rPr kumimoji="1" lang="en-US" altLang="ja-JP" dirty="0"/>
              <a:t> g r/(18</a:t>
            </a:r>
            <a:r>
              <a:rPr kumimoji="1" lang="en-US" altLang="ja-JP" baseline="0" dirty="0"/>
              <a:t> \nu) *(r + 2 * \</a:t>
            </a:r>
            <a:r>
              <a:rPr kumimoji="1" lang="en-US" altLang="ja-JP" baseline="0" dirty="0" err="1"/>
              <a:t>lamda</a:t>
            </a:r>
            <a:r>
              <a:rPr kumimoji="1" lang="en-US" altLang="ja-JP" baseline="0" dirty="0"/>
              <a:t> / r * </a:t>
            </a:r>
            <a:r>
              <a:rPr kumimoji="1" lang="en-US" altLang="ja-JP" baseline="0" dirty="0" err="1"/>
              <a:t>p_r</a:t>
            </a:r>
            <a:r>
              <a:rPr kumimoji="1" lang="en-US" altLang="ja-JP" baseline="0" dirty="0"/>
              <a:t>/</a:t>
            </a:r>
            <a:r>
              <a:rPr kumimoji="1" lang="en-US" altLang="ja-JP" baseline="0" dirty="0" err="1"/>
              <a:t>ps</a:t>
            </a:r>
            <a:r>
              <a:rPr kumimoji="1" lang="en-US" altLang="ja-JP" baseline="0" dirty="0"/>
              <a:t>)</a:t>
            </a:r>
          </a:p>
          <a:p>
            <a:r>
              <a:rPr kumimoji="1" lang="en-US" altLang="ja-JP" baseline="0" dirty="0"/>
              <a:t>     = 2500*3.7*2*10^-6/(18*1.5*10^-5)*(2*10^-6 + 2 * 2.2*10^-6 * 25*100/705)</a:t>
            </a:r>
          </a:p>
          <a:p>
            <a:r>
              <a:rPr kumimoji="1" lang="en-US" altLang="ja-JP" baseline="0" dirty="0"/>
              <a:t>     = 1.2*10^-3</a:t>
            </a:r>
          </a:p>
          <a:p>
            <a:r>
              <a:rPr kumimoji="1" lang="en-US" altLang="ja-JP" baseline="0" dirty="0"/>
              <a:t>q = \tau_0.67 * 4/3 * </a:t>
            </a:r>
            <a:r>
              <a:rPr kumimoji="1" lang="en-US" altLang="ja-JP" baseline="0" dirty="0" err="1"/>
              <a:t>r_e</a:t>
            </a:r>
            <a:r>
              <a:rPr kumimoji="1" lang="en-US" altLang="ja-JP" baseline="0" dirty="0"/>
              <a:t> * \</a:t>
            </a:r>
            <a:r>
              <a:rPr kumimoji="1" lang="en-US" altLang="ja-JP" baseline="0" dirty="0" err="1"/>
              <a:t>rho_d</a:t>
            </a:r>
            <a:r>
              <a:rPr kumimoji="1" lang="en-US" altLang="ja-JP" baseline="0" dirty="0"/>
              <a:t> * g/(</a:t>
            </a:r>
            <a:r>
              <a:rPr kumimoji="1" lang="en-US" altLang="ja-JP" baseline="0" dirty="0" err="1"/>
              <a:t>Qe</a:t>
            </a:r>
            <a:r>
              <a:rPr kumimoji="1" lang="en-US" altLang="ja-JP" baseline="0" dirty="0"/>
              <a:t> * </a:t>
            </a:r>
            <a:r>
              <a:rPr kumimoji="1" lang="en-US" altLang="ja-JP" baseline="0" dirty="0" err="1"/>
              <a:t>ps</a:t>
            </a:r>
            <a:r>
              <a:rPr kumimoji="1" lang="en-US" altLang="ja-JP" baseline="0" dirty="0"/>
              <a:t>)</a:t>
            </a:r>
          </a:p>
          <a:p>
            <a:r>
              <a:rPr kumimoji="1" lang="en-US" altLang="ja-JP" baseline="0" dirty="0"/>
              <a:t>   = ½ * \tau_9 * 4/3 * </a:t>
            </a:r>
            <a:r>
              <a:rPr kumimoji="1" lang="en-US" altLang="ja-JP" baseline="0" dirty="0" err="1"/>
              <a:t>r_e</a:t>
            </a:r>
            <a:r>
              <a:rPr kumimoji="1" lang="en-US" altLang="ja-JP" baseline="0" dirty="0"/>
              <a:t> * \</a:t>
            </a:r>
            <a:r>
              <a:rPr kumimoji="1" lang="en-US" altLang="ja-JP" baseline="0" dirty="0" err="1"/>
              <a:t>rho_d</a:t>
            </a:r>
            <a:r>
              <a:rPr kumimoji="1" lang="en-US" altLang="ja-JP" baseline="0" dirty="0"/>
              <a:t> * g/(</a:t>
            </a:r>
            <a:r>
              <a:rPr kumimoji="1" lang="en-US" altLang="ja-JP" baseline="0" dirty="0" err="1"/>
              <a:t>Qe</a:t>
            </a:r>
            <a:r>
              <a:rPr kumimoji="1" lang="en-US" altLang="ja-JP" baseline="0" dirty="0"/>
              <a:t> * </a:t>
            </a:r>
            <a:r>
              <a:rPr kumimoji="1" lang="en-US" altLang="ja-JP" baseline="0" dirty="0" err="1"/>
              <a:t>ps</a:t>
            </a:r>
            <a:r>
              <a:rPr kumimoji="1" lang="en-US" altLang="ja-JP" baseline="0" dirty="0"/>
              <a:t>)</a:t>
            </a:r>
          </a:p>
          <a:p>
            <a:r>
              <a:rPr kumimoji="1" lang="en-US" altLang="ja-JP" baseline="0" dirty="0"/>
              <a:t>   = 0.05*4/3*(1.8*10^-6*3.7*2500)/(3.04*705)</a:t>
            </a:r>
          </a:p>
          <a:p>
            <a:r>
              <a:rPr kumimoji="1" lang="en-US" altLang="ja-JP" baseline="0" dirty="0"/>
              <a:t>   = 5.2*10^-7</a:t>
            </a:r>
          </a:p>
          <a:p>
            <a:r>
              <a:rPr kumimoji="1" lang="en-US" altLang="ja-JP" baseline="0" dirty="0"/>
              <a:t>\rho = </a:t>
            </a:r>
            <a:r>
              <a:rPr kumimoji="1" lang="en-US" altLang="ja-JP" baseline="0" dirty="0" err="1"/>
              <a:t>ps</a:t>
            </a:r>
            <a:r>
              <a:rPr kumimoji="1" lang="en-US" altLang="ja-JP" baseline="0" dirty="0"/>
              <a:t>/RT</a:t>
            </a:r>
          </a:p>
          <a:p>
            <a:r>
              <a:rPr kumimoji="1" lang="en-US" altLang="ja-JP" baseline="0" dirty="0"/>
              <a:t>         = 705/(209*191)</a:t>
            </a:r>
          </a:p>
          <a:p>
            <a:r>
              <a:rPr kumimoji="1" lang="en-US" altLang="ja-JP" baseline="0" dirty="0"/>
              <a:t>        = 1.8*10^-2</a:t>
            </a:r>
          </a:p>
          <a:p>
            <a:r>
              <a:rPr kumimoji="1" lang="en-US" altLang="ja-JP" baseline="0" dirty="0" err="1"/>
              <a:t>Fw</a:t>
            </a:r>
            <a:r>
              <a:rPr kumimoji="1" lang="en-US" altLang="ja-JP" baseline="0" dirty="0"/>
              <a:t>=1.1*10^-11</a:t>
            </a:r>
          </a:p>
          <a:p>
            <a:endParaRPr kumimoji="1" lang="en-US" altLang="ja-JP" dirty="0"/>
          </a:p>
          <a:p>
            <a:r>
              <a:rPr kumimoji="1" lang="en-US" altLang="ja-JP" dirty="0"/>
              <a:t>1.1*10^(-11) kg m-2 s-1 </a:t>
            </a:r>
          </a:p>
          <a:p>
            <a:r>
              <a:rPr kumimoji="1" lang="en-US" altLang="ja-JP" dirty="0"/>
              <a:t>9.7*10^-7</a:t>
            </a:r>
            <a:r>
              <a:rPr kumimoji="1" lang="en-US" altLang="ja-JP" baseline="0" dirty="0"/>
              <a:t> kg m-2 sol-1</a:t>
            </a:r>
          </a:p>
          <a:p>
            <a:endParaRPr kumimoji="1" lang="en-US" altLang="ja-JP" baseline="0" dirty="0"/>
          </a:p>
          <a:p>
            <a:r>
              <a:rPr kumimoji="1" lang="ja-JP" altLang="en-US" baseline="0" dirty="0"/>
              <a:t>我々のダストフラックス</a:t>
            </a:r>
            <a:endParaRPr kumimoji="1" lang="en-US" altLang="ja-JP" baseline="0" dirty="0"/>
          </a:p>
          <a:p>
            <a:r>
              <a:rPr kumimoji="1" lang="en-US" altLang="ja-JP" baseline="0" dirty="0"/>
              <a:t>2.5*10^-11 kg m-2 s-1</a:t>
            </a:r>
          </a:p>
          <a:p>
            <a:r>
              <a:rPr kumimoji="1" lang="en-US" altLang="ja-JP" baseline="0" dirty="0"/>
              <a:t>2.3*10^-6 kg m-2 sol-1</a:t>
            </a:r>
          </a:p>
          <a:p>
            <a:endParaRPr kumimoji="1" lang="en-US" altLang="ja-JP" dirty="0"/>
          </a:p>
        </p:txBody>
      </p:sp>
      <p:sp>
        <p:nvSpPr>
          <p:cNvPr id="4" name="スライド番号プレースホルダー 3"/>
          <p:cNvSpPr>
            <a:spLocks noGrp="1"/>
          </p:cNvSpPr>
          <p:nvPr>
            <p:ph type="sldNum" sz="quarter" idx="10"/>
          </p:nvPr>
        </p:nvSpPr>
        <p:spPr/>
        <p:txBody>
          <a:bodyPr/>
          <a:lstStyle/>
          <a:p>
            <a:fld id="{4B6782C4-2CCD-4485-A55E-9C86AD23C8A4}" type="slidenum">
              <a:rPr kumimoji="1" lang="ja-JP" altLang="en-US" smtClean="0"/>
              <a:t>19</a:t>
            </a:fld>
            <a:endParaRPr kumimoji="1" lang="ja-JP" altLang="en-US"/>
          </a:p>
        </p:txBody>
      </p:sp>
    </p:spTree>
    <p:extLst>
      <p:ext uri="{BB962C8B-B14F-4D97-AF65-F5344CB8AC3E}">
        <p14:creationId xmlns:p14="http://schemas.microsoft.com/office/powerpoint/2010/main" val="4130108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2016/7/28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2016/7/28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2016/7/28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457200" y="6356350"/>
            <a:ext cx="2133600" cy="365125"/>
          </a:xfrm>
        </p:spPr>
        <p:txBody>
          <a:bodyPr/>
          <a:lstStyle>
            <a:lvl1pPr>
              <a:defRPr/>
            </a:lvl1pPr>
          </a:lstStyle>
          <a:p>
            <a:fld id="{89DBFB73-30BB-4418-B5B1-2A71A9D52DC9}" type="datetime1">
              <a:rPr lang="ja-JP" altLang="en-US"/>
              <a:pPr/>
              <a:t>2016/7/28</a:t>
            </a:fld>
            <a:endParaRPr lang="ja-JP" altLang="en-US" sz="1800">
              <a:solidFill>
                <a:schemeClr val="tx1"/>
              </a:solidFill>
            </a:endParaRPr>
          </a:p>
        </p:txBody>
      </p:sp>
      <p:sp>
        <p:nvSpPr>
          <p:cNvPr id="7" name="フッター プレースホルダー 6"/>
          <p:cNvSpPr>
            <a:spLocks noGrp="1"/>
          </p:cNvSpPr>
          <p:nvPr>
            <p:ph type="ftr" sz="quarter" idx="11"/>
          </p:nvPr>
        </p:nvSpPr>
        <p:spPr>
          <a:xfrm>
            <a:off x="3124200" y="6356350"/>
            <a:ext cx="2895600" cy="365125"/>
          </a:xfrm>
        </p:spPr>
        <p:txBody>
          <a:bodyPr/>
          <a:lstStyle>
            <a:lvl1pPr>
              <a:defRPr/>
            </a:lvl1pPr>
          </a:lstStyle>
          <a:p>
            <a:endParaRPr lang="ja-JP" altLang="ja-JP"/>
          </a:p>
        </p:txBody>
      </p:sp>
      <p:sp>
        <p:nvSpPr>
          <p:cNvPr id="8" name="スライド番号プレースホルダー 7"/>
          <p:cNvSpPr>
            <a:spLocks noGrp="1"/>
          </p:cNvSpPr>
          <p:nvPr>
            <p:ph type="sldNum" sz="quarter" idx="12"/>
          </p:nvPr>
        </p:nvSpPr>
        <p:spPr>
          <a:xfrm>
            <a:off x="6553200" y="6356350"/>
            <a:ext cx="2133600" cy="365125"/>
          </a:xfrm>
        </p:spPr>
        <p:txBody>
          <a:bodyPr/>
          <a:lstStyle>
            <a:lvl1pPr>
              <a:defRPr/>
            </a:lvl1pPr>
          </a:lstStyle>
          <a:p>
            <a:fld id="{EE9F5111-B04E-4056-9427-63A751E7A7C6}" type="slidenum">
              <a:rPr lang="ja-JP" altLang="en-US"/>
              <a:pPr/>
              <a:t>‹#›</a:t>
            </a:fld>
            <a:endParaRPr lang="ja-JP" altLang="en-US" sz="1800">
              <a:solidFill>
                <a:schemeClr val="tx1"/>
              </a:solidFill>
            </a:endParaRPr>
          </a:p>
        </p:txBody>
      </p:sp>
    </p:spTree>
    <p:extLst>
      <p:ext uri="{BB962C8B-B14F-4D97-AF65-F5344CB8AC3E}">
        <p14:creationId xmlns:p14="http://schemas.microsoft.com/office/powerpoint/2010/main" val="141395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2016/7/28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2016/7/28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2016/7/28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2016/7/28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2016/7/28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2016/7/28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2016/7/28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2016/7/28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2016/7/28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fd-dennou.org/arch/dcpam/index.ht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60.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1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140.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1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gi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2130425"/>
            <a:ext cx="8352928" cy="1470025"/>
          </a:xfrm>
        </p:spPr>
        <p:txBody>
          <a:bodyPr>
            <a:normAutofit fontScale="90000"/>
          </a:bodyPr>
          <a:lstStyle/>
          <a:p>
            <a:r>
              <a:rPr kumimoji="1" lang="ja-JP" altLang="en-US" dirty="0"/>
              <a:t>火星のダスト巻き上げパラメタリゼーションスキームを用いたダストフラックスの診断実験</a:t>
            </a:r>
            <a:br>
              <a:rPr kumimoji="1" lang="en-US" altLang="ja-JP" dirty="0"/>
            </a:br>
            <a:r>
              <a:rPr kumimoji="1" lang="ja-JP" altLang="en-US" sz="3100" dirty="0"/>
              <a:t>地形起伏の与え方の違いによるダストデビルによるダストフラックスの差</a:t>
            </a:r>
          </a:p>
        </p:txBody>
      </p:sp>
      <p:sp>
        <p:nvSpPr>
          <p:cNvPr id="3" name="サブタイトル 2"/>
          <p:cNvSpPr>
            <a:spLocks noGrp="1"/>
          </p:cNvSpPr>
          <p:nvPr>
            <p:ph type="subTitle" idx="1"/>
          </p:nvPr>
        </p:nvSpPr>
        <p:spPr>
          <a:xfrm>
            <a:off x="1279612" y="4196680"/>
            <a:ext cx="6584776" cy="1752600"/>
          </a:xfrm>
        </p:spPr>
        <p:txBody>
          <a:bodyPr/>
          <a:lstStyle/>
          <a:p>
            <a:r>
              <a:rPr kumimoji="1" lang="ja-JP" altLang="en-US" dirty="0"/>
              <a:t>北海道大学大学院理学院</a:t>
            </a:r>
            <a:endParaRPr kumimoji="1" lang="en-US" altLang="ja-JP" dirty="0"/>
          </a:p>
          <a:p>
            <a:r>
              <a:rPr kumimoji="1" lang="ja-JP" altLang="en-US" dirty="0"/>
              <a:t>宇宙理学専攻</a:t>
            </a:r>
            <a:endParaRPr kumimoji="1" lang="en-US" altLang="ja-JP" dirty="0"/>
          </a:p>
          <a:p>
            <a:r>
              <a:rPr kumimoji="1" lang="ja-JP" altLang="en-US" dirty="0"/>
              <a:t>荻原弘尭</a:t>
            </a:r>
          </a:p>
        </p:txBody>
      </p:sp>
    </p:spTree>
    <p:extLst>
      <p:ext uri="{BB962C8B-B14F-4D97-AF65-F5344CB8AC3E}">
        <p14:creationId xmlns:p14="http://schemas.microsoft.com/office/powerpoint/2010/main" val="3172596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モデル</a:t>
            </a:r>
          </a:p>
        </p:txBody>
      </p:sp>
      <p:sp>
        <p:nvSpPr>
          <p:cNvPr id="3" name="コンテンツ プレースホルダー 2"/>
          <p:cNvSpPr>
            <a:spLocks noGrp="1"/>
          </p:cNvSpPr>
          <p:nvPr>
            <p:ph idx="1"/>
          </p:nvPr>
        </p:nvSpPr>
        <p:spPr/>
        <p:txBody>
          <a:bodyPr>
            <a:normAutofit fontScale="92500" lnSpcReduction="20000"/>
          </a:bodyPr>
          <a:lstStyle/>
          <a:p>
            <a:pPr marL="342900" lvl="1" indent="-342900">
              <a:buFont typeface="Arial" pitchFamily="34" charset="0"/>
              <a:buChar char="•"/>
            </a:pPr>
            <a:r>
              <a:rPr kumimoji="1" lang="en-US" altLang="ja-JP" dirty="0"/>
              <a:t>DCPAM: </a:t>
            </a:r>
            <a:r>
              <a:rPr lang="en-US" altLang="ja-JP" sz="2200" dirty="0"/>
              <a:t>(</a:t>
            </a:r>
            <a:r>
              <a:rPr lang="en-US" altLang="ja-JP" sz="2200" dirty="0">
                <a:hlinkClick r:id="rId3"/>
              </a:rPr>
              <a:t>http://www.gfd-dennou.org/arch/dcpam/index.htm</a:t>
            </a:r>
            <a:r>
              <a:rPr lang="en-US" altLang="ja-JP" sz="2200" dirty="0"/>
              <a:t>)</a:t>
            </a:r>
            <a:endParaRPr kumimoji="1" lang="en-US" altLang="ja-JP" dirty="0"/>
          </a:p>
          <a:p>
            <a:pPr lvl="1"/>
            <a:r>
              <a:rPr lang="ja-JP" altLang="en-US" dirty="0"/>
              <a:t>力学過程</a:t>
            </a:r>
            <a:endParaRPr lang="en-US" altLang="ja-JP" dirty="0"/>
          </a:p>
          <a:p>
            <a:pPr lvl="2"/>
            <a:r>
              <a:rPr kumimoji="1" lang="ja-JP" altLang="en-US" dirty="0"/>
              <a:t>３次元球面プリミティブ方程式</a:t>
            </a:r>
            <a:endParaRPr kumimoji="1" lang="en-US" altLang="ja-JP" dirty="0"/>
          </a:p>
          <a:p>
            <a:pPr lvl="1"/>
            <a:r>
              <a:rPr lang="ja-JP" altLang="en-US" dirty="0"/>
              <a:t>放射過程</a:t>
            </a:r>
            <a:endParaRPr lang="en-US" altLang="ja-JP" dirty="0"/>
          </a:p>
          <a:p>
            <a:pPr lvl="2"/>
            <a:r>
              <a:rPr lang="en-US" altLang="ja-JP" dirty="0"/>
              <a:t>Takahashi et al. (2003, 2006) </a:t>
            </a:r>
          </a:p>
          <a:p>
            <a:pPr lvl="3"/>
            <a:r>
              <a:rPr lang="en-US" altLang="ja-JP" dirty="0"/>
              <a:t>CO</a:t>
            </a:r>
            <a:r>
              <a:rPr lang="ja-JP" altLang="en-US" dirty="0"/>
              <a:t>₂ とダストの効果を考慮</a:t>
            </a:r>
            <a:endParaRPr lang="en-US" altLang="ja-JP" dirty="0"/>
          </a:p>
          <a:p>
            <a:pPr lvl="1"/>
            <a:r>
              <a:rPr lang="ja-JP" altLang="en-US" dirty="0"/>
              <a:t>乱流過程</a:t>
            </a:r>
            <a:endParaRPr lang="en-US" altLang="ja-JP" dirty="0"/>
          </a:p>
          <a:p>
            <a:pPr lvl="2"/>
            <a:r>
              <a:rPr lang="en-US" altLang="ja-JP" dirty="0"/>
              <a:t>Mellor and Yamada (1982) level</a:t>
            </a:r>
            <a:r>
              <a:rPr lang="ja-JP" altLang="en-US" dirty="0"/>
              <a:t> </a:t>
            </a:r>
            <a:r>
              <a:rPr lang="en-US" altLang="ja-JP" dirty="0"/>
              <a:t>2.5</a:t>
            </a:r>
          </a:p>
          <a:p>
            <a:pPr lvl="1"/>
            <a:r>
              <a:rPr lang="ja-JP" altLang="en-US" dirty="0"/>
              <a:t>地表面過程</a:t>
            </a:r>
            <a:endParaRPr lang="en-US" altLang="ja-JP" dirty="0"/>
          </a:p>
          <a:p>
            <a:pPr lvl="2"/>
            <a:r>
              <a:rPr lang="en-US" altLang="ja-JP" dirty="0" err="1"/>
              <a:t>Beljaars</a:t>
            </a:r>
            <a:r>
              <a:rPr lang="en-US" altLang="ja-JP" dirty="0"/>
              <a:t> and </a:t>
            </a:r>
            <a:r>
              <a:rPr lang="en-US" altLang="ja-JP" dirty="0" err="1"/>
              <a:t>Holtslag</a:t>
            </a:r>
            <a:r>
              <a:rPr lang="en-US" altLang="ja-JP" dirty="0"/>
              <a:t> (1991)</a:t>
            </a:r>
          </a:p>
          <a:p>
            <a:pPr lvl="1"/>
            <a:r>
              <a:rPr lang="ja-JP" altLang="en-US" dirty="0"/>
              <a:t>乾燥対流調節</a:t>
            </a:r>
            <a:endParaRPr lang="en-US" altLang="ja-JP" dirty="0"/>
          </a:p>
          <a:p>
            <a:pPr lvl="2"/>
            <a:r>
              <a:rPr lang="en-US" altLang="ja-JP" dirty="0" err="1"/>
              <a:t>Manabe</a:t>
            </a:r>
            <a:r>
              <a:rPr lang="en-US" altLang="ja-JP" dirty="0"/>
              <a:t> et al. (1965)</a:t>
            </a:r>
          </a:p>
        </p:txBody>
      </p:sp>
    </p:spTree>
    <p:extLst>
      <p:ext uri="{BB962C8B-B14F-4D97-AF65-F5344CB8AC3E}">
        <p14:creationId xmlns:p14="http://schemas.microsoft.com/office/powerpoint/2010/main" val="1327017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風応力によるダスト巻き上げ</a:t>
            </a:r>
            <a:r>
              <a:rPr lang="ja-JP" altLang="en-US" dirty="0"/>
              <a:t>スキーム</a:t>
            </a:r>
            <a:endParaRPr kumimoji="1" lang="ja-JP" altLang="en-US" dirty="0"/>
          </a:p>
        </p:txBody>
      </p:sp>
      <p:sp>
        <p:nvSpPr>
          <p:cNvPr id="3" name="コンテンツ プレースホルダー 2"/>
          <p:cNvSpPr>
            <a:spLocks noGrp="1"/>
          </p:cNvSpPr>
          <p:nvPr>
            <p:ph idx="1"/>
          </p:nvPr>
        </p:nvSpPr>
        <p:spPr>
          <a:xfrm>
            <a:off x="457199" y="1600200"/>
            <a:ext cx="8646199" cy="4560570"/>
          </a:xfrm>
        </p:spPr>
        <p:txBody>
          <a:bodyPr>
            <a:normAutofit lnSpcReduction="10000"/>
          </a:bodyPr>
          <a:lstStyle/>
          <a:p>
            <a:pPr marL="0" indent="0">
              <a:buNone/>
            </a:pPr>
            <a:br>
              <a:rPr lang="en-US" altLang="ja-JP" dirty="0"/>
            </a:br>
            <a:endParaRPr lang="en-US" altLang="ja-JP" dirty="0"/>
          </a:p>
          <a:p>
            <a:endParaRPr lang="en-US" altLang="ja-JP" dirty="0"/>
          </a:p>
          <a:p>
            <a:pPr marL="457200" lvl="1" indent="0">
              <a:buNone/>
            </a:pPr>
            <a:endParaRPr kumimoji="1" lang="en-US" altLang="ja-JP" dirty="0"/>
          </a:p>
          <a:p>
            <a:r>
              <a:rPr kumimoji="1" lang="ja-JP" altLang="en-US" dirty="0"/>
              <a:t>モデルで解像された風応力によるダスト巻き上げ </a:t>
            </a:r>
            <a:r>
              <a:rPr lang="en-US" altLang="ja-JP" dirty="0"/>
              <a:t>(</a:t>
            </a:r>
            <a:r>
              <a:rPr lang="en-US" altLang="ja-JP" dirty="0" err="1"/>
              <a:t>Kahre</a:t>
            </a:r>
            <a:r>
              <a:rPr lang="en-US" altLang="ja-JP" dirty="0"/>
              <a:t> et al., 2006; </a:t>
            </a:r>
            <a:r>
              <a:rPr lang="en-US" altLang="ja-JP" dirty="0" err="1"/>
              <a:t>Haberle</a:t>
            </a:r>
            <a:r>
              <a:rPr lang="en-US" altLang="ja-JP" dirty="0"/>
              <a:t> et al., 2003)</a:t>
            </a:r>
            <a:endParaRPr kumimoji="1" lang="en-US" altLang="ja-JP" dirty="0"/>
          </a:p>
          <a:p>
            <a:pPr lvl="1"/>
            <a:r>
              <a:rPr lang="ja-JP" altLang="en-US" dirty="0"/>
              <a:t>地球観測の結果 </a:t>
            </a:r>
            <a:r>
              <a:rPr lang="en-US" altLang="ja-JP" dirty="0"/>
              <a:t>(</a:t>
            </a:r>
            <a:r>
              <a:rPr lang="en-US" altLang="ja-JP" dirty="0" err="1"/>
              <a:t>Westphal</a:t>
            </a:r>
            <a:r>
              <a:rPr lang="en-US" altLang="ja-JP" dirty="0"/>
              <a:t> et al., 1987) </a:t>
            </a:r>
            <a:r>
              <a:rPr lang="ja-JP" altLang="en-US" dirty="0"/>
              <a:t>に基づいている </a:t>
            </a:r>
            <a:br>
              <a:rPr lang="en-US" altLang="ja-JP" dirty="0"/>
            </a:br>
            <a:endParaRPr kumimoji="1" lang="ja-JP" altLang="en-US" dirty="0"/>
          </a:p>
        </p:txBody>
      </p:sp>
      <p:pic>
        <p:nvPicPr>
          <p:cNvPr id="21" name="Picture 4" descr="%%LaTeXBox2e%%width=8AF02B43;height=F26E6442;ratio=C8000000;prevw=8AF0AB43;prevh=F26EE442;posox=C87BEF41;posoy=28A2B041;posr=C8000000;&#10;\documentclass[12pt]{jarticle}&#10;\usepackage{amsmath}&#10;\usepackage[dvips]{color}&#10;\pagestyle{empty}&#10;&#10;\begin{document}&#10;\begin{align*}&#10;F_d = \max \left[0, \alpha_k R \tau^2 \left(\frac{\tau - \tau^*}{\tau^*}\right)\right]&#10;\end{align*}&#10;\end{document}&#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375" y="1772816"/>
            <a:ext cx="5127626"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21"/>
          <p:cNvSpPr txBox="1"/>
          <p:nvPr/>
        </p:nvSpPr>
        <p:spPr>
          <a:xfrm>
            <a:off x="6415991" y="1975507"/>
            <a:ext cx="2141933" cy="338554"/>
          </a:xfrm>
          <a:prstGeom prst="rect">
            <a:avLst/>
          </a:prstGeom>
          <a:noFill/>
        </p:spPr>
        <p:txBody>
          <a:bodyPr wrap="none" rtlCol="0">
            <a:spAutoFit/>
          </a:bodyPr>
          <a:lstStyle/>
          <a:p>
            <a:r>
              <a:rPr kumimoji="1" lang="ja-JP" altLang="en-US" sz="1600" dirty="0"/>
              <a:t>地表面ダストフラックス</a:t>
            </a:r>
          </a:p>
        </p:txBody>
      </p:sp>
      <p:sp>
        <p:nvSpPr>
          <p:cNvPr id="23" name="テキスト ボックス 22"/>
          <p:cNvSpPr txBox="1"/>
          <p:nvPr/>
        </p:nvSpPr>
        <p:spPr>
          <a:xfrm>
            <a:off x="6419201" y="2289832"/>
            <a:ext cx="1005403" cy="338554"/>
          </a:xfrm>
          <a:prstGeom prst="rect">
            <a:avLst/>
          </a:prstGeom>
          <a:noFill/>
        </p:spPr>
        <p:txBody>
          <a:bodyPr wrap="none" rtlCol="0">
            <a:spAutoFit/>
          </a:bodyPr>
          <a:lstStyle/>
          <a:p>
            <a:r>
              <a:rPr lang="ja-JP" altLang="en-US" sz="1600" dirty="0"/>
              <a:t>効率因子</a:t>
            </a:r>
            <a:endParaRPr kumimoji="1" lang="ja-JP" altLang="en-US" sz="1600" dirty="0"/>
          </a:p>
        </p:txBody>
      </p:sp>
      <p:sp>
        <p:nvSpPr>
          <p:cNvPr id="24" name="テキスト ボックス 23"/>
          <p:cNvSpPr txBox="1"/>
          <p:nvPr/>
        </p:nvSpPr>
        <p:spPr>
          <a:xfrm>
            <a:off x="6397684" y="2581961"/>
            <a:ext cx="2704587" cy="338554"/>
          </a:xfrm>
          <a:prstGeom prst="rect">
            <a:avLst/>
          </a:prstGeom>
          <a:noFill/>
        </p:spPr>
        <p:txBody>
          <a:bodyPr wrap="none" rtlCol="0">
            <a:spAutoFit/>
          </a:bodyPr>
          <a:lstStyle/>
          <a:p>
            <a:r>
              <a:rPr lang="ja-JP" altLang="en-US" sz="1600" dirty="0"/>
              <a:t>粒径分布によって決まる係数</a:t>
            </a:r>
            <a:endParaRPr kumimoji="1" lang="ja-JP" altLang="en-US" sz="1600" dirty="0"/>
          </a:p>
        </p:txBody>
      </p:sp>
      <p:sp>
        <p:nvSpPr>
          <p:cNvPr id="25" name="テキスト ボックス 24"/>
          <p:cNvSpPr txBox="1"/>
          <p:nvPr/>
        </p:nvSpPr>
        <p:spPr>
          <a:xfrm>
            <a:off x="6397684" y="2839507"/>
            <a:ext cx="1210588" cy="338554"/>
          </a:xfrm>
          <a:prstGeom prst="rect">
            <a:avLst/>
          </a:prstGeom>
          <a:noFill/>
        </p:spPr>
        <p:txBody>
          <a:bodyPr wrap="none" rtlCol="0">
            <a:spAutoFit/>
          </a:bodyPr>
          <a:lstStyle/>
          <a:p>
            <a:r>
              <a:rPr kumimoji="1" lang="ja-JP" altLang="en-US" sz="1600" dirty="0"/>
              <a:t>地表面応力</a:t>
            </a:r>
          </a:p>
        </p:txBody>
      </p:sp>
      <p:sp>
        <p:nvSpPr>
          <p:cNvPr id="26" name="テキスト ボックス 25"/>
          <p:cNvSpPr txBox="1"/>
          <p:nvPr/>
        </p:nvSpPr>
        <p:spPr>
          <a:xfrm>
            <a:off x="6376629" y="3199507"/>
            <a:ext cx="2685351" cy="338554"/>
          </a:xfrm>
          <a:prstGeom prst="rect">
            <a:avLst/>
          </a:prstGeom>
          <a:noFill/>
        </p:spPr>
        <p:txBody>
          <a:bodyPr wrap="none" rtlCol="0">
            <a:spAutoFit/>
          </a:bodyPr>
          <a:lstStyle/>
          <a:p>
            <a:r>
              <a:rPr kumimoji="1" lang="ja-JP" altLang="en-US" sz="1600" dirty="0"/>
              <a:t>ダストが巻き上がる臨界応力</a:t>
            </a:r>
          </a:p>
        </p:txBody>
      </p:sp>
      <p:pic>
        <p:nvPicPr>
          <p:cNvPr id="27" name="Picture 4" descr="%%LaTeXBox2e%%width=E2B6A141;height=306EA342;ratio=BE000000;prevw=F0A01942;prevh=47421B43;posox=105FE241;posoy=F8F6A741;posr=BE000000;&#10;\documentclass[12pt]{jarticle}&#10;\usepackage{amsmath}&#10;\usepackage[dvips]{color}&#10;\pagestyle{empty}&#10;&#10;\begin{document}&#10;&#10;&#10;\renewcommand{\baselinestretch}{0.2}&#10;\small&#10;\normalsize&#10;&#10;&#10;\begin{align*}&#10;&amp;F_d:\\&#10;&amp;\alpha_k:\\&amp;R\hspace{3pt}:\\&amp;\tau\hspace{5pt}:\\&#10;&amp;\tau^{*}:\end{align*}&#10;\end{documen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407" y="1756246"/>
            <a:ext cx="1206500" cy="250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正方形/長方形 12"/>
          <p:cNvSpPr/>
          <p:nvPr/>
        </p:nvSpPr>
        <p:spPr>
          <a:xfrm>
            <a:off x="1201445" y="2144784"/>
            <a:ext cx="4428632" cy="9124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71601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200" dirty="0"/>
              <a:t>ダストデビルによる</a:t>
            </a:r>
            <a:br>
              <a:rPr kumimoji="1" lang="en-US" altLang="ja-JP" sz="3200" dirty="0"/>
            </a:br>
            <a:r>
              <a:rPr kumimoji="1" lang="ja-JP" altLang="en-US" sz="3200" dirty="0"/>
              <a:t>ダスト巻上げ</a:t>
            </a:r>
            <a:r>
              <a:rPr lang="ja-JP" altLang="en-US" sz="3200" dirty="0"/>
              <a:t>スキーム</a:t>
            </a:r>
            <a:endParaRPr kumimoji="1" lang="ja-JP" altLang="en-US" sz="32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600200"/>
                <a:ext cx="8397548" cy="5243595"/>
              </a:xfrm>
            </p:spPr>
            <p:txBody>
              <a:bodyPr>
                <a:normAutofit/>
              </a:bodyPr>
              <a:lstStyle/>
              <a:p>
                <a:pPr marL="0" indent="0">
                  <a:buNone/>
                </a:pPr>
                <a:br>
                  <a:rPr lang="en-US" altLang="ja-JP" dirty="0"/>
                </a:br>
                <a:endParaRPr lang="en-US" altLang="ja-JP" dirty="0"/>
              </a:p>
              <a:p>
                <a:pPr lvl="1"/>
                <a:endParaRPr lang="en-US" altLang="ja-JP" dirty="0"/>
              </a:p>
              <a:p>
                <a:pPr lvl="1"/>
                <a:endParaRPr lang="en-US" altLang="ja-JP" dirty="0"/>
              </a:p>
              <a:p>
                <a:endParaRPr lang="en-US" altLang="ja-JP" dirty="0"/>
              </a:p>
              <a:p>
                <a:r>
                  <a:rPr lang="ja-JP" altLang="en-US" dirty="0"/>
                  <a:t>モデルで解像できないダストデビルによる巻き上げ </a:t>
                </a:r>
                <a:r>
                  <a:rPr lang="en-US" altLang="ja-JP" dirty="0"/>
                  <a:t> (Newman et al., 2002)</a:t>
                </a:r>
              </a:p>
              <a:p>
                <a:pPr lvl="1"/>
                <a:r>
                  <a:rPr lang="ja-JP" altLang="en-US" dirty="0"/>
                  <a:t>ダスト巻き上げフラックスはダストデビルを熱機関と仮定して</a:t>
                </a:r>
                <a:r>
                  <a:rPr lang="en-US" altLang="ja-JP" dirty="0"/>
                  <a:t>, </a:t>
                </a:r>
                <a:r>
                  <a:rPr lang="ja-JP" altLang="en-US" dirty="0"/>
                  <a:t>その熱機関がする仕事に比例する　</a:t>
                </a:r>
                <a:r>
                  <a:rPr lang="en-US" altLang="ja-JP" kern="0" dirty="0"/>
                  <a:t>(Renn</a:t>
                </a:r>
                <a14:m>
                  <m:oMath xmlns:m="http://schemas.openxmlformats.org/officeDocument/2006/math">
                    <m:acc>
                      <m:accPr>
                        <m:chr m:val="́"/>
                        <m:ctrlPr>
                          <a:rPr lang="en-US" altLang="ja-JP" i="1" kern="0" dirty="0">
                            <a:latin typeface="Cambria Math" panose="02040503050406030204" pitchFamily="18" charset="0"/>
                          </a:rPr>
                        </m:ctrlPr>
                      </m:accPr>
                      <m:e>
                        <m:r>
                          <a:rPr lang="en-US" altLang="ja-JP" b="0" i="1" kern="0" dirty="0" smtClean="0">
                            <a:latin typeface="Cambria Math" panose="02040503050406030204" pitchFamily="18" charset="0"/>
                          </a:rPr>
                          <m:t>𝑜</m:t>
                        </m:r>
                      </m:e>
                    </m:acc>
                  </m:oMath>
                </a14:m>
                <a:r>
                  <a:rPr lang="en-US" altLang="ja-JP" kern="0" dirty="0"/>
                  <a:t> et al., 1998)</a:t>
                </a: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600200"/>
                <a:ext cx="8397548" cy="5243595"/>
              </a:xfrm>
              <a:blipFill>
                <a:blip r:embed="rId3"/>
                <a:stretch>
                  <a:fillRect l="-1669" r="-1016" b="-814"/>
                </a:stretch>
              </a:blipFill>
            </p:spPr>
            <p:txBody>
              <a:bodyPr/>
              <a:lstStyle/>
              <a:p>
                <a:r>
                  <a:rPr lang="ja-JP" altLang="en-US">
                    <a:noFill/>
                  </a:rPr>
                  <a:t> </a:t>
                </a:r>
              </a:p>
            </p:txBody>
          </p:sp>
        </mc:Fallback>
      </mc:AlternateContent>
      <p:grpSp>
        <p:nvGrpSpPr>
          <p:cNvPr id="9" name="グループ化 8"/>
          <p:cNvGrpSpPr/>
          <p:nvPr/>
        </p:nvGrpSpPr>
        <p:grpSpPr>
          <a:xfrm>
            <a:off x="457200" y="1268760"/>
            <a:ext cx="8722026" cy="3381775"/>
            <a:chOff x="997692" y="1618906"/>
            <a:chExt cx="8181534" cy="3031629"/>
          </a:xfrm>
        </p:grpSpPr>
        <p:pic>
          <p:nvPicPr>
            <p:cNvPr id="4" name="Picture 7" descr="%%LaTeXBox2e%%width=F41BCB42;height=F857F241;ratio=C8000000;prevw=F51B4B43;prevh=F8577242;posox=3410F041;posoy=1228B041;posr=C8000000;&#10;\documentclass[12pt]{jarticle}&#10;\usepackage{amsmath}&#10;\usepackage[dvips]{color}&#10;\pagestyle{empty}&#10;&#10;\begin{document}&#10;\begin{align*}&#10;F_d = \max\left[0, \alpha_d \eta S&#10;\right]\end{align*}&#10;\end{documen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899" y="2185698"/>
              <a:ext cx="3341688"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1396931" y="2200058"/>
              <a:ext cx="2736304" cy="633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6140873" y="1816630"/>
              <a:ext cx="1005403" cy="338554"/>
            </a:xfrm>
            <a:prstGeom prst="rect">
              <a:avLst/>
            </a:prstGeom>
            <a:noFill/>
          </p:spPr>
          <p:txBody>
            <a:bodyPr wrap="none" rtlCol="0">
              <a:spAutoFit/>
            </a:bodyPr>
            <a:lstStyle/>
            <a:p>
              <a:r>
                <a:rPr lang="ja-JP" altLang="en-US" sz="1600" dirty="0"/>
                <a:t>効率因子</a:t>
              </a:r>
              <a:endParaRPr kumimoji="1" lang="ja-JP" altLang="en-US" sz="1600" dirty="0"/>
            </a:p>
          </p:txBody>
        </p:sp>
        <p:sp>
          <p:nvSpPr>
            <p:cNvPr id="7" name="テキスト ボックス 6"/>
            <p:cNvSpPr txBox="1"/>
            <p:nvPr/>
          </p:nvSpPr>
          <p:spPr>
            <a:xfrm>
              <a:off x="6138009" y="2076441"/>
              <a:ext cx="3041217" cy="338554"/>
            </a:xfrm>
            <a:prstGeom prst="rect">
              <a:avLst/>
            </a:prstGeom>
            <a:noFill/>
          </p:spPr>
          <p:txBody>
            <a:bodyPr wrap="none" rtlCol="0">
              <a:spAutoFit/>
            </a:bodyPr>
            <a:lstStyle/>
            <a:p>
              <a:r>
                <a:rPr lang="ja-JP" altLang="en-US" sz="1600" dirty="0"/>
                <a:t>対流を熱機関としたときの熱効率</a:t>
              </a:r>
              <a:endParaRPr kumimoji="1" lang="ja-JP" altLang="en-US" sz="1600" dirty="0"/>
            </a:p>
          </p:txBody>
        </p:sp>
        <p:sp>
          <p:nvSpPr>
            <p:cNvPr id="8" name="テキスト ボックス 7"/>
            <p:cNvSpPr txBox="1"/>
            <p:nvPr/>
          </p:nvSpPr>
          <p:spPr>
            <a:xfrm>
              <a:off x="6149240" y="2436481"/>
              <a:ext cx="2044149" cy="338554"/>
            </a:xfrm>
            <a:prstGeom prst="rect">
              <a:avLst/>
            </a:prstGeom>
            <a:noFill/>
          </p:spPr>
          <p:txBody>
            <a:bodyPr wrap="none" rtlCol="0">
              <a:spAutoFit/>
            </a:bodyPr>
            <a:lstStyle/>
            <a:p>
              <a:r>
                <a:rPr lang="ja-JP" altLang="en-US" sz="1600" dirty="0"/>
                <a:t>地表面顕熱フラックス</a:t>
              </a:r>
              <a:endParaRPr kumimoji="1" lang="ja-JP" altLang="en-US" sz="1600" dirty="0"/>
            </a:p>
          </p:txBody>
        </p:sp>
        <p:sp>
          <p:nvSpPr>
            <p:cNvPr id="75" name="テキスト ボックス 74"/>
            <p:cNvSpPr txBox="1"/>
            <p:nvPr/>
          </p:nvSpPr>
          <p:spPr>
            <a:xfrm>
              <a:off x="6138009" y="2724513"/>
              <a:ext cx="1210588" cy="338554"/>
            </a:xfrm>
            <a:prstGeom prst="rect">
              <a:avLst/>
            </a:prstGeom>
            <a:noFill/>
          </p:spPr>
          <p:txBody>
            <a:bodyPr wrap="none" rtlCol="0">
              <a:spAutoFit/>
            </a:bodyPr>
            <a:lstStyle/>
            <a:p>
              <a:r>
                <a:rPr lang="ja-JP" altLang="en-US" sz="1600" dirty="0"/>
                <a:t>地表面気圧</a:t>
              </a:r>
              <a:endParaRPr kumimoji="1" lang="ja-JP" altLang="en-US" sz="1600" dirty="0"/>
            </a:p>
          </p:txBody>
        </p:sp>
        <p:sp>
          <p:nvSpPr>
            <p:cNvPr id="76" name="テキスト ボックス 75"/>
            <p:cNvSpPr txBox="1"/>
            <p:nvPr/>
          </p:nvSpPr>
          <p:spPr>
            <a:xfrm>
              <a:off x="6138009" y="3012545"/>
              <a:ext cx="2441694" cy="338554"/>
            </a:xfrm>
            <a:prstGeom prst="rect">
              <a:avLst/>
            </a:prstGeom>
            <a:noFill/>
          </p:spPr>
          <p:txBody>
            <a:bodyPr wrap="none" rtlCol="0">
              <a:spAutoFit/>
            </a:bodyPr>
            <a:lstStyle/>
            <a:p>
              <a:r>
                <a:rPr lang="ja-JP" altLang="en-US" sz="1600" dirty="0"/>
                <a:t>対流境界層の上端の気圧</a:t>
              </a:r>
              <a:endParaRPr kumimoji="1" lang="ja-JP" altLang="en-US" sz="1600" dirty="0"/>
            </a:p>
          </p:txBody>
        </p:sp>
        <p:sp>
          <p:nvSpPr>
            <p:cNvPr id="77" name="テキスト ボックス 76"/>
            <p:cNvSpPr txBox="1"/>
            <p:nvPr/>
          </p:nvSpPr>
          <p:spPr>
            <a:xfrm>
              <a:off x="6138009" y="3300577"/>
              <a:ext cx="2409176" cy="303500"/>
            </a:xfrm>
            <a:prstGeom prst="rect">
              <a:avLst/>
            </a:prstGeom>
            <a:noFill/>
          </p:spPr>
          <p:txBody>
            <a:bodyPr wrap="none" rtlCol="0">
              <a:spAutoFit/>
            </a:bodyPr>
            <a:lstStyle/>
            <a:p>
              <a:r>
                <a:rPr kumimoji="1" lang="ja-JP" altLang="en-US" sz="1600" dirty="0"/>
                <a:t>定圧比熱あたりの気体定数</a:t>
              </a:r>
            </a:p>
          </p:txBody>
        </p:sp>
        <p:pic>
          <p:nvPicPr>
            <p:cNvPr id="83" name="図 82" descr="%%LaTeXBox2e%%width=B5DA1743;height=9A7A4D42;ratio=C8000000;prevw=B5DA9743;prevh=997ACD42;posox=F053C841;posoy=6E40A141;posr=C8000000;&#10;\documentclass[12pt]{jarticle}&#10;\usepackage{amsmath}&#10;%\usepackage[dviout]{color}&#10;\pagestyle{empty}&#10;&#10;\begin{document}&#10;\begin{align*}&#10;\eta = 1 - \frac{(p_s^{\chi +1} - p_{top}^{\chi + 1})}{(p_s - p_{top})(\chi + 1)p_s^{\chi}}&#10;\end{align*}&#10;\end{document}&#10;"/>
            <p:cNvPicPr>
              <a:picLocks noChangeAspect="1"/>
            </p:cNvPicPr>
            <p:nvPr/>
          </p:nvPicPr>
          <p:blipFill>
            <a:blip r:embed="rId5"/>
            <a:stretch>
              <a:fillRect/>
            </a:stretch>
          </p:blipFill>
          <p:spPr>
            <a:xfrm>
              <a:off x="997692" y="2833770"/>
              <a:ext cx="4493141" cy="1816765"/>
            </a:xfrm>
            <a:prstGeom prst="rect">
              <a:avLst/>
            </a:prstGeom>
          </p:spPr>
        </p:pic>
        <p:pic>
          <p:nvPicPr>
            <p:cNvPr id="84" name="図 83" descr="%%LaTeXBox2e%%width=8488D641;height=E689BA42;ratio=BE000000;prevw=7ECE4B42;prevh=34363143;posox=1A3BE441;posoy=DC96AA41;posr=BE000000;&#10;\documentclass[12pt]{jarticle}&#10;&#10;\usepackage{amsmath}&#10;&#10;\usepackage[dvips]{color}&#10;&#10;\pagestyle{empty}&#10;&#10;&#10;\begin{document}&#10;&#10;\renewcommand{\baselinestretch}{0.2}&#10;\small&#10;\normalsize&#10;&#10;\begin{align*}&#10;&amp;\alpha_d\hspace{6pt}:\\&#10;&amp;\eta\hspace{12pt}:\\&#10;&amp;S\hspace{10pt}:\\&amp;p_s\hspace{8pt}:\\&amp;p_{top}\hspace{1pt}:\\&amp;\chi\hspace{11pt}:\end{align*}&#10;\end{document}"/>
            <p:cNvPicPr>
              <a:picLocks noChangeAspect="1"/>
            </p:cNvPicPr>
            <p:nvPr/>
          </p:nvPicPr>
          <p:blipFill>
            <a:blip r:embed="rId6"/>
            <a:stretch>
              <a:fillRect/>
            </a:stretch>
          </p:blipFill>
          <p:spPr>
            <a:xfrm>
              <a:off x="5199265" y="1618906"/>
              <a:ext cx="1371719" cy="2792210"/>
            </a:xfrm>
            <a:prstGeom prst="rect">
              <a:avLst/>
            </a:prstGeom>
          </p:spPr>
        </p:pic>
      </p:grpSp>
    </p:spTree>
    <p:extLst>
      <p:ext uri="{BB962C8B-B14F-4D97-AF65-F5344CB8AC3E}">
        <p14:creationId xmlns:p14="http://schemas.microsoft.com/office/powerpoint/2010/main" val="2779652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a:t>モデルの検証</a:t>
            </a:r>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759027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計算設定</a:t>
            </a:r>
          </a:p>
        </p:txBody>
      </p:sp>
      <p:sp>
        <p:nvSpPr>
          <p:cNvPr id="3" name="コンテンツ プレースホルダー 2"/>
          <p:cNvSpPr>
            <a:spLocks noGrp="1"/>
          </p:cNvSpPr>
          <p:nvPr>
            <p:ph idx="1"/>
          </p:nvPr>
        </p:nvSpPr>
        <p:spPr>
          <a:xfrm>
            <a:off x="251521" y="1600200"/>
            <a:ext cx="4752528" cy="5257800"/>
          </a:xfrm>
        </p:spPr>
        <p:txBody>
          <a:bodyPr>
            <a:normAutofit fontScale="70000" lnSpcReduction="20000"/>
          </a:bodyPr>
          <a:lstStyle/>
          <a:p>
            <a:r>
              <a:rPr lang="ja-JP" altLang="en-US" sz="2600" dirty="0"/>
              <a:t>放射計算に与えるダスト空間分布</a:t>
            </a:r>
            <a:endParaRPr lang="en-US" altLang="ja-JP" sz="2600" dirty="0"/>
          </a:p>
          <a:p>
            <a:pPr lvl="1"/>
            <a:r>
              <a:rPr kumimoji="1" lang="ja-JP" altLang="en-US" sz="2200" dirty="0"/>
              <a:t>水平方向に一様</a:t>
            </a:r>
            <a:r>
              <a:rPr kumimoji="1" lang="en-US" altLang="ja-JP" sz="2200" dirty="0"/>
              <a:t>, </a:t>
            </a:r>
            <a:r>
              <a:rPr kumimoji="1" lang="ja-JP" altLang="en-US" sz="2200" dirty="0"/>
              <a:t>時間方向に一定</a:t>
            </a:r>
            <a:endParaRPr kumimoji="1" lang="en-US" altLang="ja-JP" sz="2200" dirty="0"/>
          </a:p>
          <a:p>
            <a:pPr lvl="1"/>
            <a:r>
              <a:rPr lang="ja-JP" altLang="en-US" sz="2200" dirty="0"/>
              <a:t>地表面における波長</a:t>
            </a:r>
            <a:r>
              <a:rPr lang="en-US" altLang="ja-JP" sz="2200" dirty="0"/>
              <a:t> 0.67 </a:t>
            </a:r>
            <a:r>
              <a:rPr lang="ja-JP" altLang="en-US" sz="2200" dirty="0"/>
              <a:t>㎛ に対する光学的深さ</a:t>
            </a:r>
            <a:r>
              <a:rPr lang="en-US" altLang="ja-JP" sz="2200" dirty="0"/>
              <a:t>:  0.3</a:t>
            </a:r>
          </a:p>
          <a:p>
            <a:pPr lvl="1"/>
            <a:r>
              <a:rPr lang="en-US" altLang="ja-JP" sz="2200" dirty="0" err="1"/>
              <a:t>Conrath</a:t>
            </a:r>
            <a:r>
              <a:rPr lang="ja-JP" altLang="en-US" sz="2200" dirty="0"/>
              <a:t> </a:t>
            </a:r>
            <a:r>
              <a:rPr lang="en-US" altLang="ja-JP" sz="2200" dirty="0"/>
              <a:t>(1975),</a:t>
            </a:r>
            <a:r>
              <a:rPr lang="ja-JP" altLang="en-US" sz="2200" dirty="0"/>
              <a:t> </a:t>
            </a:r>
            <a:r>
              <a:rPr lang="en-US" altLang="ja-JP" sz="2200" dirty="0"/>
              <a:t>Pollack et al. (1990), Forget et al. (1999) </a:t>
            </a:r>
            <a:r>
              <a:rPr lang="ja-JP" altLang="en-US" sz="2200" dirty="0"/>
              <a:t>に基づく鉛直分布</a:t>
            </a:r>
            <a:endParaRPr lang="en-US" altLang="ja-JP" sz="2200" dirty="0"/>
          </a:p>
          <a:p>
            <a:r>
              <a:rPr kumimoji="1" lang="ja-JP" altLang="en-US" sz="2600" dirty="0"/>
              <a:t>ダスト巻き上げパラメータ</a:t>
            </a:r>
            <a:endParaRPr kumimoji="1" lang="en-US" altLang="ja-JP" sz="2600" dirty="0"/>
          </a:p>
          <a:p>
            <a:pPr lvl="1"/>
            <a:r>
              <a:rPr lang="en-US" altLang="ja-JP" sz="2200" dirty="0" err="1"/>
              <a:t>Kahre</a:t>
            </a:r>
            <a:r>
              <a:rPr lang="en-US" altLang="ja-JP" sz="2200" dirty="0"/>
              <a:t> et al. (2006) </a:t>
            </a:r>
            <a:r>
              <a:rPr lang="ja-JP" altLang="en-US" sz="2200" dirty="0"/>
              <a:t>に基づく</a:t>
            </a:r>
            <a:endParaRPr lang="en-US" altLang="ja-JP" sz="2200" dirty="0"/>
          </a:p>
          <a:p>
            <a:pPr lvl="1"/>
            <a:r>
              <a:rPr lang="en-US" altLang="ja-JP" sz="2200" dirty="0"/>
              <a:t> </a:t>
            </a:r>
            <a:endParaRPr lang="en-US" altLang="ja-JP" dirty="0"/>
          </a:p>
          <a:p>
            <a:pPr marL="0" indent="0">
              <a:buNone/>
            </a:pPr>
            <a:endParaRPr lang="en-US" altLang="ja-JP" sz="2600" kern="0" dirty="0"/>
          </a:p>
          <a:p>
            <a:r>
              <a:rPr lang="ja-JP" altLang="en-US" sz="2600" kern="0" dirty="0"/>
              <a:t>地表面特性</a:t>
            </a:r>
            <a:r>
              <a:rPr lang="en-US" altLang="ja-JP" sz="2600" kern="0" dirty="0"/>
              <a:t> (</a:t>
            </a:r>
            <a:r>
              <a:rPr lang="ja-JP" altLang="en-US" sz="2600" kern="0" dirty="0"/>
              <a:t>地形高度</a:t>
            </a:r>
            <a:r>
              <a:rPr lang="en-US" altLang="ja-JP" sz="2600" kern="0" dirty="0"/>
              <a:t>, </a:t>
            </a:r>
            <a:r>
              <a:rPr lang="ja-JP" altLang="en-US" sz="2600" kern="0" dirty="0"/>
              <a:t>熱慣性</a:t>
            </a:r>
            <a:r>
              <a:rPr lang="en-US" altLang="ja-JP" sz="2600" kern="0" dirty="0"/>
              <a:t>, </a:t>
            </a:r>
            <a:r>
              <a:rPr lang="ja-JP" altLang="en-US" sz="2600" kern="0" dirty="0"/>
              <a:t>地表面アルベド</a:t>
            </a:r>
            <a:r>
              <a:rPr lang="en-US" altLang="ja-JP" sz="2600" kern="0" dirty="0"/>
              <a:t>)</a:t>
            </a:r>
          </a:p>
          <a:p>
            <a:pPr lvl="1"/>
            <a:r>
              <a:rPr lang="ja-JP" altLang="en-US" sz="2200" kern="0" dirty="0"/>
              <a:t>マーズグローバルサーベイヤーの観測に基づく</a:t>
            </a:r>
            <a:endParaRPr lang="en-US" altLang="ja-JP" sz="2200" kern="0" dirty="0"/>
          </a:p>
          <a:p>
            <a:r>
              <a:rPr lang="ja-JP" altLang="en-US" sz="2600" kern="0" dirty="0"/>
              <a:t>解像度</a:t>
            </a:r>
            <a:r>
              <a:rPr lang="en-US" altLang="ja-JP" sz="2600" kern="0" dirty="0"/>
              <a:t>:</a:t>
            </a:r>
            <a:r>
              <a:rPr lang="ja-JP" altLang="en-US" sz="2600" kern="0" dirty="0"/>
              <a:t> </a:t>
            </a:r>
            <a:r>
              <a:rPr lang="en-US" altLang="ja-JP" sz="2600" kern="0" dirty="0"/>
              <a:t>T21L36</a:t>
            </a:r>
          </a:p>
          <a:p>
            <a:pPr lvl="1"/>
            <a:r>
              <a:rPr lang="ja-JP" altLang="en-US" sz="2200" kern="0" dirty="0"/>
              <a:t>緯度経度約 </a:t>
            </a:r>
            <a:r>
              <a:rPr lang="en-US" altLang="ja-JP" sz="2200" kern="0" dirty="0"/>
              <a:t>5</a:t>
            </a:r>
            <a:r>
              <a:rPr lang="en-US" altLang="ja-JP" sz="2200" kern="0" dirty="0">
                <a:sym typeface="Symbol"/>
              </a:rPr>
              <a:t></a:t>
            </a:r>
            <a:r>
              <a:rPr lang="ja-JP" altLang="en-US" sz="2200" kern="0" dirty="0">
                <a:sym typeface="Symbol"/>
              </a:rPr>
              <a:t> </a:t>
            </a:r>
            <a:r>
              <a:rPr lang="ja-JP" altLang="en-US" sz="2200" kern="0" dirty="0"/>
              <a:t>格子</a:t>
            </a:r>
            <a:endParaRPr lang="en-US" altLang="ja-JP" sz="2200" kern="0" dirty="0"/>
          </a:p>
          <a:p>
            <a:pPr lvl="1"/>
            <a:r>
              <a:rPr lang="ja-JP" altLang="en-US" sz="2200" kern="0" dirty="0"/>
              <a:t>鉛直層数 </a:t>
            </a:r>
            <a:r>
              <a:rPr lang="en-US" altLang="ja-JP" sz="2200" kern="0" dirty="0"/>
              <a:t>36 </a:t>
            </a:r>
            <a:r>
              <a:rPr lang="ja-JP" altLang="en-US" sz="2200" kern="0" dirty="0"/>
              <a:t>層</a:t>
            </a:r>
            <a:endParaRPr lang="en-US" altLang="ja-JP" sz="2200" kern="0" dirty="0"/>
          </a:p>
          <a:p>
            <a:r>
              <a:rPr lang="ja-JP" altLang="en-US" sz="2600" kern="0" dirty="0"/>
              <a:t>初期条件</a:t>
            </a:r>
            <a:endParaRPr lang="en-US" altLang="ja-JP" sz="2600" kern="0" dirty="0"/>
          </a:p>
          <a:p>
            <a:pPr lvl="1"/>
            <a:r>
              <a:rPr lang="ja-JP" altLang="en-US" sz="2200" kern="0" dirty="0"/>
              <a:t>静止等温大気 </a:t>
            </a:r>
            <a:r>
              <a:rPr lang="en-US" altLang="ja-JP" sz="2200" kern="0" dirty="0"/>
              <a:t>(200 K) </a:t>
            </a:r>
            <a:r>
              <a:rPr lang="ja-JP" altLang="en-US" sz="2200" kern="0" dirty="0"/>
              <a:t>に初期擾乱</a:t>
            </a:r>
            <a:endParaRPr lang="en-US" altLang="ja-JP" sz="2200" kern="0" dirty="0"/>
          </a:p>
          <a:p>
            <a:r>
              <a:rPr lang="ja-JP" altLang="en-US" sz="2600" kern="0" dirty="0"/>
              <a:t>積分時間</a:t>
            </a:r>
            <a:endParaRPr lang="en-US" altLang="ja-JP" sz="2600" kern="0" dirty="0"/>
          </a:p>
          <a:p>
            <a:pPr lvl="1"/>
            <a:r>
              <a:rPr lang="en-US" altLang="ja-JP" sz="2200" kern="0" dirty="0"/>
              <a:t>4 </a:t>
            </a:r>
            <a:r>
              <a:rPr lang="ja-JP" altLang="en-US" sz="2200" kern="0" dirty="0"/>
              <a:t>火星年</a:t>
            </a:r>
            <a:r>
              <a:rPr lang="en-US" altLang="ja-JP" sz="2200" kern="0" dirty="0"/>
              <a:t>: </a:t>
            </a:r>
            <a:r>
              <a:rPr lang="ja-JP" altLang="en-US" sz="2200" kern="0" dirty="0"/>
              <a:t>そのうちの最後の </a:t>
            </a:r>
            <a:r>
              <a:rPr lang="en-US" altLang="ja-JP" sz="2200" kern="0" dirty="0"/>
              <a:t>1 </a:t>
            </a:r>
            <a:r>
              <a:rPr lang="ja-JP" altLang="en-US" sz="2200" kern="0" dirty="0"/>
              <a:t>年を解析に使用</a:t>
            </a:r>
            <a:endParaRPr kumimoji="1" lang="en-US" altLang="ja-JP"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083643"/>
            <a:ext cx="3890544" cy="2202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図 60"/>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043607" y="3356992"/>
            <a:ext cx="3665997" cy="576064"/>
          </a:xfrm>
          <a:prstGeom prst="rect">
            <a:avLst/>
          </a:prstGeom>
        </p:spPr>
      </p:pic>
      <p:sp>
        <p:nvSpPr>
          <p:cNvPr id="58" name="テキスト ボックス 57"/>
          <p:cNvSpPr txBox="1"/>
          <p:nvPr/>
        </p:nvSpPr>
        <p:spPr>
          <a:xfrm>
            <a:off x="6372200" y="924345"/>
            <a:ext cx="1914307" cy="369332"/>
          </a:xfrm>
          <a:prstGeom prst="rect">
            <a:avLst/>
          </a:prstGeom>
          <a:solidFill>
            <a:schemeClr val="bg1"/>
          </a:solidFill>
        </p:spPr>
        <p:txBody>
          <a:bodyPr wrap="none" rtlCol="0">
            <a:spAutoFit/>
          </a:bodyPr>
          <a:lstStyle/>
          <a:p>
            <a:r>
              <a:rPr kumimoji="1" lang="ja-JP" altLang="en-US" dirty="0"/>
              <a:t>観測に基づく地形</a:t>
            </a:r>
          </a:p>
        </p:txBody>
      </p:sp>
    </p:spTree>
    <p:extLst>
      <p:ext uri="{BB962C8B-B14F-4D97-AF65-F5344CB8AC3E}">
        <p14:creationId xmlns:p14="http://schemas.microsoft.com/office/powerpoint/2010/main" val="2284475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a:t>観測結果との比較</a:t>
            </a:r>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419410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観測結果との比較</a:t>
            </a:r>
            <a:r>
              <a:rPr kumimoji="1" lang="en-US" altLang="ja-JP" dirty="0"/>
              <a:t>:</a:t>
            </a:r>
            <a:r>
              <a:rPr kumimoji="1" lang="ja-JP" altLang="en-US" dirty="0"/>
              <a:t>温度子午面分布</a:t>
            </a:r>
          </a:p>
        </p:txBody>
      </p:sp>
      <p:sp>
        <p:nvSpPr>
          <p:cNvPr id="3" name="コンテンツ プレースホルダー 2"/>
          <p:cNvSpPr>
            <a:spLocks noGrp="1"/>
          </p:cNvSpPr>
          <p:nvPr>
            <p:ph idx="1"/>
          </p:nvPr>
        </p:nvSpPr>
        <p:spPr>
          <a:xfrm>
            <a:off x="205680" y="1600200"/>
            <a:ext cx="8686800" cy="4525963"/>
          </a:xfrm>
        </p:spPr>
        <p:txBody>
          <a:bodyPr/>
          <a:lstStyle/>
          <a:p>
            <a:r>
              <a:rPr lang="ja-JP" altLang="en-US" sz="2800" dirty="0"/>
              <a:t>観測された温度子午面分布を表現できた</a:t>
            </a:r>
            <a:endParaRPr lang="en-US" altLang="ja-JP" sz="2800" dirty="0"/>
          </a:p>
          <a:p>
            <a:pPr lvl="1"/>
            <a:r>
              <a:rPr kumimoji="1" lang="ja-JP" altLang="en-US" sz="2400" dirty="0"/>
              <a:t>春分と秋分で</a:t>
            </a:r>
            <a:r>
              <a:rPr lang="ja-JP" altLang="en-US" sz="2400" dirty="0"/>
              <a:t>赤道</a:t>
            </a:r>
            <a:r>
              <a:rPr kumimoji="1" lang="ja-JP" altLang="en-US" sz="2400" dirty="0"/>
              <a:t>を軸に対称で極に行くほど温度が減少</a:t>
            </a:r>
            <a:endParaRPr kumimoji="1" lang="en-US" altLang="ja-JP" sz="2400" dirty="0"/>
          </a:p>
          <a:p>
            <a:pPr lvl="1"/>
            <a:r>
              <a:rPr lang="ja-JP" altLang="en-US" sz="2400" dirty="0"/>
              <a:t>夏至と冬至で夏半球と冬半球で非対称</a:t>
            </a:r>
            <a:r>
              <a:rPr lang="en-US" altLang="ja-JP" sz="2400" dirty="0"/>
              <a:t>. </a:t>
            </a:r>
            <a:r>
              <a:rPr lang="ja-JP" altLang="en-US" sz="2400" dirty="0"/>
              <a:t>冬半球の中緯度で急激に温度が減少</a:t>
            </a:r>
            <a:endParaRPr kumimoji="1" lang="ja-JP" altLang="en-US" sz="2400"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03" y="5363741"/>
            <a:ext cx="2177000" cy="1512168"/>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8201" y="5356101"/>
            <a:ext cx="2177002" cy="1512168"/>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1026" y="5398231"/>
            <a:ext cx="2203844" cy="1483893"/>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3617" y="5427826"/>
            <a:ext cx="2360683" cy="1457558"/>
          </a:xfrm>
          <a:prstGeom prst="rect">
            <a:avLst/>
          </a:prstGeom>
        </p:spPr>
      </p:pic>
      <p:sp>
        <p:nvSpPr>
          <p:cNvPr id="8" name="スライド番号プレースホルダー 8"/>
          <p:cNvSpPr txBox="1">
            <a:spLocks noGrp="1" noChangeArrowheads="1"/>
          </p:cNvSpPr>
          <p:nvPr/>
        </p:nvSpPr>
        <p:spPr bwMode="auto">
          <a:xfrm>
            <a:off x="6594870" y="55358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r" eaLnBrk="1" hangingPunct="1">
              <a:spcBef>
                <a:spcPct val="0"/>
              </a:spcBef>
              <a:buFont typeface="Arial" charset="0"/>
              <a:buNone/>
            </a:pPr>
            <a:fld id="{E9260630-446C-4155-BC0E-4DF4DD7901F2}" type="slidenum">
              <a:rPr lang="ja-JP" altLang="en-US" sz="1200">
                <a:solidFill>
                  <a:srgbClr val="898989"/>
                </a:solidFill>
                <a:latin typeface="Arial" charset="0"/>
              </a:rPr>
              <a:pPr algn="r" eaLnBrk="1" hangingPunct="1">
                <a:spcBef>
                  <a:spcPct val="0"/>
                </a:spcBef>
                <a:buFont typeface="Arial" charset="0"/>
                <a:buNone/>
              </a:pPr>
              <a:t>16</a:t>
            </a:fld>
            <a:endParaRPr lang="ja-JP" altLang="en-US" sz="1800" dirty="0">
              <a:latin typeface="Arial" charset="0"/>
            </a:endParaRPr>
          </a:p>
        </p:txBody>
      </p:sp>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12" y="3331044"/>
            <a:ext cx="2144713" cy="1538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3451" y="3372319"/>
            <a:ext cx="2187575" cy="157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1026" y="3356444"/>
            <a:ext cx="2311400" cy="165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96076" y="3358031"/>
            <a:ext cx="2308225" cy="165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a14="http://schemas.microsoft.com/office/drawing/2010/main">
        <mc:Choice Requires="a14">
          <p:sp>
            <p:nvSpPr>
              <p:cNvPr id="14" name="テキスト ボックス 13"/>
              <p:cNvSpPr txBox="1"/>
              <p:nvPr/>
            </p:nvSpPr>
            <p:spPr>
              <a:xfrm>
                <a:off x="435756" y="5345730"/>
                <a:ext cx="13338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200" i="1" smtClean="0">
                              <a:latin typeface="Cambria Math" panose="02040503050406030204" pitchFamily="18" charset="0"/>
                            </a:rPr>
                          </m:ctrlPr>
                        </m:sSubPr>
                        <m:e>
                          <m:r>
                            <a:rPr kumimoji="1" lang="en-US" altLang="ja-JP" sz="1200" b="0" i="1" smtClean="0">
                              <a:latin typeface="Cambria Math"/>
                            </a:rPr>
                            <m:t>𝐿</m:t>
                          </m:r>
                        </m:e>
                        <m:sub>
                          <m:r>
                            <a:rPr kumimoji="1" lang="en-US" altLang="ja-JP" sz="1200" b="0" i="1" smtClean="0">
                              <a:latin typeface="Cambria Math"/>
                            </a:rPr>
                            <m:t>𝑠</m:t>
                          </m:r>
                        </m:sub>
                      </m:sSub>
                      <m:r>
                        <a:rPr kumimoji="1" lang="en-US" altLang="ja-JP" sz="1200" b="0" i="1" smtClean="0">
                          <a:latin typeface="Cambria Math"/>
                        </a:rPr>
                        <m:t>=0</m:t>
                      </m:r>
                      <m:r>
                        <a:rPr kumimoji="1" lang="en-US" altLang="ja-JP" sz="1200" b="0" i="1" smtClean="0">
                          <a:latin typeface="Cambria Math"/>
                          <a:ea typeface="Cambria Math"/>
                        </a:rPr>
                        <m:t>°</m:t>
                      </m:r>
                    </m:oMath>
                  </m:oMathPara>
                </a14:m>
                <a:endParaRPr kumimoji="1" lang="en-US" altLang="ja-JP" sz="1200" dirty="0"/>
              </a:p>
              <a:p>
                <a:r>
                  <a:rPr kumimoji="1" lang="en-US" altLang="ja-JP" sz="1200" dirty="0"/>
                  <a:t>(northern spring)</a:t>
                </a:r>
                <a:endParaRPr kumimoji="1" lang="ja-JP" altLang="en-US" sz="12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435756" y="5345730"/>
                <a:ext cx="1333827" cy="461665"/>
              </a:xfrm>
              <a:prstGeom prst="rect">
                <a:avLst/>
              </a:prstGeom>
              <a:blipFill rotWithShape="1">
                <a:blip r:embed="rId11"/>
                <a:stretch>
                  <a:fillRect b="-92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2631546" y="5345730"/>
                <a:ext cx="14558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200" i="1" smtClean="0">
                              <a:latin typeface="Cambria Math" panose="02040503050406030204" pitchFamily="18" charset="0"/>
                            </a:rPr>
                          </m:ctrlPr>
                        </m:sSubPr>
                        <m:e>
                          <m:r>
                            <a:rPr kumimoji="1" lang="en-US" altLang="ja-JP" sz="1200" b="0" i="1" smtClean="0">
                              <a:latin typeface="Cambria Math"/>
                            </a:rPr>
                            <m:t>𝐿</m:t>
                          </m:r>
                        </m:e>
                        <m:sub>
                          <m:r>
                            <a:rPr kumimoji="1" lang="en-US" altLang="ja-JP" sz="1200" b="0" i="1" smtClean="0">
                              <a:latin typeface="Cambria Math"/>
                            </a:rPr>
                            <m:t>𝑠</m:t>
                          </m:r>
                        </m:sub>
                      </m:sSub>
                      <m:r>
                        <a:rPr kumimoji="1" lang="en-US" altLang="ja-JP" sz="1200" b="0" i="1" smtClean="0">
                          <a:latin typeface="Cambria Math"/>
                        </a:rPr>
                        <m:t>=90</m:t>
                      </m:r>
                      <m:r>
                        <a:rPr kumimoji="1" lang="en-US" altLang="ja-JP" sz="1200" b="0" i="1" smtClean="0">
                          <a:latin typeface="Cambria Math"/>
                          <a:ea typeface="Cambria Math"/>
                        </a:rPr>
                        <m:t>°</m:t>
                      </m:r>
                    </m:oMath>
                  </m:oMathPara>
                </a14:m>
                <a:endParaRPr kumimoji="1" lang="en-US" altLang="ja-JP" sz="1200" dirty="0"/>
              </a:p>
              <a:p>
                <a:r>
                  <a:rPr kumimoji="1" lang="en-US" altLang="ja-JP" sz="1200" dirty="0"/>
                  <a:t>(northern summer)</a:t>
                </a:r>
                <a:endParaRPr kumimoji="1" lang="ja-JP" altLang="en-US" sz="12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2631546" y="5345730"/>
                <a:ext cx="1455848" cy="461665"/>
              </a:xfrm>
              <a:prstGeom prst="rect">
                <a:avLst/>
              </a:prstGeom>
              <a:blipFill rotWithShape="1">
                <a:blip r:embed="rId12"/>
                <a:stretch>
                  <a:fillRect l="-418" b="-92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7206858" y="5388296"/>
                <a:ext cx="13099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200" i="1" smtClean="0">
                              <a:latin typeface="Cambria Math" panose="02040503050406030204" pitchFamily="18" charset="0"/>
                            </a:rPr>
                          </m:ctrlPr>
                        </m:sSubPr>
                        <m:e>
                          <m:r>
                            <a:rPr kumimoji="1" lang="en-US" altLang="ja-JP" sz="1200" b="0" i="1" smtClean="0">
                              <a:latin typeface="Cambria Math"/>
                            </a:rPr>
                            <m:t>𝐿</m:t>
                          </m:r>
                        </m:e>
                        <m:sub>
                          <m:r>
                            <a:rPr kumimoji="1" lang="en-US" altLang="ja-JP" sz="1200" b="0" i="1" smtClean="0">
                              <a:latin typeface="Cambria Math"/>
                            </a:rPr>
                            <m:t>𝑠</m:t>
                          </m:r>
                        </m:sub>
                      </m:sSub>
                      <m:r>
                        <a:rPr kumimoji="1" lang="en-US" altLang="ja-JP" sz="1200" b="0" i="1" smtClean="0">
                          <a:latin typeface="Cambria Math"/>
                        </a:rPr>
                        <m:t>=270</m:t>
                      </m:r>
                      <m:r>
                        <a:rPr kumimoji="1" lang="en-US" altLang="ja-JP" sz="1200" b="0" i="1" smtClean="0">
                          <a:latin typeface="Cambria Math"/>
                          <a:ea typeface="Cambria Math"/>
                        </a:rPr>
                        <m:t>°</m:t>
                      </m:r>
                    </m:oMath>
                  </m:oMathPara>
                </a14:m>
                <a:endParaRPr kumimoji="1" lang="en-US" altLang="ja-JP" sz="1200" dirty="0"/>
              </a:p>
              <a:p>
                <a:r>
                  <a:rPr kumimoji="1" lang="en-US" altLang="ja-JP" sz="1200" dirty="0"/>
                  <a:t>(northern winter)</a:t>
                </a:r>
                <a:endParaRPr kumimoji="1" lang="ja-JP" altLang="en-US" sz="12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7206858" y="5388296"/>
                <a:ext cx="1309974" cy="461665"/>
              </a:xfrm>
              <a:prstGeom prst="rect">
                <a:avLst/>
              </a:prstGeom>
              <a:blipFill rotWithShape="1">
                <a:blip r:embed="rId13"/>
                <a:stretch>
                  <a:fillRect b="-92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p:cNvSpPr txBox="1"/>
              <p:nvPr/>
            </p:nvSpPr>
            <p:spPr>
              <a:xfrm>
                <a:off x="5101621" y="5417763"/>
                <a:ext cx="1096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200" i="1" smtClean="0">
                              <a:latin typeface="Cambria Math" panose="02040503050406030204" pitchFamily="18" charset="0"/>
                            </a:rPr>
                          </m:ctrlPr>
                        </m:sSubPr>
                        <m:e>
                          <m:r>
                            <a:rPr kumimoji="1" lang="en-US" altLang="ja-JP" sz="1200" b="0" i="1" smtClean="0">
                              <a:latin typeface="Cambria Math"/>
                            </a:rPr>
                            <m:t>𝐿</m:t>
                          </m:r>
                        </m:e>
                        <m:sub>
                          <m:r>
                            <a:rPr kumimoji="1" lang="en-US" altLang="ja-JP" sz="1200" b="0" i="1" smtClean="0">
                              <a:latin typeface="Cambria Math"/>
                            </a:rPr>
                            <m:t>𝑠</m:t>
                          </m:r>
                        </m:sub>
                      </m:sSub>
                      <m:r>
                        <a:rPr kumimoji="1" lang="en-US" altLang="ja-JP" sz="1200" b="0" i="1" smtClean="0">
                          <a:latin typeface="Cambria Math"/>
                        </a:rPr>
                        <m:t>=180</m:t>
                      </m:r>
                      <m:r>
                        <a:rPr kumimoji="1" lang="en-US" altLang="ja-JP" sz="1200" b="0" i="1" smtClean="0">
                          <a:latin typeface="Cambria Math"/>
                          <a:ea typeface="Cambria Math"/>
                        </a:rPr>
                        <m:t>°</m:t>
                      </m:r>
                    </m:oMath>
                  </m:oMathPara>
                </a14:m>
                <a:endParaRPr kumimoji="1" lang="en-US" altLang="ja-JP" sz="1200" dirty="0"/>
              </a:p>
              <a:p>
                <a:r>
                  <a:rPr kumimoji="1" lang="en-US" altLang="ja-JP" sz="1200" dirty="0"/>
                  <a:t>(northern fall)</a:t>
                </a:r>
                <a:endParaRPr kumimoji="1" lang="ja-JP" altLang="en-US" sz="12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5101621" y="5417763"/>
                <a:ext cx="1096775" cy="461665"/>
              </a:xfrm>
              <a:prstGeom prst="rect">
                <a:avLst/>
              </a:prstGeom>
              <a:blipFill rotWithShape="1">
                <a:blip r:embed="rId14"/>
                <a:stretch>
                  <a:fillRect l="-556" b="-10667"/>
                </a:stretch>
              </a:blipFill>
            </p:spPr>
            <p:txBody>
              <a:bodyPr/>
              <a:lstStyle/>
              <a:p>
                <a:r>
                  <a:rPr lang="ja-JP" altLang="en-US">
                    <a:noFill/>
                  </a:rPr>
                  <a:t> </a:t>
                </a:r>
              </a:p>
            </p:txBody>
          </p:sp>
        </mc:Fallback>
      </mc:AlternateContent>
      <p:sp>
        <p:nvSpPr>
          <p:cNvPr id="18" name="正方形/長方形 17"/>
          <p:cNvSpPr/>
          <p:nvPr/>
        </p:nvSpPr>
        <p:spPr bwMode="auto">
          <a:xfrm>
            <a:off x="713482" y="3331044"/>
            <a:ext cx="792363" cy="170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19" name="正方形/長方形 18"/>
          <p:cNvSpPr/>
          <p:nvPr/>
        </p:nvSpPr>
        <p:spPr bwMode="auto">
          <a:xfrm>
            <a:off x="3022795" y="3285009"/>
            <a:ext cx="792363" cy="2881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20" name="正方形/長方形 19"/>
          <p:cNvSpPr/>
          <p:nvPr/>
        </p:nvSpPr>
        <p:spPr bwMode="auto">
          <a:xfrm>
            <a:off x="5111752" y="3285009"/>
            <a:ext cx="792363" cy="2881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21" name="正方形/長方形 20"/>
          <p:cNvSpPr/>
          <p:nvPr/>
        </p:nvSpPr>
        <p:spPr bwMode="auto">
          <a:xfrm>
            <a:off x="7488841" y="3212976"/>
            <a:ext cx="792363" cy="2881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22" name="テキスト ボックス 21"/>
          <p:cNvSpPr txBox="1"/>
          <p:nvPr/>
        </p:nvSpPr>
        <p:spPr>
          <a:xfrm>
            <a:off x="3448046" y="3140968"/>
            <a:ext cx="1628010" cy="369332"/>
          </a:xfrm>
          <a:prstGeom prst="rect">
            <a:avLst/>
          </a:prstGeom>
          <a:noFill/>
        </p:spPr>
        <p:txBody>
          <a:bodyPr wrap="none" rtlCol="0">
            <a:spAutoFit/>
          </a:bodyPr>
          <a:lstStyle/>
          <a:p>
            <a:r>
              <a:rPr kumimoji="1" lang="en-US" altLang="ja-JP" dirty="0"/>
              <a:t>DCPAM </a:t>
            </a:r>
            <a:r>
              <a:rPr kumimoji="1" lang="ja-JP" altLang="en-US" dirty="0"/>
              <a:t>の結果</a:t>
            </a:r>
          </a:p>
        </p:txBody>
      </p:sp>
      <p:sp>
        <p:nvSpPr>
          <p:cNvPr id="23" name="テキスト ボックス 22"/>
          <p:cNvSpPr txBox="1"/>
          <p:nvPr/>
        </p:nvSpPr>
        <p:spPr>
          <a:xfrm>
            <a:off x="2699792" y="5013176"/>
            <a:ext cx="3552319" cy="369332"/>
          </a:xfrm>
          <a:prstGeom prst="rect">
            <a:avLst/>
          </a:prstGeom>
          <a:noFill/>
        </p:spPr>
        <p:txBody>
          <a:bodyPr wrap="none" rtlCol="0">
            <a:spAutoFit/>
          </a:bodyPr>
          <a:lstStyle/>
          <a:p>
            <a:r>
              <a:rPr kumimoji="1" lang="en-US" altLang="ja-JP" dirty="0"/>
              <a:t>TES </a:t>
            </a:r>
            <a:r>
              <a:rPr kumimoji="1" lang="ja-JP" altLang="en-US" dirty="0"/>
              <a:t>の観測結果 </a:t>
            </a:r>
            <a:r>
              <a:rPr kumimoji="1" lang="en-US" altLang="ja-JP" dirty="0"/>
              <a:t>(Smith et al., 2003)</a:t>
            </a:r>
            <a:endParaRPr kumimoji="1" lang="ja-JP" altLang="en-US" dirty="0"/>
          </a:p>
        </p:txBody>
      </p:sp>
      <p:sp>
        <p:nvSpPr>
          <p:cNvPr id="13" name="テキスト ボックス 12"/>
          <p:cNvSpPr txBox="1"/>
          <p:nvPr/>
        </p:nvSpPr>
        <p:spPr>
          <a:xfrm>
            <a:off x="810049" y="3244409"/>
            <a:ext cx="415498" cy="369332"/>
          </a:xfrm>
          <a:prstGeom prst="rect">
            <a:avLst/>
          </a:prstGeom>
          <a:noFill/>
        </p:spPr>
        <p:txBody>
          <a:bodyPr wrap="none" rtlCol="0">
            <a:spAutoFit/>
          </a:bodyPr>
          <a:lstStyle/>
          <a:p>
            <a:r>
              <a:rPr kumimoji="1" lang="ja-JP" altLang="en-US" dirty="0"/>
              <a:t>春</a:t>
            </a:r>
          </a:p>
        </p:txBody>
      </p:sp>
      <p:sp>
        <p:nvSpPr>
          <p:cNvPr id="24" name="テキスト ボックス 23"/>
          <p:cNvSpPr txBox="1"/>
          <p:nvPr/>
        </p:nvSpPr>
        <p:spPr>
          <a:xfrm>
            <a:off x="3119201" y="3270449"/>
            <a:ext cx="415498" cy="369332"/>
          </a:xfrm>
          <a:prstGeom prst="rect">
            <a:avLst/>
          </a:prstGeom>
          <a:noFill/>
        </p:spPr>
        <p:txBody>
          <a:bodyPr wrap="none" rtlCol="0">
            <a:spAutoFit/>
          </a:bodyPr>
          <a:lstStyle/>
          <a:p>
            <a:r>
              <a:rPr kumimoji="1" lang="ja-JP" altLang="en-US" dirty="0"/>
              <a:t>夏</a:t>
            </a:r>
          </a:p>
        </p:txBody>
      </p:sp>
      <p:sp>
        <p:nvSpPr>
          <p:cNvPr id="25" name="テキスト ボックス 24"/>
          <p:cNvSpPr txBox="1"/>
          <p:nvPr/>
        </p:nvSpPr>
        <p:spPr>
          <a:xfrm>
            <a:off x="5381284" y="3212976"/>
            <a:ext cx="415498" cy="369332"/>
          </a:xfrm>
          <a:prstGeom prst="rect">
            <a:avLst/>
          </a:prstGeom>
          <a:noFill/>
        </p:spPr>
        <p:txBody>
          <a:bodyPr wrap="none" rtlCol="0">
            <a:spAutoFit/>
          </a:bodyPr>
          <a:lstStyle/>
          <a:p>
            <a:r>
              <a:rPr kumimoji="1" lang="ja-JP" altLang="en-US" dirty="0"/>
              <a:t>秋</a:t>
            </a:r>
          </a:p>
        </p:txBody>
      </p:sp>
      <p:sp>
        <p:nvSpPr>
          <p:cNvPr id="26" name="テキスト ボックス 25"/>
          <p:cNvSpPr txBox="1"/>
          <p:nvPr/>
        </p:nvSpPr>
        <p:spPr>
          <a:xfrm>
            <a:off x="7596174" y="3187653"/>
            <a:ext cx="415498" cy="369332"/>
          </a:xfrm>
          <a:prstGeom prst="rect">
            <a:avLst/>
          </a:prstGeom>
          <a:noFill/>
        </p:spPr>
        <p:txBody>
          <a:bodyPr wrap="none" rtlCol="0">
            <a:spAutoFit/>
          </a:bodyPr>
          <a:lstStyle/>
          <a:p>
            <a:r>
              <a:rPr kumimoji="1" lang="ja-JP" altLang="en-US" dirty="0"/>
              <a:t>冬</a:t>
            </a:r>
          </a:p>
        </p:txBody>
      </p:sp>
    </p:spTree>
    <p:extLst>
      <p:ext uri="{BB962C8B-B14F-4D97-AF65-F5344CB8AC3E}">
        <p14:creationId xmlns:p14="http://schemas.microsoft.com/office/powerpoint/2010/main" val="3290156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539552" y="2130425"/>
            <a:ext cx="7918648" cy="1470025"/>
          </a:xfrm>
        </p:spPr>
        <p:txBody>
          <a:bodyPr/>
          <a:lstStyle/>
          <a:p>
            <a:r>
              <a:rPr kumimoji="1" lang="en-US" altLang="ja-JP" dirty="0" err="1"/>
              <a:t>Kahre</a:t>
            </a:r>
            <a:r>
              <a:rPr kumimoji="1" lang="en-US" altLang="ja-JP" dirty="0"/>
              <a:t> et al. 2006 </a:t>
            </a:r>
            <a:r>
              <a:rPr kumimoji="1" lang="ja-JP" altLang="en-US" dirty="0"/>
              <a:t>の結果との比較</a:t>
            </a:r>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546543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081826" y="1460383"/>
            <a:ext cx="3450614" cy="3048737"/>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正方形/長方形 23"/>
          <p:cNvSpPr/>
          <p:nvPr/>
        </p:nvSpPr>
        <p:spPr bwMode="auto">
          <a:xfrm>
            <a:off x="5220072" y="1196750"/>
            <a:ext cx="3248824" cy="594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dirty="0">
              <a:ln>
                <a:noFill/>
              </a:ln>
              <a:solidFill>
                <a:schemeClr val="tx1"/>
              </a:solidFill>
              <a:effectLst/>
              <a:latin typeface="Arial" pitchFamily="34" charset="0"/>
              <a:ea typeface="ＭＳ Ｐゴシック" pitchFamily="50" charset="-128"/>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57" y="1074518"/>
            <a:ext cx="5014979" cy="3543839"/>
          </a:xfrm>
          <a:prstGeom prst="rect">
            <a:avLst/>
          </a:prstGeom>
        </p:spPr>
      </p:pic>
      <p:sp>
        <p:nvSpPr>
          <p:cNvPr id="2" name="タイトル 1"/>
          <p:cNvSpPr>
            <a:spLocks noGrp="1"/>
          </p:cNvSpPr>
          <p:nvPr>
            <p:ph type="title"/>
          </p:nvPr>
        </p:nvSpPr>
        <p:spPr>
          <a:xfrm>
            <a:off x="0" y="274638"/>
            <a:ext cx="9144000" cy="1143000"/>
          </a:xfrm>
        </p:spPr>
        <p:txBody>
          <a:bodyPr>
            <a:normAutofit/>
          </a:bodyPr>
          <a:lstStyle/>
          <a:p>
            <a:r>
              <a:rPr kumimoji="1" lang="ja-JP" altLang="en-US" dirty="0"/>
              <a:t>風応力によるダスト巻き上げフラックス</a:t>
            </a:r>
          </a:p>
        </p:txBody>
      </p:sp>
      <p:sp>
        <p:nvSpPr>
          <p:cNvPr id="10" name="正方形/長方形 9"/>
          <p:cNvSpPr/>
          <p:nvPr/>
        </p:nvSpPr>
        <p:spPr bwMode="auto">
          <a:xfrm>
            <a:off x="683568" y="1412776"/>
            <a:ext cx="2950653" cy="32782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13" name="正方形/長方形 12"/>
          <p:cNvSpPr>
            <a:spLocks noChangeArrowheads="1"/>
          </p:cNvSpPr>
          <p:nvPr/>
        </p:nvSpPr>
        <p:spPr bwMode="auto">
          <a:xfrm>
            <a:off x="6948264" y="1393031"/>
            <a:ext cx="1664648" cy="307777"/>
          </a:xfrm>
          <a:prstGeom prst="rect">
            <a:avLst/>
          </a:prstGeom>
          <a:solidFill>
            <a:schemeClr val="bg1"/>
          </a:solidFill>
          <a:ln>
            <a:noFill/>
          </a:ln>
          <a:effectLst/>
          <a:extLst/>
        </p:spPr>
        <p:txBody>
          <a:bodyPr wrap="square">
            <a:spAutoFit/>
          </a:bodyPr>
          <a:lstStyle>
            <a:lvl1pPr eaLnBrk="0" hangingPunct="0">
              <a:spcBef>
                <a:spcPct val="20000"/>
              </a:spcBef>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eaLnBrk="1" hangingPunct="1">
              <a:spcBef>
                <a:spcPct val="0"/>
              </a:spcBef>
              <a:buFont typeface="Arial" charset="0"/>
              <a:buNone/>
            </a:pPr>
            <a:r>
              <a:rPr lang="en-US" altLang="ja-JP" sz="1400" dirty="0">
                <a:solidFill>
                  <a:srgbClr val="000000"/>
                </a:solidFill>
              </a:rPr>
              <a:t>(</a:t>
            </a:r>
            <a:r>
              <a:rPr lang="en-US" altLang="ja-JP" sz="1400" dirty="0" err="1">
                <a:solidFill>
                  <a:srgbClr val="000000"/>
                </a:solidFill>
              </a:rPr>
              <a:t>Kahre</a:t>
            </a:r>
            <a:r>
              <a:rPr lang="en-US" altLang="ja-JP" sz="1400" dirty="0">
                <a:solidFill>
                  <a:srgbClr val="000000"/>
                </a:solidFill>
              </a:rPr>
              <a:t> et al., 2006)</a:t>
            </a:r>
            <a:endParaRPr lang="ja-JP" altLang="en-US" sz="1400" dirty="0">
              <a:latin typeface="Arial" charset="0"/>
            </a:endParaRPr>
          </a:p>
        </p:txBody>
      </p:sp>
      <p:sp>
        <p:nvSpPr>
          <p:cNvPr id="15" name="テキスト ボックス 14"/>
          <p:cNvSpPr txBox="1"/>
          <p:nvPr/>
        </p:nvSpPr>
        <p:spPr>
          <a:xfrm>
            <a:off x="3419872" y="1371271"/>
            <a:ext cx="184731" cy="369332"/>
          </a:xfrm>
          <a:prstGeom prst="rect">
            <a:avLst/>
          </a:prstGeom>
          <a:noFill/>
        </p:spPr>
        <p:txBody>
          <a:bodyPr wrap="none" rtlCol="0">
            <a:spAutoFit/>
          </a:bodyPr>
          <a:lstStyle/>
          <a:p>
            <a:endParaRPr kumimoji="1" lang="ja-JP" altLang="en-US" dirty="0"/>
          </a:p>
        </p:txBody>
      </p:sp>
      <p:sp>
        <p:nvSpPr>
          <p:cNvPr id="3" name="コンテンツ プレースホルダー 2"/>
          <p:cNvSpPr>
            <a:spLocks noGrp="1"/>
          </p:cNvSpPr>
          <p:nvPr>
            <p:ph idx="1"/>
          </p:nvPr>
        </p:nvSpPr>
        <p:spPr>
          <a:xfrm>
            <a:off x="1" y="5184576"/>
            <a:ext cx="9144000" cy="1556792"/>
          </a:xfrm>
        </p:spPr>
        <p:txBody>
          <a:bodyPr>
            <a:normAutofit fontScale="77500" lnSpcReduction="20000"/>
          </a:bodyPr>
          <a:lstStyle/>
          <a:p>
            <a:r>
              <a:rPr lang="en-US" altLang="ja-JP" dirty="0"/>
              <a:t>Kahre et al. (2006)</a:t>
            </a:r>
            <a:r>
              <a:rPr lang="ja-JP" altLang="en-US" dirty="0"/>
              <a:t> の</a:t>
            </a:r>
            <a:r>
              <a:rPr kumimoji="1" lang="ja-JP" altLang="en-US" dirty="0"/>
              <a:t>季節変化パターンとほぼ同様</a:t>
            </a:r>
            <a:endParaRPr kumimoji="1" lang="en-US" altLang="ja-JP" dirty="0"/>
          </a:p>
          <a:p>
            <a:pPr lvl="1"/>
            <a:r>
              <a:rPr lang="ja-JP" altLang="en-US" dirty="0"/>
              <a:t>極冠の縁および北半球の秋から冬にかけて </a:t>
            </a:r>
            <a:r>
              <a:rPr lang="en-US" altLang="ja-JP" dirty="0"/>
              <a:t>30</a:t>
            </a:r>
            <a:r>
              <a:rPr lang="en-US" altLang="ja-JP" dirty="0">
                <a:sym typeface="Symbol"/>
              </a:rPr>
              <a:t></a:t>
            </a:r>
            <a:r>
              <a:rPr lang="en-US" altLang="ja-JP" dirty="0"/>
              <a:t>S </a:t>
            </a:r>
            <a:r>
              <a:rPr lang="ja-JP" altLang="en-US" dirty="0"/>
              <a:t>付近で強い巻き上り</a:t>
            </a:r>
            <a:endParaRPr kumimoji="1" lang="en-US" altLang="ja-JP" dirty="0"/>
          </a:p>
          <a:p>
            <a:r>
              <a:rPr kumimoji="1" lang="en-US" altLang="ja-JP" dirty="0"/>
              <a:t>DCPAM </a:t>
            </a:r>
            <a:r>
              <a:rPr kumimoji="1" lang="ja-JP" altLang="en-US" dirty="0"/>
              <a:t>の方がオーダーで </a:t>
            </a:r>
            <a:r>
              <a:rPr kumimoji="1" lang="en-US" altLang="ja-JP" dirty="0"/>
              <a:t>100 </a:t>
            </a:r>
            <a:r>
              <a:rPr kumimoji="1" lang="ja-JP" altLang="en-US" dirty="0"/>
              <a:t>倍程度大きい</a:t>
            </a:r>
            <a:endParaRPr kumimoji="1" lang="en-US" altLang="ja-JP" dirty="0"/>
          </a:p>
          <a:p>
            <a:pPr lvl="1"/>
            <a:r>
              <a:rPr kumimoji="1" lang="ja-JP" altLang="en-US" dirty="0"/>
              <a:t>摩擦速度に直すと高々</a:t>
            </a:r>
            <a:r>
              <a:rPr kumimoji="1" lang="en-US" altLang="ja-JP" dirty="0"/>
              <a:t>2</a:t>
            </a:r>
            <a:r>
              <a:rPr kumimoji="1" lang="ja-JP" altLang="en-US" dirty="0"/>
              <a:t>倍程度の差</a:t>
            </a:r>
            <a:endParaRPr kumimoji="1" lang="en-US" altLang="ja-JP" dirty="0"/>
          </a:p>
          <a:p>
            <a:pPr lvl="2"/>
            <a:endParaRPr kumimoji="1" lang="ja-JP" altLang="en-US" dirty="0"/>
          </a:p>
        </p:txBody>
      </p:sp>
      <p:sp>
        <p:nvSpPr>
          <p:cNvPr id="9" name="正方形/長方形 8"/>
          <p:cNvSpPr/>
          <p:nvPr/>
        </p:nvSpPr>
        <p:spPr>
          <a:xfrm>
            <a:off x="477743" y="1118516"/>
            <a:ext cx="3806225" cy="510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215068" y="1394314"/>
            <a:ext cx="838306" cy="307777"/>
          </a:xfrm>
          <a:prstGeom prst="rect">
            <a:avLst/>
          </a:prstGeom>
          <a:noFill/>
        </p:spPr>
        <p:txBody>
          <a:bodyPr wrap="none" rtlCol="0">
            <a:spAutoFit/>
          </a:bodyPr>
          <a:lstStyle/>
          <a:p>
            <a:r>
              <a:rPr lang="en-US" altLang="ja-JP" sz="1400" dirty="0"/>
              <a:t>(DCPAM)</a:t>
            </a:r>
            <a:endParaRPr kumimoji="1" lang="ja-JP" altLang="en-US" sz="1400" dirty="0"/>
          </a:p>
        </p:txBody>
      </p:sp>
      <p:sp>
        <p:nvSpPr>
          <p:cNvPr id="7" name="テキスト ボックス 6"/>
          <p:cNvSpPr txBox="1"/>
          <p:nvPr/>
        </p:nvSpPr>
        <p:spPr>
          <a:xfrm>
            <a:off x="467544" y="2564904"/>
            <a:ext cx="415498" cy="646331"/>
          </a:xfrm>
          <a:prstGeom prst="rect">
            <a:avLst/>
          </a:prstGeom>
          <a:solidFill>
            <a:schemeClr val="bg1"/>
          </a:solidFill>
        </p:spPr>
        <p:txBody>
          <a:bodyPr wrap="none" rtlCol="0">
            <a:spAutoFit/>
          </a:bodyPr>
          <a:lstStyle/>
          <a:p>
            <a:r>
              <a:rPr kumimoji="1" lang="ja-JP" altLang="en-US" dirty="0"/>
              <a:t>緯</a:t>
            </a:r>
            <a:endParaRPr kumimoji="1" lang="en-US" altLang="ja-JP" dirty="0"/>
          </a:p>
          <a:p>
            <a:r>
              <a:rPr kumimoji="1" lang="ja-JP" altLang="en-US" dirty="0"/>
              <a:t>度</a:t>
            </a:r>
          </a:p>
        </p:txBody>
      </p:sp>
      <p:sp>
        <p:nvSpPr>
          <p:cNvPr id="17" name="テキスト ボックス 16"/>
          <p:cNvSpPr txBox="1"/>
          <p:nvPr/>
        </p:nvSpPr>
        <p:spPr>
          <a:xfrm>
            <a:off x="883042" y="4139788"/>
            <a:ext cx="3400926" cy="369332"/>
          </a:xfrm>
          <a:prstGeom prst="rect">
            <a:avLst/>
          </a:prstGeom>
          <a:solidFill>
            <a:schemeClr val="bg1"/>
          </a:solidFill>
        </p:spPr>
        <p:txBody>
          <a:bodyPr wrap="square" rtlCol="0">
            <a:spAutoFit/>
          </a:bodyPr>
          <a:lstStyle/>
          <a:p>
            <a:r>
              <a:rPr kumimoji="1" lang="en-US" altLang="ja-JP" dirty="0"/>
              <a:t>                            </a:t>
            </a:r>
            <a:r>
              <a:rPr kumimoji="1" lang="en-US" altLang="ja-JP" dirty="0" err="1"/>
              <a:t>Ls</a:t>
            </a:r>
            <a:endParaRPr kumimoji="1" lang="ja-JP" altLang="en-US" dirty="0"/>
          </a:p>
        </p:txBody>
      </p:sp>
      <p:sp>
        <p:nvSpPr>
          <p:cNvPr id="22" name="テキスト ボックス 21"/>
          <p:cNvSpPr txBox="1"/>
          <p:nvPr/>
        </p:nvSpPr>
        <p:spPr>
          <a:xfrm>
            <a:off x="4572000" y="2566645"/>
            <a:ext cx="415498" cy="646331"/>
          </a:xfrm>
          <a:prstGeom prst="rect">
            <a:avLst/>
          </a:prstGeom>
          <a:solidFill>
            <a:schemeClr val="bg1"/>
          </a:solidFill>
        </p:spPr>
        <p:txBody>
          <a:bodyPr wrap="none" rtlCol="0">
            <a:spAutoFit/>
          </a:bodyPr>
          <a:lstStyle/>
          <a:p>
            <a:r>
              <a:rPr kumimoji="1" lang="ja-JP" altLang="en-US" dirty="0"/>
              <a:t>緯</a:t>
            </a:r>
            <a:endParaRPr kumimoji="1" lang="en-US" altLang="ja-JP" dirty="0"/>
          </a:p>
          <a:p>
            <a:r>
              <a:rPr kumimoji="1" lang="ja-JP" altLang="en-US" dirty="0"/>
              <a:t>度</a:t>
            </a:r>
          </a:p>
        </p:txBody>
      </p:sp>
      <p:sp>
        <p:nvSpPr>
          <p:cNvPr id="23" name="テキスト ボックス 22"/>
          <p:cNvSpPr txBox="1"/>
          <p:nvPr/>
        </p:nvSpPr>
        <p:spPr>
          <a:xfrm>
            <a:off x="5724128" y="4149080"/>
            <a:ext cx="2304256" cy="369332"/>
          </a:xfrm>
          <a:prstGeom prst="rect">
            <a:avLst/>
          </a:prstGeom>
          <a:solidFill>
            <a:schemeClr val="bg1"/>
          </a:solidFill>
        </p:spPr>
        <p:txBody>
          <a:bodyPr wrap="square" rtlCol="0">
            <a:spAutoFit/>
          </a:bodyPr>
          <a:lstStyle/>
          <a:p>
            <a:r>
              <a:rPr kumimoji="1" lang="en-US" altLang="ja-JP" dirty="0"/>
              <a:t>                  </a:t>
            </a:r>
            <a:r>
              <a:rPr kumimoji="1" lang="en-US" altLang="ja-JP" dirty="0" err="1"/>
              <a:t>Ls</a:t>
            </a:r>
            <a:endParaRPr kumimoji="1" lang="ja-JP" altLang="en-US" dirty="0"/>
          </a:p>
        </p:txBody>
      </p:sp>
      <p:sp>
        <p:nvSpPr>
          <p:cNvPr id="18" name="テキスト ボックス 17"/>
          <p:cNvSpPr txBox="1"/>
          <p:nvPr/>
        </p:nvSpPr>
        <p:spPr>
          <a:xfrm>
            <a:off x="1691680" y="4510861"/>
            <a:ext cx="6354625" cy="646331"/>
          </a:xfrm>
          <a:prstGeom prst="rect">
            <a:avLst/>
          </a:prstGeom>
          <a:noFill/>
        </p:spPr>
        <p:txBody>
          <a:bodyPr wrap="none" rtlCol="0">
            <a:spAutoFit/>
          </a:bodyPr>
          <a:lstStyle/>
          <a:p>
            <a:r>
              <a:rPr lang="ja-JP" altLang="en-US" dirty="0"/>
              <a:t>東西平均した風応力によるダスト巻き上げフラックスの季節変化</a:t>
            </a:r>
            <a:endParaRPr lang="en-US" altLang="ja-JP" dirty="0"/>
          </a:p>
          <a:p>
            <a:r>
              <a:rPr kumimoji="1" lang="en-US" altLang="ja-JP" dirty="0"/>
              <a:t>(</a:t>
            </a:r>
            <a:r>
              <a:rPr lang="en-US" altLang="ja-JP" dirty="0"/>
              <a:t>※</a:t>
            </a:r>
            <a:r>
              <a:rPr lang="ja-JP" altLang="en-US" dirty="0"/>
              <a:t>左</a:t>
            </a:r>
            <a:r>
              <a:rPr kumimoji="1" lang="ja-JP" altLang="en-US" dirty="0"/>
              <a:t>図は右</a:t>
            </a:r>
            <a:r>
              <a:rPr lang="ja-JP" altLang="en-US" dirty="0"/>
              <a:t>図</a:t>
            </a:r>
            <a:r>
              <a:rPr kumimoji="1" lang="ja-JP" altLang="en-US" dirty="0"/>
              <a:t>の</a:t>
            </a:r>
            <a:r>
              <a:rPr kumimoji="1" lang="en-US" altLang="ja-JP" dirty="0"/>
              <a:t>10</a:t>
            </a:r>
            <a:r>
              <a:rPr kumimoji="1" lang="en-US" altLang="ja-JP" baseline="30000" dirty="0"/>
              <a:t>2</a:t>
            </a:r>
            <a:r>
              <a:rPr kumimoji="1" lang="en-US" altLang="ja-JP" dirty="0"/>
              <a:t> </a:t>
            </a:r>
            <a:r>
              <a:rPr kumimoji="1" lang="ja-JP" altLang="en-US" dirty="0"/>
              <a:t>倍</a:t>
            </a:r>
            <a:r>
              <a:rPr lang="ja-JP" altLang="en-US" dirty="0"/>
              <a:t>の等値線を用いている</a:t>
            </a:r>
            <a:r>
              <a:rPr kumimoji="1" lang="en-US" altLang="ja-JP" dirty="0"/>
              <a:t>)</a:t>
            </a:r>
            <a:endParaRPr kumimoji="1" lang="ja-JP" altLang="en-US" dirty="0"/>
          </a:p>
        </p:txBody>
      </p:sp>
    </p:spTree>
    <p:extLst>
      <p:ext uri="{BB962C8B-B14F-4D97-AF65-F5344CB8AC3E}">
        <p14:creationId xmlns:p14="http://schemas.microsoft.com/office/powerpoint/2010/main" val="1736264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00" y="1076400"/>
            <a:ext cx="4967092" cy="3510000"/>
          </a:xfrm>
          <a:prstGeom prst="rect">
            <a:avLst/>
          </a:prstGeom>
        </p:spPr>
      </p:pic>
      <p:sp>
        <p:nvSpPr>
          <p:cNvPr id="30" name="正方形/長方形 29"/>
          <p:cNvSpPr/>
          <p:nvPr/>
        </p:nvSpPr>
        <p:spPr>
          <a:xfrm>
            <a:off x="619944" y="4077072"/>
            <a:ext cx="3806225" cy="510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033786" y="4120459"/>
            <a:ext cx="2362589" cy="336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985275" y="1340768"/>
            <a:ext cx="2362589" cy="336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1526517" y="1331476"/>
            <a:ext cx="1908212" cy="369332"/>
          </a:xfrm>
          <a:prstGeom prst="rect">
            <a:avLst/>
          </a:prstGeom>
          <a:solidFill>
            <a:schemeClr val="bg1"/>
          </a:solidFill>
        </p:spPr>
        <p:txBody>
          <a:bodyPr wrap="square" rtlCol="0">
            <a:spAutoFit/>
          </a:bodyPr>
          <a:lstStyle/>
          <a:p>
            <a:r>
              <a:rPr kumimoji="1" lang="en-US" altLang="ja-JP" dirty="0"/>
              <a:t>DCPAM</a:t>
            </a:r>
            <a:endParaRPr kumimoji="1" lang="ja-JP" altLang="en-US" dirty="0"/>
          </a:p>
        </p:txBody>
      </p:sp>
      <p:sp>
        <p:nvSpPr>
          <p:cNvPr id="2" name="タイトル 1"/>
          <p:cNvSpPr>
            <a:spLocks noGrp="1"/>
          </p:cNvSpPr>
          <p:nvPr>
            <p:ph type="title"/>
          </p:nvPr>
        </p:nvSpPr>
        <p:spPr>
          <a:xfrm>
            <a:off x="0" y="188640"/>
            <a:ext cx="9144000" cy="1228998"/>
          </a:xfrm>
        </p:spPr>
        <p:txBody>
          <a:bodyPr>
            <a:noAutofit/>
          </a:bodyPr>
          <a:lstStyle/>
          <a:p>
            <a:r>
              <a:rPr lang="ja-JP" altLang="en-US" sz="3700" dirty="0"/>
              <a:t>ダストデビルによるダスト巻き上げフラックス</a:t>
            </a:r>
            <a:endParaRPr kumimoji="1" lang="ja-JP" altLang="en-US" sz="3700" dirty="0"/>
          </a:p>
        </p:txBody>
      </p:sp>
      <p:sp>
        <p:nvSpPr>
          <p:cNvPr id="11" name="コンテンツ プレースホルダー 2"/>
          <p:cNvSpPr txBox="1">
            <a:spLocks/>
          </p:cNvSpPr>
          <p:nvPr/>
        </p:nvSpPr>
        <p:spPr>
          <a:xfrm>
            <a:off x="0" y="5112568"/>
            <a:ext cx="9252520" cy="1712574"/>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dirty="0" err="1"/>
              <a:t>Kahre</a:t>
            </a:r>
            <a:r>
              <a:rPr lang="en-US" altLang="ja-JP" dirty="0"/>
              <a:t> et al. (2006) </a:t>
            </a:r>
            <a:r>
              <a:rPr lang="ja-JP" altLang="en-US" dirty="0"/>
              <a:t>の季節変化パターンとほぼ同様</a:t>
            </a:r>
            <a:endParaRPr lang="en-US" altLang="ja-JP" dirty="0"/>
          </a:p>
          <a:p>
            <a:pPr lvl="1"/>
            <a:r>
              <a:rPr lang="ja-JP" altLang="en-US" dirty="0"/>
              <a:t>北半球の秋から冬にかけて </a:t>
            </a:r>
            <a:r>
              <a:rPr lang="en-US" altLang="ja-JP" dirty="0"/>
              <a:t>30</a:t>
            </a:r>
            <a:r>
              <a:rPr lang="en-US" altLang="ja-JP" dirty="0">
                <a:sym typeface="Symbol"/>
              </a:rPr>
              <a:t></a:t>
            </a:r>
            <a:r>
              <a:rPr lang="en-US" altLang="ja-JP" dirty="0"/>
              <a:t>S </a:t>
            </a:r>
            <a:r>
              <a:rPr lang="ja-JP" altLang="en-US" dirty="0"/>
              <a:t>付近で強い巻き上がり</a:t>
            </a:r>
            <a:endParaRPr lang="en-US" altLang="ja-JP" dirty="0"/>
          </a:p>
          <a:p>
            <a:pPr lvl="1"/>
            <a:r>
              <a:rPr lang="ja-JP" altLang="en-US" dirty="0"/>
              <a:t>極冠を除く全緯度帯で巻き上がり</a:t>
            </a:r>
            <a:endParaRPr lang="en-US" altLang="ja-JP" dirty="0"/>
          </a:p>
          <a:p>
            <a:r>
              <a:rPr lang="ja-JP" altLang="en-US" dirty="0"/>
              <a:t>計算結果の方がオーダーで </a:t>
            </a:r>
            <a:r>
              <a:rPr lang="en-US" altLang="ja-JP" dirty="0"/>
              <a:t>100 </a:t>
            </a:r>
            <a:r>
              <a:rPr lang="ja-JP" altLang="en-US" dirty="0"/>
              <a:t>倍程度小さい</a:t>
            </a:r>
            <a:endParaRPr lang="en-US" altLang="ja-JP" dirty="0"/>
          </a:p>
          <a:p>
            <a:pPr lvl="1"/>
            <a:r>
              <a:rPr lang="en-US" altLang="ja-JP" dirty="0" err="1"/>
              <a:t>Kahre</a:t>
            </a:r>
            <a:r>
              <a:rPr lang="ja-JP" altLang="en-US" dirty="0"/>
              <a:t> </a:t>
            </a:r>
            <a:r>
              <a:rPr lang="en-US" altLang="ja-JP" dirty="0"/>
              <a:t>et</a:t>
            </a:r>
            <a:r>
              <a:rPr lang="ja-JP" altLang="en-US" dirty="0"/>
              <a:t> </a:t>
            </a:r>
            <a:r>
              <a:rPr lang="en-US" altLang="ja-JP" dirty="0"/>
              <a:t>al.</a:t>
            </a:r>
            <a:r>
              <a:rPr lang="ja-JP" altLang="en-US" dirty="0"/>
              <a:t> </a:t>
            </a:r>
            <a:r>
              <a:rPr lang="en-US" altLang="ja-JP" dirty="0"/>
              <a:t>(2006)</a:t>
            </a:r>
            <a:r>
              <a:rPr lang="ja-JP" altLang="en-US" dirty="0"/>
              <a:t> が間違っている</a:t>
            </a:r>
            <a:r>
              <a:rPr lang="en-US" altLang="ja-JP" dirty="0"/>
              <a:t>?</a:t>
            </a:r>
          </a:p>
          <a:p>
            <a:pPr lvl="1"/>
            <a:r>
              <a:rPr lang="ja-JP" altLang="en-US" dirty="0"/>
              <a:t>我々の結果は典型的なダストフラックスの見積もりと同程度</a:t>
            </a:r>
            <a:endParaRPr lang="en-US" altLang="ja-JP" dirty="0"/>
          </a:p>
          <a:p>
            <a:pPr lvl="1"/>
            <a:endParaRPr lang="en-US" altLang="ja-JP" dirty="0"/>
          </a:p>
          <a:p>
            <a:pPr lvl="1"/>
            <a:endParaRPr lang="en-US" altLang="ja-JP" dirty="0"/>
          </a:p>
        </p:txBody>
      </p:sp>
      <p:sp>
        <p:nvSpPr>
          <p:cNvPr id="12" name="正方形/長方形 11"/>
          <p:cNvSpPr/>
          <p:nvPr/>
        </p:nvSpPr>
        <p:spPr>
          <a:xfrm>
            <a:off x="909791" y="1213729"/>
            <a:ext cx="3446185" cy="4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bwMode="auto">
          <a:xfrm>
            <a:off x="5041228" y="1675298"/>
            <a:ext cx="3419204" cy="17794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46" name="正方形/長方形 45"/>
          <p:cNvSpPr/>
          <p:nvPr/>
        </p:nvSpPr>
        <p:spPr bwMode="auto">
          <a:xfrm>
            <a:off x="5193628" y="4403186"/>
            <a:ext cx="3419204" cy="17794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dirty="0">
              <a:ln>
                <a:noFill/>
              </a:ln>
              <a:solidFill>
                <a:schemeClr val="tx1"/>
              </a:solidFill>
              <a:effectLst/>
              <a:latin typeface="Arial" pitchFamily="34" charset="0"/>
              <a:ea typeface="ＭＳ Ｐゴシック" pitchFamily="50" charset="-128"/>
            </a:endParaRPr>
          </a:p>
        </p:txBody>
      </p:sp>
      <p:pic>
        <p:nvPicPr>
          <p:cNvPr id="14" name="図 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364088" y="1737088"/>
            <a:ext cx="3384000" cy="2484000"/>
          </a:xfrm>
          <a:prstGeom prst="rect">
            <a:avLst/>
          </a:prstGeom>
        </p:spPr>
      </p:pic>
      <p:sp>
        <p:nvSpPr>
          <p:cNvPr id="23" name="正方形/長方形 22"/>
          <p:cNvSpPr/>
          <p:nvPr/>
        </p:nvSpPr>
        <p:spPr>
          <a:xfrm>
            <a:off x="467544" y="1190524"/>
            <a:ext cx="3806225" cy="510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5302279" y="1262532"/>
            <a:ext cx="3806225" cy="510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445662" y="1340768"/>
            <a:ext cx="838306" cy="307777"/>
          </a:xfrm>
          <a:prstGeom prst="rect">
            <a:avLst/>
          </a:prstGeom>
          <a:noFill/>
        </p:spPr>
        <p:txBody>
          <a:bodyPr wrap="none" rtlCol="0">
            <a:spAutoFit/>
          </a:bodyPr>
          <a:lstStyle/>
          <a:p>
            <a:r>
              <a:rPr lang="en-US" altLang="ja-JP" sz="1400" dirty="0"/>
              <a:t>(DCPAM)</a:t>
            </a:r>
            <a:endParaRPr kumimoji="1" lang="ja-JP" altLang="en-US" sz="1400" dirty="0"/>
          </a:p>
        </p:txBody>
      </p:sp>
      <p:sp>
        <p:nvSpPr>
          <p:cNvPr id="25" name="テキスト ボックス 24"/>
          <p:cNvSpPr txBox="1"/>
          <p:nvPr/>
        </p:nvSpPr>
        <p:spPr>
          <a:xfrm>
            <a:off x="1475656" y="4509120"/>
            <a:ext cx="6878806" cy="646331"/>
          </a:xfrm>
          <a:prstGeom prst="rect">
            <a:avLst/>
          </a:prstGeom>
          <a:noFill/>
        </p:spPr>
        <p:txBody>
          <a:bodyPr wrap="none" rtlCol="0">
            <a:spAutoFit/>
          </a:bodyPr>
          <a:lstStyle/>
          <a:p>
            <a:r>
              <a:rPr lang="ja-JP" altLang="en-US" dirty="0"/>
              <a:t>東西平均したダストデビルによるダスト巻き上げフラックスの季節変化</a:t>
            </a:r>
            <a:endParaRPr lang="en-US" altLang="ja-JP" dirty="0"/>
          </a:p>
          <a:p>
            <a:r>
              <a:rPr lang="en-US" altLang="ja-JP" dirty="0"/>
              <a:t>(※</a:t>
            </a:r>
            <a:r>
              <a:rPr lang="ja-JP" altLang="en-US" dirty="0"/>
              <a:t>左図は右図の </a:t>
            </a:r>
            <a:r>
              <a:rPr lang="en-US" altLang="ja-JP" dirty="0"/>
              <a:t>4.25 ×10</a:t>
            </a:r>
            <a:r>
              <a:rPr lang="en-US" altLang="ja-JP" baseline="30000" dirty="0"/>
              <a:t>-2</a:t>
            </a:r>
            <a:r>
              <a:rPr lang="en-US" altLang="ja-JP" dirty="0"/>
              <a:t> </a:t>
            </a:r>
            <a:r>
              <a:rPr lang="ja-JP" altLang="en-US" dirty="0"/>
              <a:t>倍の等値線を用いている</a:t>
            </a:r>
            <a:r>
              <a:rPr lang="en-US" altLang="ja-JP" dirty="0"/>
              <a:t>)</a:t>
            </a:r>
            <a:endParaRPr kumimoji="1" lang="ja-JP" altLang="en-US" dirty="0"/>
          </a:p>
        </p:txBody>
      </p:sp>
      <p:sp>
        <p:nvSpPr>
          <p:cNvPr id="26" name="テキスト ボックス 25"/>
          <p:cNvSpPr txBox="1"/>
          <p:nvPr/>
        </p:nvSpPr>
        <p:spPr>
          <a:xfrm>
            <a:off x="484094" y="2636912"/>
            <a:ext cx="415498" cy="646331"/>
          </a:xfrm>
          <a:prstGeom prst="rect">
            <a:avLst/>
          </a:prstGeom>
          <a:solidFill>
            <a:schemeClr val="bg1"/>
          </a:solidFill>
        </p:spPr>
        <p:txBody>
          <a:bodyPr wrap="none" rtlCol="0">
            <a:spAutoFit/>
          </a:bodyPr>
          <a:lstStyle/>
          <a:p>
            <a:r>
              <a:rPr kumimoji="1" lang="ja-JP" altLang="en-US" dirty="0"/>
              <a:t>緯</a:t>
            </a:r>
            <a:endParaRPr kumimoji="1" lang="en-US" altLang="ja-JP" dirty="0"/>
          </a:p>
          <a:p>
            <a:r>
              <a:rPr kumimoji="1" lang="ja-JP" altLang="en-US" dirty="0"/>
              <a:t>度</a:t>
            </a:r>
          </a:p>
        </p:txBody>
      </p:sp>
      <p:sp>
        <p:nvSpPr>
          <p:cNvPr id="27" name="テキスト ボックス 26"/>
          <p:cNvSpPr txBox="1"/>
          <p:nvPr/>
        </p:nvSpPr>
        <p:spPr>
          <a:xfrm>
            <a:off x="4876582" y="2636912"/>
            <a:ext cx="415498" cy="646331"/>
          </a:xfrm>
          <a:prstGeom prst="rect">
            <a:avLst/>
          </a:prstGeom>
          <a:solidFill>
            <a:schemeClr val="bg1"/>
          </a:solidFill>
        </p:spPr>
        <p:txBody>
          <a:bodyPr wrap="none" rtlCol="0">
            <a:spAutoFit/>
          </a:bodyPr>
          <a:lstStyle/>
          <a:p>
            <a:r>
              <a:rPr kumimoji="1" lang="ja-JP" altLang="en-US" dirty="0"/>
              <a:t>緯</a:t>
            </a:r>
            <a:endParaRPr kumimoji="1" lang="en-US" altLang="ja-JP" dirty="0"/>
          </a:p>
          <a:p>
            <a:r>
              <a:rPr kumimoji="1" lang="ja-JP" altLang="en-US" dirty="0"/>
              <a:t>度</a:t>
            </a:r>
          </a:p>
        </p:txBody>
      </p:sp>
      <p:sp>
        <p:nvSpPr>
          <p:cNvPr id="28" name="テキスト ボックス 27"/>
          <p:cNvSpPr txBox="1"/>
          <p:nvPr/>
        </p:nvSpPr>
        <p:spPr>
          <a:xfrm>
            <a:off x="1099066" y="4221088"/>
            <a:ext cx="3400926" cy="369332"/>
          </a:xfrm>
          <a:prstGeom prst="rect">
            <a:avLst/>
          </a:prstGeom>
          <a:solidFill>
            <a:schemeClr val="bg1"/>
          </a:solidFill>
        </p:spPr>
        <p:txBody>
          <a:bodyPr wrap="square" rtlCol="0">
            <a:spAutoFit/>
          </a:bodyPr>
          <a:lstStyle/>
          <a:p>
            <a:r>
              <a:rPr kumimoji="1" lang="en-US" altLang="ja-JP" dirty="0"/>
              <a:t>                            </a:t>
            </a:r>
            <a:r>
              <a:rPr kumimoji="1" lang="en-US" altLang="ja-JP" dirty="0" err="1"/>
              <a:t>Ls</a:t>
            </a:r>
            <a:endParaRPr kumimoji="1" lang="ja-JP" altLang="en-US" dirty="0"/>
          </a:p>
        </p:txBody>
      </p:sp>
      <p:sp>
        <p:nvSpPr>
          <p:cNvPr id="29" name="テキスト ボックス 28"/>
          <p:cNvSpPr txBox="1"/>
          <p:nvPr/>
        </p:nvSpPr>
        <p:spPr>
          <a:xfrm>
            <a:off x="5419546" y="4221088"/>
            <a:ext cx="3400926" cy="369332"/>
          </a:xfrm>
          <a:prstGeom prst="rect">
            <a:avLst/>
          </a:prstGeom>
          <a:solidFill>
            <a:schemeClr val="bg1"/>
          </a:solidFill>
        </p:spPr>
        <p:txBody>
          <a:bodyPr wrap="square" rtlCol="0">
            <a:spAutoFit/>
          </a:bodyPr>
          <a:lstStyle/>
          <a:p>
            <a:r>
              <a:rPr kumimoji="1" lang="en-US" altLang="ja-JP" dirty="0"/>
              <a:t>                            </a:t>
            </a:r>
            <a:r>
              <a:rPr kumimoji="1" lang="en-US" altLang="ja-JP" dirty="0" err="1"/>
              <a:t>Ls</a:t>
            </a:r>
            <a:endParaRPr kumimoji="1" lang="ja-JP" altLang="en-US" dirty="0"/>
          </a:p>
        </p:txBody>
      </p:sp>
      <p:sp>
        <p:nvSpPr>
          <p:cNvPr id="33" name="正方形/長方形 32"/>
          <p:cNvSpPr>
            <a:spLocks noChangeArrowheads="1"/>
          </p:cNvSpPr>
          <p:nvPr/>
        </p:nvSpPr>
        <p:spPr bwMode="auto">
          <a:xfrm>
            <a:off x="7083816" y="1321023"/>
            <a:ext cx="1664648" cy="307777"/>
          </a:xfrm>
          <a:prstGeom prst="rect">
            <a:avLst/>
          </a:prstGeom>
          <a:solidFill>
            <a:schemeClr val="bg1"/>
          </a:solidFill>
          <a:ln>
            <a:noFill/>
          </a:ln>
          <a:effectLst/>
          <a:extLst/>
        </p:spPr>
        <p:txBody>
          <a:bodyPr wrap="square">
            <a:spAutoFit/>
          </a:bodyPr>
          <a:lstStyle>
            <a:lvl1pPr eaLnBrk="0" hangingPunct="0">
              <a:spcBef>
                <a:spcPct val="20000"/>
              </a:spcBef>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eaLnBrk="1" hangingPunct="1">
              <a:spcBef>
                <a:spcPct val="0"/>
              </a:spcBef>
              <a:buFont typeface="Arial" charset="0"/>
              <a:buNone/>
            </a:pPr>
            <a:r>
              <a:rPr lang="en-US" altLang="ja-JP" sz="1400" dirty="0">
                <a:solidFill>
                  <a:srgbClr val="000000"/>
                </a:solidFill>
              </a:rPr>
              <a:t>(</a:t>
            </a:r>
            <a:r>
              <a:rPr lang="en-US" altLang="ja-JP" sz="1400" dirty="0" err="1">
                <a:solidFill>
                  <a:srgbClr val="000000"/>
                </a:solidFill>
              </a:rPr>
              <a:t>Kahre</a:t>
            </a:r>
            <a:r>
              <a:rPr lang="en-US" altLang="ja-JP" sz="1400" dirty="0">
                <a:solidFill>
                  <a:srgbClr val="000000"/>
                </a:solidFill>
              </a:rPr>
              <a:t> et al., 2006)</a:t>
            </a:r>
            <a:endParaRPr lang="ja-JP" altLang="en-US" sz="1400" dirty="0">
              <a:latin typeface="Arial" charset="0"/>
            </a:endParaRPr>
          </a:p>
        </p:txBody>
      </p:sp>
    </p:spTree>
    <p:extLst>
      <p:ext uri="{BB962C8B-B14F-4D97-AF65-F5344CB8AC3E}">
        <p14:creationId xmlns:p14="http://schemas.microsoft.com/office/powerpoint/2010/main" val="167258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火星</a:t>
            </a:r>
          </a:p>
        </p:txBody>
      </p:sp>
      <p:sp>
        <p:nvSpPr>
          <p:cNvPr id="5" name="コンテンツ プレースホルダー 4"/>
          <p:cNvSpPr>
            <a:spLocks noGrp="1"/>
          </p:cNvSpPr>
          <p:nvPr>
            <p:ph idx="1"/>
          </p:nvPr>
        </p:nvSpPr>
        <p:spPr>
          <a:xfrm>
            <a:off x="457200" y="1600200"/>
            <a:ext cx="4330826" cy="4525963"/>
          </a:xfrm>
        </p:spPr>
        <p:txBody>
          <a:bodyPr>
            <a:normAutofit/>
          </a:bodyPr>
          <a:lstStyle/>
          <a:p>
            <a:r>
              <a:rPr kumimoji="1" lang="ja-JP" altLang="en-US" dirty="0"/>
              <a:t>表層環境が季節変化する</a:t>
            </a:r>
            <a:endParaRPr kumimoji="1" lang="en-US" altLang="ja-JP" dirty="0"/>
          </a:p>
          <a:p>
            <a:r>
              <a:rPr kumimoji="1" lang="ja-JP" altLang="en-US" dirty="0"/>
              <a:t>薄い大気を持つ</a:t>
            </a:r>
            <a:endParaRPr kumimoji="1" lang="en-US" altLang="ja-JP" dirty="0"/>
          </a:p>
          <a:p>
            <a:pPr lvl="1"/>
            <a:r>
              <a:rPr kumimoji="1" lang="ja-JP" altLang="en-US" dirty="0"/>
              <a:t>主成分は </a:t>
            </a:r>
            <a:r>
              <a:rPr kumimoji="1" lang="en-US" altLang="ja-JP" dirty="0"/>
              <a:t>CO</a:t>
            </a:r>
            <a:r>
              <a:rPr kumimoji="1" lang="en-US" altLang="ja-JP" baseline="-25000" dirty="0"/>
              <a:t>2</a:t>
            </a:r>
          </a:p>
          <a:p>
            <a:r>
              <a:rPr kumimoji="1" lang="ja-JP" altLang="en-US" dirty="0"/>
              <a:t>大気中に</a:t>
            </a:r>
            <a:r>
              <a:rPr kumimoji="1" lang="ja-JP" altLang="en-US" dirty="0">
                <a:solidFill>
                  <a:srgbClr val="FF0000"/>
                </a:solidFill>
              </a:rPr>
              <a:t>ダスト</a:t>
            </a:r>
            <a:r>
              <a:rPr kumimoji="1" lang="ja-JP" altLang="en-US" dirty="0"/>
              <a:t>が含まれている</a:t>
            </a:r>
            <a:endParaRPr kumimoji="1" lang="en-US" altLang="ja-JP" dirty="0"/>
          </a:p>
          <a:p>
            <a:endParaRPr kumimoji="1" lang="en-US" altLang="ja-JP" baseline="-25000" dirty="0"/>
          </a:p>
        </p:txBody>
      </p:sp>
      <p:graphicFrame>
        <p:nvGraphicFramePr>
          <p:cNvPr id="10" name="表 9"/>
          <p:cNvGraphicFramePr>
            <a:graphicFrameLocks noGrp="1"/>
          </p:cNvGraphicFramePr>
          <p:nvPr>
            <p:extLst>
              <p:ext uri="{D42A27DB-BD31-4B8C-83A1-F6EECF244321}">
                <p14:modId xmlns:p14="http://schemas.microsoft.com/office/powerpoint/2010/main" val="614326185"/>
              </p:ext>
            </p:extLst>
          </p:nvPr>
        </p:nvGraphicFramePr>
        <p:xfrm>
          <a:off x="4788025" y="1790541"/>
          <a:ext cx="4355976" cy="2291080"/>
        </p:xfrm>
        <a:graphic>
          <a:graphicData uri="http://schemas.openxmlformats.org/drawingml/2006/table">
            <a:tbl>
              <a:tblPr firstRow="1" bandRow="1">
                <a:tableStyleId>{5C22544A-7EE6-4342-B048-85BDC9FD1C3A}</a:tableStyleId>
              </a:tblPr>
              <a:tblGrid>
                <a:gridCol w="1451992">
                  <a:extLst>
                    <a:ext uri="{9D8B030D-6E8A-4147-A177-3AD203B41FA5}">
                      <a16:colId xmlns:a16="http://schemas.microsoft.com/office/drawing/2014/main" val="20000"/>
                    </a:ext>
                  </a:extLst>
                </a:gridCol>
                <a:gridCol w="1644351">
                  <a:extLst>
                    <a:ext uri="{9D8B030D-6E8A-4147-A177-3AD203B41FA5}">
                      <a16:colId xmlns:a16="http://schemas.microsoft.com/office/drawing/2014/main" val="20001"/>
                    </a:ext>
                  </a:extLst>
                </a:gridCol>
                <a:gridCol w="1259633">
                  <a:extLst>
                    <a:ext uri="{9D8B030D-6E8A-4147-A177-3AD203B41FA5}">
                      <a16:colId xmlns:a16="http://schemas.microsoft.com/office/drawing/2014/main" val="20002"/>
                    </a:ext>
                  </a:extLst>
                </a:gridCol>
              </a:tblGrid>
              <a:tr h="370840">
                <a:tc>
                  <a:txBody>
                    <a:bodyPr/>
                    <a:lstStyle/>
                    <a:p>
                      <a:endParaRPr kumimoji="1" lang="ja-JP" altLang="en-US" dirty="0"/>
                    </a:p>
                  </a:txBody>
                  <a:tcPr/>
                </a:tc>
                <a:tc>
                  <a:txBody>
                    <a:bodyPr/>
                    <a:lstStyle/>
                    <a:p>
                      <a:r>
                        <a:rPr kumimoji="1" lang="ja-JP" altLang="en-US" dirty="0"/>
                        <a:t>地球</a:t>
                      </a:r>
                    </a:p>
                  </a:txBody>
                  <a:tcPr/>
                </a:tc>
                <a:tc>
                  <a:txBody>
                    <a:bodyPr/>
                    <a:lstStyle/>
                    <a:p>
                      <a:r>
                        <a:rPr kumimoji="1" lang="ja-JP" altLang="en-US" dirty="0"/>
                        <a:t>火星</a:t>
                      </a:r>
                    </a:p>
                  </a:txBody>
                  <a:tcPr/>
                </a:tc>
                <a:extLst>
                  <a:ext uri="{0D108BD9-81ED-4DB2-BD59-A6C34878D82A}">
                    <a16:rowId xmlns:a16="http://schemas.microsoft.com/office/drawing/2014/main" val="10000"/>
                  </a:ext>
                </a:extLst>
              </a:tr>
              <a:tr h="370840">
                <a:tc>
                  <a:txBody>
                    <a:bodyPr/>
                    <a:lstStyle/>
                    <a:p>
                      <a:r>
                        <a:rPr kumimoji="1" lang="ja-JP" altLang="en-US" dirty="0"/>
                        <a:t>自転軸の傾き</a:t>
                      </a:r>
                      <a:r>
                        <a:rPr kumimoji="1" lang="en-US" altLang="ja-JP" dirty="0"/>
                        <a:t>(</a:t>
                      </a:r>
                      <a:r>
                        <a:rPr kumimoji="1" lang="ja-JP" altLang="en-US" dirty="0"/>
                        <a:t>度</a:t>
                      </a:r>
                      <a:r>
                        <a:rPr kumimoji="1" lang="en-US" altLang="ja-JP" dirty="0"/>
                        <a:t>)</a:t>
                      </a:r>
                      <a:endParaRPr kumimoji="1" lang="ja-JP" altLang="en-US" dirty="0"/>
                    </a:p>
                  </a:txBody>
                  <a:tcPr/>
                </a:tc>
                <a:tc>
                  <a:txBody>
                    <a:bodyPr/>
                    <a:lstStyle/>
                    <a:p>
                      <a:r>
                        <a:rPr kumimoji="1" lang="en-US" altLang="ja-JP" dirty="0"/>
                        <a:t>23.44</a:t>
                      </a:r>
                      <a:endParaRPr kumimoji="1" lang="ja-JP" altLang="en-US" dirty="0"/>
                    </a:p>
                  </a:txBody>
                  <a:tcPr/>
                </a:tc>
                <a:tc>
                  <a:txBody>
                    <a:bodyPr/>
                    <a:lstStyle/>
                    <a:p>
                      <a:r>
                        <a:rPr kumimoji="1" lang="en-US" altLang="ja-JP" dirty="0"/>
                        <a:t>25.19</a:t>
                      </a:r>
                      <a:endParaRPr kumimoji="1" lang="ja-JP" altLang="en-US" dirty="0"/>
                    </a:p>
                  </a:txBody>
                  <a:tcPr/>
                </a:tc>
                <a:extLst>
                  <a:ext uri="{0D108BD9-81ED-4DB2-BD59-A6C34878D82A}">
                    <a16:rowId xmlns:a16="http://schemas.microsoft.com/office/drawing/2014/main" val="10001"/>
                  </a:ext>
                </a:extLst>
              </a:tr>
              <a:tr h="370840">
                <a:tc>
                  <a:txBody>
                    <a:bodyPr/>
                    <a:lstStyle/>
                    <a:p>
                      <a:r>
                        <a:rPr kumimoji="1" lang="ja-JP" altLang="en-US" dirty="0"/>
                        <a:t>平均地表気圧</a:t>
                      </a:r>
                      <a:r>
                        <a:rPr kumimoji="1" lang="en-US" altLang="ja-JP" dirty="0"/>
                        <a:t>(</a:t>
                      </a:r>
                      <a:r>
                        <a:rPr kumimoji="1" lang="en-US" altLang="ja-JP" dirty="0" err="1"/>
                        <a:t>hPa</a:t>
                      </a:r>
                      <a:r>
                        <a:rPr kumimoji="1" lang="en-US" altLang="ja-JP" dirty="0"/>
                        <a:t>)</a:t>
                      </a:r>
                      <a:endParaRPr kumimoji="1" lang="ja-JP" altLang="en-US" dirty="0"/>
                    </a:p>
                  </a:txBody>
                  <a:tcPr/>
                </a:tc>
                <a:tc>
                  <a:txBody>
                    <a:bodyPr/>
                    <a:lstStyle/>
                    <a:p>
                      <a:r>
                        <a:rPr kumimoji="1" lang="en-US" altLang="ja-JP" dirty="0"/>
                        <a:t>1014</a:t>
                      </a:r>
                      <a:endParaRPr kumimoji="1" lang="ja-JP" altLang="en-US" dirty="0"/>
                    </a:p>
                  </a:txBody>
                  <a:tcPr/>
                </a:tc>
                <a:tc>
                  <a:txBody>
                    <a:bodyPr/>
                    <a:lstStyle/>
                    <a:p>
                      <a:r>
                        <a:rPr kumimoji="1" lang="en-US" altLang="ja-JP" dirty="0"/>
                        <a:t>6</a:t>
                      </a:r>
                      <a:endParaRPr kumimoji="1" lang="ja-JP" altLang="en-US" dirty="0"/>
                    </a:p>
                  </a:txBody>
                  <a:tcPr/>
                </a:tc>
                <a:extLst>
                  <a:ext uri="{0D108BD9-81ED-4DB2-BD59-A6C34878D82A}">
                    <a16:rowId xmlns:a16="http://schemas.microsoft.com/office/drawing/2014/main" val="10003"/>
                  </a:ext>
                </a:extLst>
              </a:tr>
              <a:tr h="370840">
                <a:tc>
                  <a:txBody>
                    <a:bodyPr/>
                    <a:lstStyle/>
                    <a:p>
                      <a:r>
                        <a:rPr kumimoji="1" lang="ja-JP" altLang="en-US" baseline="0" dirty="0"/>
                        <a:t>主要な大気組成</a:t>
                      </a:r>
                      <a:r>
                        <a:rPr kumimoji="1" lang="en-US" altLang="ja-JP" baseline="0" dirty="0"/>
                        <a:t>(%)</a:t>
                      </a:r>
                      <a:endParaRPr kumimoji="1" lang="ja-JP" altLang="en-US" baseline="30000" dirty="0"/>
                    </a:p>
                  </a:txBody>
                  <a:tcPr/>
                </a:tc>
                <a:tc>
                  <a:txBody>
                    <a:bodyPr/>
                    <a:lstStyle/>
                    <a:p>
                      <a:r>
                        <a:rPr kumimoji="1" lang="en-US" altLang="ja-JP" dirty="0"/>
                        <a:t>N</a:t>
                      </a:r>
                      <a:r>
                        <a:rPr kumimoji="1" lang="en-US" altLang="ja-JP" baseline="-25000" dirty="0"/>
                        <a:t>2</a:t>
                      </a:r>
                      <a:r>
                        <a:rPr kumimoji="1" lang="en-US" altLang="ja-JP" dirty="0"/>
                        <a:t>(78), O</a:t>
                      </a:r>
                      <a:r>
                        <a:rPr kumimoji="1" lang="en-US" altLang="ja-JP" baseline="-25000" dirty="0"/>
                        <a:t>2</a:t>
                      </a:r>
                      <a:r>
                        <a:rPr kumimoji="1" lang="en-US" altLang="ja-JP" dirty="0"/>
                        <a:t>(21)</a:t>
                      </a:r>
                      <a:endParaRPr kumimoji="1" lang="ja-JP" altLang="en-US" dirty="0"/>
                    </a:p>
                  </a:txBody>
                  <a:tcPr/>
                </a:tc>
                <a:tc>
                  <a:txBody>
                    <a:bodyPr/>
                    <a:lstStyle/>
                    <a:p>
                      <a:r>
                        <a:rPr kumimoji="1" lang="en-US" altLang="ja-JP" dirty="0"/>
                        <a:t>CO</a:t>
                      </a:r>
                      <a:r>
                        <a:rPr kumimoji="1" lang="en-US" altLang="ja-JP" baseline="-25000" dirty="0"/>
                        <a:t>2</a:t>
                      </a:r>
                      <a:r>
                        <a:rPr kumimoji="1" lang="en-US" altLang="ja-JP" baseline="0" dirty="0"/>
                        <a:t> (95)</a:t>
                      </a:r>
                      <a:endParaRPr kumimoji="1" lang="ja-JP" altLang="en-US" dirty="0"/>
                    </a:p>
                  </a:txBody>
                  <a:tcPr/>
                </a:tc>
                <a:extLst>
                  <a:ext uri="{0D108BD9-81ED-4DB2-BD59-A6C34878D82A}">
                    <a16:rowId xmlns:a16="http://schemas.microsoft.com/office/drawing/2014/main" val="10004"/>
                  </a:ext>
                </a:extLst>
              </a:tr>
            </a:tbl>
          </a:graphicData>
        </a:graphic>
      </p:graphicFrame>
      <p:sp>
        <p:nvSpPr>
          <p:cNvPr id="3" name="正方形/長方形 2"/>
          <p:cNvSpPr/>
          <p:nvPr/>
        </p:nvSpPr>
        <p:spPr>
          <a:xfrm>
            <a:off x="4680014" y="4825364"/>
            <a:ext cx="4572000" cy="646331"/>
          </a:xfrm>
          <a:prstGeom prst="rect">
            <a:avLst/>
          </a:prstGeom>
        </p:spPr>
        <p:txBody>
          <a:bodyPr>
            <a:spAutoFit/>
          </a:bodyPr>
          <a:lstStyle/>
          <a:p>
            <a:r>
              <a:rPr lang="en-US" altLang="ja-JP" dirty="0"/>
              <a:t>http://nssdc.gsfc.nasa.gov/planetary/factsheet/marsfact.html</a:t>
            </a:r>
            <a:endParaRPr lang="ja-JP" altLang="en-US" dirty="0"/>
          </a:p>
        </p:txBody>
      </p:sp>
    </p:spTree>
    <p:extLst>
      <p:ext uri="{BB962C8B-B14F-4D97-AF65-F5344CB8AC3E}">
        <p14:creationId xmlns:p14="http://schemas.microsoft.com/office/powerpoint/2010/main" val="3896051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Kahre</a:t>
            </a:r>
            <a:r>
              <a:rPr kumimoji="1" lang="ja-JP" altLang="en-US" dirty="0"/>
              <a:t> </a:t>
            </a:r>
            <a:r>
              <a:rPr kumimoji="1" lang="en-US" altLang="ja-JP" dirty="0"/>
              <a:t>et</a:t>
            </a:r>
            <a:r>
              <a:rPr kumimoji="1" lang="ja-JP" altLang="en-US" dirty="0"/>
              <a:t> </a:t>
            </a:r>
            <a:r>
              <a:rPr kumimoji="1" lang="en-US" altLang="ja-JP" dirty="0"/>
              <a:t>al.</a:t>
            </a:r>
            <a:r>
              <a:rPr kumimoji="1" lang="ja-JP" altLang="en-US" dirty="0"/>
              <a:t> </a:t>
            </a:r>
            <a:r>
              <a:rPr kumimoji="1" lang="en-US" altLang="ja-JP" dirty="0"/>
              <a:t>(2006)</a:t>
            </a:r>
            <a:r>
              <a:rPr kumimoji="1" lang="ja-JP" altLang="en-US" dirty="0"/>
              <a:t> との比較まとめ</a:t>
            </a: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a:t>風応力によるダスト巻き上げ</a:t>
            </a:r>
            <a:endParaRPr kumimoji="1" lang="en-US" altLang="ja-JP" dirty="0"/>
          </a:p>
          <a:p>
            <a:pPr lvl="1"/>
            <a:r>
              <a:rPr kumimoji="1" lang="ja-JP" altLang="en-US" dirty="0"/>
              <a:t>季節変動のパターンは大まかに整合的</a:t>
            </a:r>
            <a:endParaRPr kumimoji="1" lang="en-US" altLang="ja-JP" dirty="0"/>
          </a:p>
          <a:p>
            <a:pPr lvl="1"/>
            <a:r>
              <a:rPr kumimoji="1" lang="ja-JP" altLang="en-US" dirty="0"/>
              <a:t>計算結果の方がオーダーで </a:t>
            </a:r>
            <a:r>
              <a:rPr kumimoji="1" lang="en-US" altLang="ja-JP" dirty="0"/>
              <a:t>100 </a:t>
            </a:r>
            <a:r>
              <a:rPr kumimoji="1" lang="ja-JP" altLang="en-US" dirty="0"/>
              <a:t>倍程度大きい</a:t>
            </a:r>
            <a:endParaRPr kumimoji="1" lang="en-US" altLang="ja-JP" dirty="0"/>
          </a:p>
          <a:p>
            <a:pPr lvl="2"/>
            <a:r>
              <a:rPr kumimoji="1" lang="ja-JP" altLang="en-US" dirty="0"/>
              <a:t>境界層の表現の違い</a:t>
            </a:r>
            <a:r>
              <a:rPr kumimoji="1" lang="en-US" altLang="ja-JP" dirty="0"/>
              <a:t>?</a:t>
            </a:r>
          </a:p>
          <a:p>
            <a:pPr lvl="2"/>
            <a:r>
              <a:rPr kumimoji="1" lang="ja-JP" altLang="en-US" dirty="0"/>
              <a:t>摩擦速度に直すと高々</a:t>
            </a:r>
            <a:r>
              <a:rPr kumimoji="1" lang="en-US" altLang="ja-JP" dirty="0"/>
              <a:t>2</a:t>
            </a:r>
            <a:r>
              <a:rPr kumimoji="1" lang="ja-JP" altLang="en-US" dirty="0"/>
              <a:t>倍程度の差</a:t>
            </a:r>
            <a:endParaRPr kumimoji="1" lang="en-US" altLang="ja-JP" dirty="0"/>
          </a:p>
          <a:p>
            <a:r>
              <a:rPr kumimoji="1" lang="ja-JP" altLang="en-US" dirty="0"/>
              <a:t>ダストデビルによるダスト巻き上げ</a:t>
            </a:r>
            <a:endParaRPr kumimoji="1" lang="en-US" altLang="ja-JP" dirty="0"/>
          </a:p>
          <a:p>
            <a:pPr lvl="1"/>
            <a:r>
              <a:rPr kumimoji="1" lang="ja-JP" altLang="en-US" dirty="0"/>
              <a:t>季節変動のパターンは大まかに整合的</a:t>
            </a:r>
            <a:endParaRPr kumimoji="1" lang="en-US" altLang="ja-JP" dirty="0"/>
          </a:p>
          <a:p>
            <a:pPr lvl="1"/>
            <a:r>
              <a:rPr kumimoji="1" lang="ja-JP" altLang="en-US" dirty="0"/>
              <a:t>計算結果の方がオーダーで </a:t>
            </a:r>
            <a:r>
              <a:rPr kumimoji="1" lang="en-US" altLang="ja-JP" dirty="0"/>
              <a:t>100 </a:t>
            </a:r>
            <a:r>
              <a:rPr kumimoji="1" lang="ja-JP" altLang="en-US" dirty="0"/>
              <a:t>倍程度小さい</a:t>
            </a:r>
            <a:endParaRPr kumimoji="1" lang="en-US" altLang="ja-JP" dirty="0"/>
          </a:p>
          <a:p>
            <a:pPr lvl="2"/>
            <a:r>
              <a:rPr kumimoji="1" lang="en-US" altLang="ja-JP" dirty="0" err="1"/>
              <a:t>Kahre</a:t>
            </a:r>
            <a:r>
              <a:rPr kumimoji="1" lang="ja-JP" altLang="en-US" dirty="0"/>
              <a:t> </a:t>
            </a:r>
            <a:r>
              <a:rPr kumimoji="1" lang="en-US" altLang="ja-JP" dirty="0"/>
              <a:t>et</a:t>
            </a:r>
            <a:r>
              <a:rPr kumimoji="1" lang="ja-JP" altLang="en-US" dirty="0"/>
              <a:t> </a:t>
            </a:r>
            <a:r>
              <a:rPr kumimoji="1" lang="en-US" altLang="ja-JP" dirty="0"/>
              <a:t>al.</a:t>
            </a:r>
            <a:r>
              <a:rPr kumimoji="1" lang="ja-JP" altLang="en-US" dirty="0"/>
              <a:t> </a:t>
            </a:r>
            <a:r>
              <a:rPr kumimoji="1" lang="en-US" altLang="ja-JP" dirty="0"/>
              <a:t>(2006)</a:t>
            </a:r>
            <a:r>
              <a:rPr kumimoji="1" lang="ja-JP" altLang="en-US" dirty="0"/>
              <a:t> が間違っている</a:t>
            </a:r>
            <a:r>
              <a:rPr kumimoji="1" lang="en-US" altLang="ja-JP" dirty="0"/>
              <a:t>?</a:t>
            </a:r>
          </a:p>
          <a:p>
            <a:pPr lvl="2"/>
            <a:r>
              <a:rPr kumimoji="1" lang="ja-JP" altLang="en-US" dirty="0"/>
              <a:t>典型的なダストフラックスの見積もりと比べてみると同程度</a:t>
            </a:r>
            <a:endParaRPr kumimoji="1" lang="en-US" altLang="ja-JP" dirty="0"/>
          </a:p>
          <a:p>
            <a:pPr lvl="1"/>
            <a:endParaRPr kumimoji="1" lang="ja-JP" altLang="en-US" dirty="0"/>
          </a:p>
        </p:txBody>
      </p:sp>
    </p:spTree>
    <p:extLst>
      <p:ext uri="{BB962C8B-B14F-4D97-AF65-F5344CB8AC3E}">
        <p14:creationId xmlns:p14="http://schemas.microsoft.com/office/powerpoint/2010/main" val="4067536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85800" y="2130425"/>
            <a:ext cx="7918648" cy="1470025"/>
          </a:xfrm>
        </p:spPr>
        <p:txBody>
          <a:bodyPr>
            <a:normAutofit fontScale="90000"/>
          </a:bodyPr>
          <a:lstStyle/>
          <a:p>
            <a:r>
              <a:rPr kumimoji="1" lang="ja-JP" altLang="en-US" dirty="0"/>
              <a:t>地形起伏を変えた場合のダストデビルによるダストフラックスの違い</a:t>
            </a:r>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991323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1143000"/>
          </a:xfrm>
        </p:spPr>
        <p:txBody>
          <a:bodyPr>
            <a:normAutofit fontScale="90000"/>
          </a:bodyPr>
          <a:lstStyle/>
          <a:p>
            <a:r>
              <a:rPr kumimoji="1" lang="ja-JP" altLang="en-US" dirty="0"/>
              <a:t>ダストデビルによるダストフラックス</a:t>
            </a:r>
          </a:p>
        </p:txBody>
      </p:sp>
      <p:sp>
        <p:nvSpPr>
          <p:cNvPr id="3" name="コンテンツ プレースホルダー 2"/>
          <p:cNvSpPr>
            <a:spLocks noGrp="1"/>
          </p:cNvSpPr>
          <p:nvPr>
            <p:ph idx="1"/>
          </p:nvPr>
        </p:nvSpPr>
        <p:spPr>
          <a:xfrm>
            <a:off x="35496" y="1412776"/>
            <a:ext cx="4402832" cy="4525963"/>
          </a:xfrm>
        </p:spPr>
        <p:txBody>
          <a:bodyPr>
            <a:normAutofit fontScale="85000" lnSpcReduction="20000"/>
          </a:bodyPr>
          <a:lstStyle/>
          <a:p>
            <a:r>
              <a:rPr kumimoji="1" lang="ja-JP" altLang="en-US" dirty="0"/>
              <a:t>ダストデビルによるダストフラックスの東西平均分布がどのように決まるか理解したい</a:t>
            </a:r>
            <a:endParaRPr kumimoji="1" lang="en-US" altLang="ja-JP" dirty="0"/>
          </a:p>
          <a:p>
            <a:pPr lvl="1"/>
            <a:r>
              <a:rPr kumimoji="1" lang="ja-JP" altLang="en-US" dirty="0"/>
              <a:t>なぜ北半球の秋から冬にかけて </a:t>
            </a:r>
            <a:r>
              <a:rPr lang="en-US" altLang="ja-JP" dirty="0"/>
              <a:t>25</a:t>
            </a:r>
            <a:r>
              <a:rPr lang="en-US" altLang="ja-JP" dirty="0">
                <a:sym typeface="Symbol"/>
              </a:rPr>
              <a:t></a:t>
            </a:r>
            <a:r>
              <a:rPr lang="en-US" altLang="ja-JP" dirty="0"/>
              <a:t>S </a:t>
            </a:r>
            <a:r>
              <a:rPr lang="ja-JP" altLang="en-US" dirty="0"/>
              <a:t>付近が北半球の春から夏の </a:t>
            </a:r>
            <a:r>
              <a:rPr lang="en-US" altLang="ja-JP" dirty="0"/>
              <a:t>25</a:t>
            </a:r>
            <a:r>
              <a:rPr lang="en-US" altLang="ja-JP" dirty="0">
                <a:sym typeface="Symbol"/>
              </a:rPr>
              <a:t> </a:t>
            </a:r>
            <a:r>
              <a:rPr lang="en-US" altLang="ja-JP" dirty="0"/>
              <a:t>N </a:t>
            </a:r>
            <a:r>
              <a:rPr lang="ja-JP" altLang="en-US" dirty="0"/>
              <a:t>よりも大きくなっているのか</a:t>
            </a:r>
            <a:r>
              <a:rPr lang="en-US" altLang="ja-JP" dirty="0"/>
              <a:t>?</a:t>
            </a:r>
          </a:p>
          <a:p>
            <a:pPr lvl="1"/>
            <a:r>
              <a:rPr kumimoji="1" lang="ja-JP" altLang="en-US" dirty="0"/>
              <a:t>ダストデビルによるダストフラックスを決めている顕熱フラックスと熱効率がどのように決まるか考えなければならない</a:t>
            </a:r>
            <a:endParaRPr kumimoji="1" lang="en-US" altLang="ja-JP" dirty="0"/>
          </a:p>
          <a:p>
            <a:endParaRPr kumimoji="1" lang="ja-JP" altLang="en-US" dirty="0"/>
          </a:p>
        </p:txBody>
      </p:sp>
      <p:pic>
        <p:nvPicPr>
          <p:cNvPr id="1026" name="Picture 2" descr="http://www.gfd-dennou.org/library/dcpam/sample/2012-10-04_ogihara/T21L36/DD/Const_0.3/lt/animation/animedir/anim_DDAF_d_1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0592" y="1138460"/>
            <a:ext cx="3394675" cy="2182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gfd-dennou.org/library/dcpam/sample/2012-10-04_ogihara/T21L36/DD/Const_0.3/lt/animation/animedir/anim_Eta_1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00592" y="4870668"/>
            <a:ext cx="3563888" cy="2061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gfd-dennou.org/library/dcpam/sample/2012-10-04_ogihara/T21L36/DD/Const_0.3/lt/animation/animedir/anim_Sens_1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0592" y="2981850"/>
            <a:ext cx="3483546" cy="210742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0710953" y="1199404"/>
            <a:ext cx="1755609" cy="369332"/>
          </a:xfrm>
          <a:prstGeom prst="rect">
            <a:avLst/>
          </a:prstGeom>
          <a:solidFill>
            <a:schemeClr val="bg1"/>
          </a:solidFill>
        </p:spPr>
        <p:txBody>
          <a:bodyPr wrap="none" rtlCol="0">
            <a:spAutoFit/>
          </a:bodyPr>
          <a:lstStyle/>
          <a:p>
            <a:r>
              <a:rPr kumimoji="1" lang="ja-JP" altLang="en-US" dirty="0"/>
              <a:t>ダストフラックス</a:t>
            </a:r>
          </a:p>
        </p:txBody>
      </p:sp>
      <p:sp>
        <p:nvSpPr>
          <p:cNvPr id="10" name="テキスト ボックス 9"/>
          <p:cNvSpPr txBox="1"/>
          <p:nvPr/>
        </p:nvSpPr>
        <p:spPr>
          <a:xfrm>
            <a:off x="10836696" y="3062320"/>
            <a:ext cx="1606530" cy="369332"/>
          </a:xfrm>
          <a:prstGeom prst="rect">
            <a:avLst/>
          </a:prstGeom>
          <a:solidFill>
            <a:schemeClr val="bg1"/>
          </a:solidFill>
        </p:spPr>
        <p:txBody>
          <a:bodyPr wrap="none" rtlCol="0">
            <a:spAutoFit/>
          </a:bodyPr>
          <a:lstStyle/>
          <a:p>
            <a:r>
              <a:rPr kumimoji="1" lang="ja-JP" altLang="en-US" dirty="0"/>
              <a:t>顕熱フラックス</a:t>
            </a:r>
          </a:p>
        </p:txBody>
      </p:sp>
      <p:sp>
        <p:nvSpPr>
          <p:cNvPr id="11" name="テキスト ボックス 10"/>
          <p:cNvSpPr txBox="1"/>
          <p:nvPr/>
        </p:nvSpPr>
        <p:spPr>
          <a:xfrm>
            <a:off x="11255677" y="4934528"/>
            <a:ext cx="877163" cy="369332"/>
          </a:xfrm>
          <a:prstGeom prst="rect">
            <a:avLst/>
          </a:prstGeom>
          <a:solidFill>
            <a:schemeClr val="bg1"/>
          </a:solidFill>
        </p:spPr>
        <p:txBody>
          <a:bodyPr wrap="none" rtlCol="0">
            <a:spAutoFit/>
          </a:bodyPr>
          <a:lstStyle/>
          <a:p>
            <a:r>
              <a:rPr kumimoji="1" lang="ja-JP" altLang="en-US" dirty="0"/>
              <a:t>熱効率</a:t>
            </a:r>
          </a:p>
        </p:txBody>
      </p:sp>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507" y="1289086"/>
            <a:ext cx="4227493" cy="2987362"/>
          </a:xfrm>
          <a:prstGeom prst="rect">
            <a:avLst/>
          </a:prstGeom>
        </p:spPr>
      </p:pic>
    </p:spTree>
    <p:extLst>
      <p:ext uri="{BB962C8B-B14F-4D97-AF65-F5344CB8AC3E}">
        <p14:creationId xmlns:p14="http://schemas.microsoft.com/office/powerpoint/2010/main" val="1600408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顕熱フラックスと熱効率</a:t>
            </a:r>
          </a:p>
        </p:txBody>
      </p:sp>
      <p:sp>
        <p:nvSpPr>
          <p:cNvPr id="3" name="コンテンツ プレースホルダー 2"/>
          <p:cNvSpPr>
            <a:spLocks noGrp="1"/>
          </p:cNvSpPr>
          <p:nvPr>
            <p:ph idx="1"/>
          </p:nvPr>
        </p:nvSpPr>
        <p:spPr>
          <a:xfrm>
            <a:off x="457200" y="1600201"/>
            <a:ext cx="8229600" cy="2044824"/>
          </a:xfrm>
        </p:spPr>
        <p:txBody>
          <a:bodyPr>
            <a:normAutofit/>
          </a:bodyPr>
          <a:lstStyle/>
          <a:p>
            <a:r>
              <a:rPr kumimoji="1" lang="ja-JP" altLang="en-US" dirty="0"/>
              <a:t>ダストデビルによるダストフラックスは顕熱フラックスと熱効率の掛け合わせ</a:t>
            </a:r>
            <a:endParaRPr kumimoji="1" lang="en-US" altLang="ja-JP" dirty="0"/>
          </a:p>
          <a:p>
            <a:pPr lvl="1"/>
            <a:r>
              <a:rPr kumimoji="1" lang="ja-JP" altLang="en-US" dirty="0"/>
              <a:t>平均量の議論だけでは不十分</a:t>
            </a:r>
            <a:r>
              <a:rPr kumimoji="1" lang="en-US" altLang="ja-JP" dirty="0"/>
              <a:t>.</a:t>
            </a:r>
            <a:br>
              <a:rPr kumimoji="1" lang="en-US" altLang="ja-JP" dirty="0"/>
            </a:br>
            <a:r>
              <a:rPr kumimoji="1" lang="ja-JP" altLang="en-US" dirty="0"/>
              <a:t>ローカルタイムでの量で議論する必要がある</a:t>
            </a:r>
          </a:p>
        </p:txBody>
      </p:sp>
      <p:sp>
        <p:nvSpPr>
          <p:cNvPr id="153" name="テキスト ボックス 152"/>
          <p:cNvSpPr txBox="1"/>
          <p:nvPr/>
        </p:nvSpPr>
        <p:spPr>
          <a:xfrm>
            <a:off x="6643344" y="5834152"/>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1462433" y="5834152"/>
            <a:ext cx="5764720" cy="369332"/>
          </a:xfrm>
          <a:prstGeom prst="rect">
            <a:avLst/>
          </a:prstGeom>
          <a:noFill/>
        </p:spPr>
        <p:txBody>
          <a:bodyPr wrap="none" rtlCol="0">
            <a:spAutoFit/>
          </a:bodyPr>
          <a:lstStyle/>
          <a:p>
            <a:r>
              <a:rPr kumimoji="1" lang="ja-JP" altLang="en-US" dirty="0"/>
              <a:t>上線は東西平均を表し</a:t>
            </a:r>
            <a:r>
              <a:rPr kumimoji="1" lang="en-US" altLang="ja-JP" dirty="0"/>
              <a:t>, </a:t>
            </a:r>
            <a:r>
              <a:rPr kumimoji="1" lang="ja-JP" altLang="en-US" dirty="0"/>
              <a:t>「</a:t>
            </a:r>
            <a:r>
              <a:rPr kumimoji="1" lang="en-US" altLang="ja-JP" dirty="0"/>
              <a:t>’</a:t>
            </a:r>
            <a:r>
              <a:rPr kumimoji="1" lang="ja-JP" altLang="en-US" dirty="0"/>
              <a:t>」</a:t>
            </a:r>
            <a:r>
              <a:rPr kumimoji="1" lang="en-US" altLang="ja-JP" dirty="0"/>
              <a:t> </a:t>
            </a:r>
            <a:r>
              <a:rPr kumimoji="1" lang="ja-JP" altLang="en-US" dirty="0"/>
              <a:t>は東西平均からのずれを表す</a:t>
            </a:r>
          </a:p>
        </p:txBody>
      </p:sp>
      <p:pic>
        <p:nvPicPr>
          <p:cNvPr id="4" name="図 3"/>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827584" y="3991603"/>
            <a:ext cx="3859432" cy="625223"/>
          </a:xfrm>
          <a:prstGeom prst="rect">
            <a:avLst/>
          </a:prstGeom>
        </p:spPr>
      </p:pic>
      <p:pic>
        <p:nvPicPr>
          <p:cNvPr id="7" name="図 6"/>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4998678" y="3991603"/>
            <a:ext cx="390198" cy="1592802"/>
          </a:xfrm>
          <a:prstGeom prst="rect">
            <a:avLst/>
          </a:prstGeom>
        </p:spPr>
      </p:pic>
      <p:sp>
        <p:nvSpPr>
          <p:cNvPr id="8" name="テキスト ボックス 7"/>
          <p:cNvSpPr txBox="1"/>
          <p:nvPr/>
        </p:nvSpPr>
        <p:spPr>
          <a:xfrm>
            <a:off x="5388876" y="3960569"/>
            <a:ext cx="3865161" cy="369332"/>
          </a:xfrm>
          <a:prstGeom prst="rect">
            <a:avLst/>
          </a:prstGeom>
          <a:noFill/>
        </p:spPr>
        <p:txBody>
          <a:bodyPr wrap="none" rtlCol="0">
            <a:spAutoFit/>
          </a:bodyPr>
          <a:lstStyle/>
          <a:p>
            <a:r>
              <a:rPr kumimoji="1" lang="ja-JP" altLang="en-US" dirty="0"/>
              <a:t>ダストデビルによる巻き上げフラックス</a:t>
            </a:r>
          </a:p>
        </p:txBody>
      </p:sp>
      <p:sp>
        <p:nvSpPr>
          <p:cNvPr id="9" name="テキスト ボックス 8"/>
          <p:cNvSpPr txBox="1"/>
          <p:nvPr/>
        </p:nvSpPr>
        <p:spPr>
          <a:xfrm>
            <a:off x="5388876" y="4410803"/>
            <a:ext cx="1107996" cy="369332"/>
          </a:xfrm>
          <a:prstGeom prst="rect">
            <a:avLst/>
          </a:prstGeom>
          <a:noFill/>
        </p:spPr>
        <p:txBody>
          <a:bodyPr wrap="none" rtlCol="0">
            <a:spAutoFit/>
          </a:bodyPr>
          <a:lstStyle/>
          <a:p>
            <a:r>
              <a:rPr kumimoji="1" lang="ja-JP" altLang="en-US" dirty="0"/>
              <a:t>効率因子</a:t>
            </a:r>
          </a:p>
        </p:txBody>
      </p:sp>
      <p:sp>
        <p:nvSpPr>
          <p:cNvPr id="10" name="テキスト ボックス 9"/>
          <p:cNvSpPr txBox="1"/>
          <p:nvPr/>
        </p:nvSpPr>
        <p:spPr>
          <a:xfrm>
            <a:off x="5396881" y="4865403"/>
            <a:ext cx="1338828" cy="369332"/>
          </a:xfrm>
          <a:prstGeom prst="rect">
            <a:avLst/>
          </a:prstGeom>
          <a:noFill/>
        </p:spPr>
        <p:txBody>
          <a:bodyPr wrap="none" rtlCol="0">
            <a:spAutoFit/>
          </a:bodyPr>
          <a:lstStyle/>
          <a:p>
            <a:r>
              <a:rPr kumimoji="1" lang="ja-JP" altLang="en-US" dirty="0"/>
              <a:t>地表面顕熱</a:t>
            </a:r>
          </a:p>
        </p:txBody>
      </p:sp>
      <p:sp>
        <p:nvSpPr>
          <p:cNvPr id="11" name="テキスト ボックス 10"/>
          <p:cNvSpPr txBox="1"/>
          <p:nvPr/>
        </p:nvSpPr>
        <p:spPr>
          <a:xfrm>
            <a:off x="5396881" y="5299816"/>
            <a:ext cx="877163" cy="369332"/>
          </a:xfrm>
          <a:prstGeom prst="rect">
            <a:avLst/>
          </a:prstGeom>
          <a:noFill/>
        </p:spPr>
        <p:txBody>
          <a:bodyPr wrap="none" rtlCol="0">
            <a:spAutoFit/>
          </a:bodyPr>
          <a:lstStyle/>
          <a:p>
            <a:r>
              <a:rPr kumimoji="1" lang="ja-JP" altLang="en-US" dirty="0"/>
              <a:t>熱効率</a:t>
            </a:r>
          </a:p>
        </p:txBody>
      </p:sp>
    </p:spTree>
    <p:extLst>
      <p:ext uri="{BB962C8B-B14F-4D97-AF65-F5344CB8AC3E}">
        <p14:creationId xmlns:p14="http://schemas.microsoft.com/office/powerpoint/2010/main" val="400677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143000"/>
          </a:xfrm>
        </p:spPr>
        <p:txBody>
          <a:bodyPr/>
          <a:lstStyle/>
          <a:p>
            <a:r>
              <a:rPr kumimoji="1" lang="en-US" altLang="ja-JP" dirty="0"/>
              <a:t>Ls=270°</a:t>
            </a:r>
            <a:r>
              <a:rPr kumimoji="1" lang="ja-JP" altLang="en-US" dirty="0"/>
              <a:t>付近の時間変化</a:t>
            </a:r>
          </a:p>
        </p:txBody>
      </p:sp>
      <p:sp>
        <p:nvSpPr>
          <p:cNvPr id="3" name="コンテンツ プレースホルダー 2"/>
          <p:cNvSpPr>
            <a:spLocks noGrp="1"/>
          </p:cNvSpPr>
          <p:nvPr>
            <p:ph idx="1"/>
          </p:nvPr>
        </p:nvSpPr>
        <p:spPr>
          <a:xfrm>
            <a:off x="457200" y="1600200"/>
            <a:ext cx="4978896" cy="5230780"/>
          </a:xfrm>
        </p:spPr>
        <p:txBody>
          <a:bodyPr>
            <a:normAutofit fontScale="92500"/>
          </a:bodyPr>
          <a:lstStyle/>
          <a:p>
            <a:r>
              <a:rPr kumimoji="1" lang="ja-JP" altLang="en-US" dirty="0"/>
              <a:t>ダストデビルによるダストフラックス</a:t>
            </a:r>
            <a:r>
              <a:rPr kumimoji="1" lang="en-US" altLang="ja-JP" dirty="0"/>
              <a:t>, </a:t>
            </a:r>
            <a:r>
              <a:rPr kumimoji="1" lang="ja-JP" altLang="en-US" dirty="0"/>
              <a:t>顕熱フラックス</a:t>
            </a:r>
            <a:r>
              <a:rPr kumimoji="1" lang="en-US" altLang="ja-JP" dirty="0"/>
              <a:t>, </a:t>
            </a:r>
            <a:r>
              <a:rPr kumimoji="1" lang="ja-JP" altLang="en-US" dirty="0"/>
              <a:t>熱効率は複雑な水平構造をしている</a:t>
            </a:r>
            <a:endParaRPr kumimoji="1" lang="en-US" altLang="ja-JP" dirty="0"/>
          </a:p>
          <a:p>
            <a:pPr lvl="1"/>
            <a:r>
              <a:rPr kumimoji="1" lang="ja-JP" altLang="en-US" dirty="0"/>
              <a:t>地形起伏によってダストフフラックスの水平構造は影響を受けているように見える</a:t>
            </a:r>
            <a:endParaRPr kumimoji="1" lang="en-US" altLang="ja-JP" dirty="0"/>
          </a:p>
          <a:p>
            <a:pPr lvl="1"/>
            <a:endParaRPr kumimoji="1" lang="en-US" altLang="ja-JP" dirty="0"/>
          </a:p>
          <a:p>
            <a:r>
              <a:rPr kumimoji="1" lang="ja-JP" altLang="en-US" dirty="0"/>
              <a:t>複雑なので単純な地形起伏を与えたものと比べて考える</a:t>
            </a:r>
            <a:endParaRPr kumimoji="1" lang="en-US" altLang="ja-JP" dirty="0"/>
          </a:p>
        </p:txBody>
      </p:sp>
      <p:pic>
        <p:nvPicPr>
          <p:cNvPr id="4" name="Picture 2" descr="http://www.gfd-dennou.org/library/dcpam/sample/2012-10-04_ogihara/T21L36/DD/Const_0.3/lt/animation/animedir/anim_DDAF_d_1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1050" y="1036780"/>
            <a:ext cx="3394675" cy="21827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gfd-dennou.org/library/dcpam/sample/2012-10-04_ogihara/T21L36/DD/Const_0.3/lt/animation/animedir/anim_Eta_1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11050" y="4768988"/>
            <a:ext cx="3563888" cy="2061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gfd-dennou.org/library/dcpam/sample/2012-10-04_ogihara/T21L36/DD/Const_0.3/lt/animation/animedir/anim_Sens_1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1050" y="2880170"/>
            <a:ext cx="3483546" cy="210742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6421411" y="1097724"/>
            <a:ext cx="1755609" cy="369332"/>
          </a:xfrm>
          <a:prstGeom prst="rect">
            <a:avLst/>
          </a:prstGeom>
          <a:solidFill>
            <a:schemeClr val="bg1"/>
          </a:solidFill>
        </p:spPr>
        <p:txBody>
          <a:bodyPr wrap="none" rtlCol="0">
            <a:spAutoFit/>
          </a:bodyPr>
          <a:lstStyle/>
          <a:p>
            <a:r>
              <a:rPr kumimoji="1" lang="ja-JP" altLang="en-US" dirty="0"/>
              <a:t>ダストフラックス</a:t>
            </a:r>
          </a:p>
        </p:txBody>
      </p:sp>
      <p:sp>
        <p:nvSpPr>
          <p:cNvPr id="8" name="テキスト ボックス 7"/>
          <p:cNvSpPr txBox="1"/>
          <p:nvPr/>
        </p:nvSpPr>
        <p:spPr>
          <a:xfrm>
            <a:off x="6547154" y="2960640"/>
            <a:ext cx="1606530" cy="369332"/>
          </a:xfrm>
          <a:prstGeom prst="rect">
            <a:avLst/>
          </a:prstGeom>
          <a:solidFill>
            <a:schemeClr val="bg1"/>
          </a:solidFill>
        </p:spPr>
        <p:txBody>
          <a:bodyPr wrap="none" rtlCol="0">
            <a:spAutoFit/>
          </a:bodyPr>
          <a:lstStyle/>
          <a:p>
            <a:r>
              <a:rPr kumimoji="1" lang="ja-JP" altLang="en-US" dirty="0"/>
              <a:t>顕熱フラックス</a:t>
            </a:r>
          </a:p>
        </p:txBody>
      </p:sp>
      <p:sp>
        <p:nvSpPr>
          <p:cNvPr id="9" name="テキスト ボックス 8"/>
          <p:cNvSpPr txBox="1"/>
          <p:nvPr/>
        </p:nvSpPr>
        <p:spPr>
          <a:xfrm>
            <a:off x="6966135" y="4832848"/>
            <a:ext cx="877163" cy="369332"/>
          </a:xfrm>
          <a:prstGeom prst="rect">
            <a:avLst/>
          </a:prstGeom>
          <a:solidFill>
            <a:schemeClr val="bg1"/>
          </a:solidFill>
        </p:spPr>
        <p:txBody>
          <a:bodyPr wrap="none" rtlCol="0">
            <a:spAutoFit/>
          </a:bodyPr>
          <a:lstStyle/>
          <a:p>
            <a:r>
              <a:rPr kumimoji="1" lang="ja-JP" altLang="en-US" dirty="0"/>
              <a:t>熱効率</a:t>
            </a:r>
          </a:p>
        </p:txBody>
      </p:sp>
    </p:spTree>
    <p:extLst>
      <p:ext uri="{BB962C8B-B14F-4D97-AF65-F5344CB8AC3E}">
        <p14:creationId xmlns:p14="http://schemas.microsoft.com/office/powerpoint/2010/main" val="235854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与える地表面特性</a:t>
            </a:r>
          </a:p>
        </p:txBody>
      </p:sp>
      <p:sp>
        <p:nvSpPr>
          <p:cNvPr id="3" name="コンテンツ プレースホルダー 2"/>
          <p:cNvSpPr>
            <a:spLocks noGrp="1"/>
          </p:cNvSpPr>
          <p:nvPr>
            <p:ph idx="1"/>
          </p:nvPr>
        </p:nvSpPr>
        <p:spPr>
          <a:xfrm>
            <a:off x="457200" y="1600200"/>
            <a:ext cx="4978896" cy="4525963"/>
          </a:xfrm>
        </p:spPr>
        <p:txBody>
          <a:bodyPr>
            <a:normAutofit fontScale="92500" lnSpcReduction="10000"/>
          </a:bodyPr>
          <a:lstStyle/>
          <a:p>
            <a:r>
              <a:rPr kumimoji="1" lang="ja-JP" altLang="en-US" dirty="0"/>
              <a:t>与える地形起伏</a:t>
            </a:r>
            <a:endParaRPr kumimoji="1" lang="en-US" altLang="ja-JP" dirty="0"/>
          </a:p>
          <a:p>
            <a:pPr lvl="1"/>
            <a:r>
              <a:rPr kumimoji="1" lang="ja-JP" altLang="en-US" dirty="0"/>
              <a:t>起伏なし地形</a:t>
            </a:r>
            <a:endParaRPr kumimoji="1" lang="en-US" altLang="ja-JP" dirty="0"/>
          </a:p>
          <a:p>
            <a:pPr lvl="1"/>
            <a:r>
              <a:rPr kumimoji="1" lang="ja-JP" altLang="en-US" dirty="0"/>
              <a:t>南北方向にのみ起伏がある地形</a:t>
            </a:r>
            <a:endParaRPr kumimoji="1" lang="en-US" altLang="ja-JP" dirty="0"/>
          </a:p>
          <a:p>
            <a:pPr lvl="2"/>
            <a:r>
              <a:rPr kumimoji="1" lang="ja-JP" altLang="en-US" dirty="0"/>
              <a:t>東西平均地形</a:t>
            </a:r>
            <a:endParaRPr kumimoji="1" lang="en-US" altLang="ja-JP" dirty="0"/>
          </a:p>
          <a:p>
            <a:endParaRPr kumimoji="1" lang="en-US" altLang="ja-JP" dirty="0"/>
          </a:p>
          <a:p>
            <a:r>
              <a:rPr kumimoji="1" lang="ja-JP" altLang="en-US" dirty="0"/>
              <a:t>与える熱慣性とアルベド</a:t>
            </a:r>
            <a:endParaRPr kumimoji="1" lang="en-US" altLang="ja-JP" dirty="0"/>
          </a:p>
          <a:p>
            <a:pPr lvl="1"/>
            <a:r>
              <a:rPr kumimoji="1" lang="ja-JP" altLang="en-US" sz="2000" dirty="0"/>
              <a:t>一定の地表面熱慣性</a:t>
            </a:r>
            <a:endParaRPr kumimoji="1" lang="en-US" altLang="ja-JP" sz="2000" dirty="0"/>
          </a:p>
          <a:p>
            <a:pPr lvl="1"/>
            <a:r>
              <a:rPr kumimoji="1" lang="ja-JP" altLang="en-US" sz="2000" dirty="0"/>
              <a:t>一定の地表面アルベド</a:t>
            </a:r>
            <a:endParaRPr kumimoji="1" lang="en-US" altLang="ja-JP" sz="2000" dirty="0"/>
          </a:p>
          <a:p>
            <a:pPr lvl="1"/>
            <a:r>
              <a:rPr kumimoji="1" lang="ja-JP" altLang="en-US" sz="2000" dirty="0"/>
              <a:t>地形起伏を変えた場合の効果に注目するため</a:t>
            </a:r>
            <a:endParaRPr kumimoji="1" lang="en-US" altLang="ja-JP" sz="2000" dirty="0"/>
          </a:p>
        </p:txBody>
      </p:sp>
      <p:sp>
        <p:nvSpPr>
          <p:cNvPr id="7" name="テキスト ボックス 6"/>
          <p:cNvSpPr txBox="1"/>
          <p:nvPr/>
        </p:nvSpPr>
        <p:spPr>
          <a:xfrm>
            <a:off x="4712979" y="1254528"/>
            <a:ext cx="4431021" cy="338554"/>
          </a:xfrm>
          <a:prstGeom prst="rect">
            <a:avLst/>
          </a:prstGeom>
          <a:noFill/>
        </p:spPr>
        <p:txBody>
          <a:bodyPr wrap="none" rtlCol="0">
            <a:spAutoFit/>
          </a:bodyPr>
          <a:lstStyle/>
          <a:p>
            <a:r>
              <a:rPr kumimoji="1" lang="ja-JP" altLang="en-US" sz="1600" dirty="0"/>
              <a:t>観測に基づく地形</a:t>
            </a:r>
            <a:r>
              <a:rPr kumimoji="1" lang="en-US" altLang="ja-JP" sz="1600" dirty="0"/>
              <a:t>, </a:t>
            </a:r>
            <a:r>
              <a:rPr kumimoji="1" lang="ja-JP" altLang="en-US" sz="1600" dirty="0"/>
              <a:t>起伏なし地形</a:t>
            </a:r>
            <a:r>
              <a:rPr kumimoji="1" lang="en-US" altLang="ja-JP" sz="1600" dirty="0"/>
              <a:t>, </a:t>
            </a:r>
            <a:r>
              <a:rPr kumimoji="1" lang="ja-JP" altLang="en-US" sz="1600" dirty="0"/>
              <a:t>東西平均地形</a:t>
            </a:r>
          </a:p>
        </p:txBody>
      </p:sp>
      <p:pic>
        <p:nvPicPr>
          <p:cNvPr id="4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3367279"/>
            <a:ext cx="2433759" cy="1404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図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6522" y="1784928"/>
            <a:ext cx="2617355" cy="1357120"/>
          </a:xfrm>
          <a:prstGeom prst="rect">
            <a:avLst/>
          </a:prstGeom>
        </p:spPr>
      </p:pic>
      <p:pic>
        <p:nvPicPr>
          <p:cNvPr id="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401" y="5051488"/>
            <a:ext cx="2453598" cy="138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テキスト ボックス 43"/>
          <p:cNvSpPr txBox="1"/>
          <p:nvPr/>
        </p:nvSpPr>
        <p:spPr>
          <a:xfrm>
            <a:off x="6045143" y="4941168"/>
            <a:ext cx="1936749" cy="276999"/>
          </a:xfrm>
          <a:prstGeom prst="rect">
            <a:avLst/>
          </a:prstGeom>
          <a:solidFill>
            <a:schemeClr val="bg1"/>
          </a:solidFill>
        </p:spPr>
        <p:txBody>
          <a:bodyPr wrap="none" rtlCol="0">
            <a:spAutoFit/>
          </a:bodyPr>
          <a:lstStyle/>
          <a:p>
            <a:r>
              <a:rPr kumimoji="1" lang="en-US" altLang="ja-JP" sz="1200" dirty="0"/>
              <a:t>                 </a:t>
            </a:r>
            <a:r>
              <a:rPr kumimoji="1" lang="ja-JP" altLang="en-US" sz="1200" dirty="0"/>
              <a:t>観測に基づく地形</a:t>
            </a:r>
          </a:p>
        </p:txBody>
      </p:sp>
      <p:sp>
        <p:nvSpPr>
          <p:cNvPr id="45" name="テキスト ボックス 44"/>
          <p:cNvSpPr txBox="1"/>
          <p:nvPr/>
        </p:nvSpPr>
        <p:spPr>
          <a:xfrm>
            <a:off x="6332982" y="6298287"/>
            <a:ext cx="1809985" cy="261610"/>
          </a:xfrm>
          <a:prstGeom prst="rect">
            <a:avLst/>
          </a:prstGeom>
          <a:solidFill>
            <a:schemeClr val="bg1"/>
          </a:solidFill>
        </p:spPr>
        <p:txBody>
          <a:bodyPr wrap="square" rtlCol="0">
            <a:spAutoFit/>
          </a:bodyPr>
          <a:lstStyle/>
          <a:p>
            <a:r>
              <a:rPr kumimoji="1" lang="ja-JP" altLang="en-US" sz="1100" dirty="0"/>
              <a:t>　　         </a:t>
            </a:r>
            <a:r>
              <a:rPr kumimoji="1" lang="en-US" altLang="ja-JP" sz="1100" dirty="0"/>
              <a:t>longitude</a:t>
            </a:r>
            <a:endParaRPr kumimoji="1" lang="ja-JP" altLang="en-US" sz="1100" dirty="0"/>
          </a:p>
        </p:txBody>
      </p:sp>
      <p:sp>
        <p:nvSpPr>
          <p:cNvPr id="59" name="テキスト ボックス 58"/>
          <p:cNvSpPr txBox="1"/>
          <p:nvPr/>
        </p:nvSpPr>
        <p:spPr>
          <a:xfrm>
            <a:off x="5920905" y="3090394"/>
            <a:ext cx="2617355" cy="261610"/>
          </a:xfrm>
          <a:prstGeom prst="rect">
            <a:avLst/>
          </a:prstGeom>
          <a:solidFill>
            <a:schemeClr val="bg1"/>
          </a:solidFill>
        </p:spPr>
        <p:txBody>
          <a:bodyPr wrap="square" rtlCol="0">
            <a:spAutoFit/>
          </a:bodyPr>
          <a:lstStyle/>
          <a:p>
            <a:r>
              <a:rPr kumimoji="1" lang="ja-JP" altLang="en-US" sz="1100" dirty="0"/>
              <a:t>　　</a:t>
            </a:r>
            <a:r>
              <a:rPr kumimoji="1" lang="en-US" altLang="ja-JP" sz="1100" dirty="0"/>
              <a:t>                       </a:t>
            </a:r>
            <a:r>
              <a:rPr kumimoji="1" lang="ja-JP" altLang="en-US" sz="1100" dirty="0"/>
              <a:t> </a:t>
            </a:r>
            <a:r>
              <a:rPr kumimoji="1" lang="en-US" altLang="ja-JP" sz="1100" dirty="0"/>
              <a:t>longitude</a:t>
            </a:r>
            <a:endParaRPr kumimoji="1" lang="ja-JP" altLang="en-US" sz="1100" dirty="0"/>
          </a:p>
        </p:txBody>
      </p:sp>
      <p:sp>
        <p:nvSpPr>
          <p:cNvPr id="62" name="テキスト ボックス 61"/>
          <p:cNvSpPr txBox="1"/>
          <p:nvPr/>
        </p:nvSpPr>
        <p:spPr>
          <a:xfrm rot="10800000">
            <a:off x="5692183" y="5138837"/>
            <a:ext cx="353943" cy="1024428"/>
          </a:xfrm>
          <a:prstGeom prst="rect">
            <a:avLst/>
          </a:prstGeom>
          <a:solidFill>
            <a:schemeClr val="bg1"/>
          </a:solidFill>
        </p:spPr>
        <p:txBody>
          <a:bodyPr vert="eaVert" wrap="square" rtlCol="0">
            <a:spAutoFit/>
          </a:bodyPr>
          <a:lstStyle/>
          <a:p>
            <a:r>
              <a:rPr kumimoji="1" lang="en-US" altLang="ja-JP" sz="1100" dirty="0"/>
              <a:t>latitude</a:t>
            </a:r>
            <a:endParaRPr kumimoji="1" lang="ja-JP" altLang="en-US" sz="1100" dirty="0"/>
          </a:p>
        </p:txBody>
      </p:sp>
      <p:sp>
        <p:nvSpPr>
          <p:cNvPr id="63" name="テキスト ボックス 62"/>
          <p:cNvSpPr txBox="1"/>
          <p:nvPr/>
        </p:nvSpPr>
        <p:spPr>
          <a:xfrm rot="10800000">
            <a:off x="5684544" y="1778860"/>
            <a:ext cx="353943" cy="1067204"/>
          </a:xfrm>
          <a:prstGeom prst="rect">
            <a:avLst/>
          </a:prstGeom>
          <a:solidFill>
            <a:schemeClr val="bg1"/>
          </a:solidFill>
        </p:spPr>
        <p:txBody>
          <a:bodyPr vert="eaVert" wrap="square" rtlCol="0">
            <a:spAutoFit/>
          </a:bodyPr>
          <a:lstStyle/>
          <a:p>
            <a:r>
              <a:rPr kumimoji="1" lang="en-US" altLang="ja-JP" sz="1100" dirty="0"/>
              <a:t>latitude</a:t>
            </a:r>
            <a:endParaRPr kumimoji="1" lang="ja-JP" altLang="en-US" sz="1100" dirty="0"/>
          </a:p>
        </p:txBody>
      </p:sp>
      <p:sp>
        <p:nvSpPr>
          <p:cNvPr id="64" name="正方形/長方形 63"/>
          <p:cNvSpPr/>
          <p:nvPr/>
        </p:nvSpPr>
        <p:spPr>
          <a:xfrm>
            <a:off x="8431706" y="3005946"/>
            <a:ext cx="275152" cy="166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6375859" y="4674570"/>
            <a:ext cx="1750860" cy="261610"/>
          </a:xfrm>
          <a:prstGeom prst="rect">
            <a:avLst/>
          </a:prstGeom>
          <a:solidFill>
            <a:schemeClr val="bg1"/>
          </a:solidFill>
        </p:spPr>
        <p:txBody>
          <a:bodyPr wrap="square" rtlCol="0">
            <a:spAutoFit/>
          </a:bodyPr>
          <a:lstStyle/>
          <a:p>
            <a:r>
              <a:rPr kumimoji="1" lang="ja-JP" altLang="en-US" sz="1100" dirty="0"/>
              <a:t>　　         </a:t>
            </a:r>
            <a:r>
              <a:rPr kumimoji="1" lang="en-US" altLang="ja-JP" sz="1100" dirty="0"/>
              <a:t>longitude</a:t>
            </a:r>
            <a:endParaRPr kumimoji="1" lang="ja-JP" altLang="en-US" sz="1100" dirty="0"/>
          </a:p>
        </p:txBody>
      </p:sp>
      <p:sp>
        <p:nvSpPr>
          <p:cNvPr id="66" name="正方形/長方形 65"/>
          <p:cNvSpPr/>
          <p:nvPr/>
        </p:nvSpPr>
        <p:spPr>
          <a:xfrm>
            <a:off x="8388424" y="3230893"/>
            <a:ext cx="275152" cy="1449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rot="10800000">
            <a:off x="5683808" y="3345119"/>
            <a:ext cx="353943" cy="1067204"/>
          </a:xfrm>
          <a:prstGeom prst="rect">
            <a:avLst/>
          </a:prstGeom>
          <a:solidFill>
            <a:schemeClr val="bg1"/>
          </a:solidFill>
        </p:spPr>
        <p:txBody>
          <a:bodyPr vert="eaVert" wrap="square" rtlCol="0">
            <a:spAutoFit/>
          </a:bodyPr>
          <a:lstStyle/>
          <a:p>
            <a:r>
              <a:rPr kumimoji="1" lang="en-US" altLang="ja-JP" sz="1100" dirty="0"/>
              <a:t>latitude</a:t>
            </a:r>
            <a:endParaRPr kumimoji="1" lang="ja-JP" altLang="en-US" sz="1100" dirty="0"/>
          </a:p>
        </p:txBody>
      </p:sp>
      <p:grpSp>
        <p:nvGrpSpPr>
          <p:cNvPr id="68" name="グループ化 67"/>
          <p:cNvGrpSpPr/>
          <p:nvPr/>
        </p:nvGrpSpPr>
        <p:grpSpPr>
          <a:xfrm>
            <a:off x="5929783" y="5138836"/>
            <a:ext cx="303234" cy="1120163"/>
            <a:chOff x="5896800" y="1981517"/>
            <a:chExt cx="303234" cy="1120163"/>
          </a:xfrm>
        </p:grpSpPr>
        <p:sp>
          <p:nvSpPr>
            <p:cNvPr id="69" name="テキスト ボックス 68"/>
            <p:cNvSpPr txBox="1"/>
            <p:nvPr/>
          </p:nvSpPr>
          <p:spPr>
            <a:xfrm>
              <a:off x="5925521" y="1981517"/>
              <a:ext cx="274434" cy="200055"/>
            </a:xfrm>
            <a:prstGeom prst="rect">
              <a:avLst/>
            </a:prstGeom>
            <a:solidFill>
              <a:schemeClr val="bg1"/>
            </a:solidFill>
          </p:spPr>
          <p:txBody>
            <a:bodyPr wrap="none" rtlCol="0">
              <a:spAutoFit/>
            </a:bodyPr>
            <a:lstStyle/>
            <a:p>
              <a:r>
                <a:rPr kumimoji="1" lang="en-US" altLang="ja-JP" sz="700" dirty="0"/>
                <a:t>90</a:t>
              </a:r>
              <a:endParaRPr kumimoji="1" lang="ja-JP" altLang="en-US" sz="700" dirty="0"/>
            </a:p>
          </p:txBody>
        </p:sp>
        <p:sp>
          <p:nvSpPr>
            <p:cNvPr id="70" name="テキスト ボックス 69"/>
            <p:cNvSpPr txBox="1"/>
            <p:nvPr/>
          </p:nvSpPr>
          <p:spPr>
            <a:xfrm>
              <a:off x="5925600" y="2142525"/>
              <a:ext cx="274434" cy="200055"/>
            </a:xfrm>
            <a:prstGeom prst="rect">
              <a:avLst/>
            </a:prstGeom>
            <a:solidFill>
              <a:schemeClr val="bg1"/>
            </a:solidFill>
          </p:spPr>
          <p:txBody>
            <a:bodyPr wrap="none" rtlCol="0">
              <a:spAutoFit/>
            </a:bodyPr>
            <a:lstStyle/>
            <a:p>
              <a:r>
                <a:rPr kumimoji="1" lang="en-US" altLang="ja-JP" sz="700" dirty="0"/>
                <a:t>60</a:t>
              </a:r>
              <a:endParaRPr kumimoji="1" lang="ja-JP" altLang="en-US" sz="700" dirty="0"/>
            </a:p>
          </p:txBody>
        </p:sp>
        <p:sp>
          <p:nvSpPr>
            <p:cNvPr id="71" name="テキスト ボックス 70"/>
            <p:cNvSpPr txBox="1"/>
            <p:nvPr/>
          </p:nvSpPr>
          <p:spPr>
            <a:xfrm>
              <a:off x="5925600" y="2292025"/>
              <a:ext cx="274434" cy="200055"/>
            </a:xfrm>
            <a:prstGeom prst="rect">
              <a:avLst/>
            </a:prstGeom>
            <a:solidFill>
              <a:schemeClr val="bg1"/>
            </a:solidFill>
          </p:spPr>
          <p:txBody>
            <a:bodyPr wrap="none" rtlCol="0">
              <a:spAutoFit/>
            </a:bodyPr>
            <a:lstStyle/>
            <a:p>
              <a:r>
                <a:rPr kumimoji="1" lang="en-US" altLang="ja-JP" sz="700" dirty="0"/>
                <a:t>30</a:t>
              </a:r>
              <a:endParaRPr kumimoji="1" lang="ja-JP" altLang="en-US" sz="700" dirty="0"/>
            </a:p>
          </p:txBody>
        </p:sp>
        <p:sp>
          <p:nvSpPr>
            <p:cNvPr id="72" name="テキスト ボックス 71"/>
            <p:cNvSpPr txBox="1"/>
            <p:nvPr/>
          </p:nvSpPr>
          <p:spPr>
            <a:xfrm>
              <a:off x="5925600" y="2444425"/>
              <a:ext cx="229550" cy="200055"/>
            </a:xfrm>
            <a:prstGeom prst="rect">
              <a:avLst/>
            </a:prstGeom>
            <a:solidFill>
              <a:schemeClr val="bg1"/>
            </a:solidFill>
          </p:spPr>
          <p:txBody>
            <a:bodyPr wrap="none" rtlCol="0">
              <a:spAutoFit/>
            </a:bodyPr>
            <a:lstStyle/>
            <a:p>
              <a:r>
                <a:rPr kumimoji="1" lang="en-US" altLang="ja-JP" sz="700" dirty="0"/>
                <a:t>0</a:t>
              </a:r>
              <a:endParaRPr kumimoji="1" lang="ja-JP" altLang="en-US" sz="700" dirty="0"/>
            </a:p>
          </p:txBody>
        </p:sp>
        <p:sp>
          <p:nvSpPr>
            <p:cNvPr id="73" name="テキスト ボックス 72"/>
            <p:cNvSpPr txBox="1"/>
            <p:nvPr/>
          </p:nvSpPr>
          <p:spPr>
            <a:xfrm>
              <a:off x="5896800" y="2596825"/>
              <a:ext cx="301686" cy="200055"/>
            </a:xfrm>
            <a:prstGeom prst="rect">
              <a:avLst/>
            </a:prstGeom>
            <a:solidFill>
              <a:schemeClr val="bg1"/>
            </a:solidFill>
          </p:spPr>
          <p:txBody>
            <a:bodyPr wrap="none" rtlCol="0">
              <a:spAutoFit/>
            </a:bodyPr>
            <a:lstStyle/>
            <a:p>
              <a:r>
                <a:rPr kumimoji="1" lang="en-US" altLang="ja-JP" sz="700" dirty="0"/>
                <a:t>-30</a:t>
              </a:r>
              <a:endParaRPr kumimoji="1" lang="ja-JP" altLang="en-US" sz="700" dirty="0"/>
            </a:p>
          </p:txBody>
        </p:sp>
        <p:sp>
          <p:nvSpPr>
            <p:cNvPr id="74" name="テキスト ボックス 73"/>
            <p:cNvSpPr txBox="1"/>
            <p:nvPr/>
          </p:nvSpPr>
          <p:spPr>
            <a:xfrm>
              <a:off x="5896800" y="2749225"/>
              <a:ext cx="301686" cy="200055"/>
            </a:xfrm>
            <a:prstGeom prst="rect">
              <a:avLst/>
            </a:prstGeom>
            <a:solidFill>
              <a:schemeClr val="bg1"/>
            </a:solidFill>
          </p:spPr>
          <p:txBody>
            <a:bodyPr wrap="none" rtlCol="0">
              <a:spAutoFit/>
            </a:bodyPr>
            <a:lstStyle/>
            <a:p>
              <a:r>
                <a:rPr kumimoji="1" lang="en-US" altLang="ja-JP" sz="700" dirty="0"/>
                <a:t>-60</a:t>
              </a:r>
              <a:endParaRPr kumimoji="1" lang="ja-JP" altLang="en-US" sz="700" dirty="0"/>
            </a:p>
          </p:txBody>
        </p:sp>
        <p:sp>
          <p:nvSpPr>
            <p:cNvPr id="75" name="テキスト ボックス 74"/>
            <p:cNvSpPr txBox="1"/>
            <p:nvPr/>
          </p:nvSpPr>
          <p:spPr>
            <a:xfrm>
              <a:off x="5896800" y="2901625"/>
              <a:ext cx="301686" cy="200055"/>
            </a:xfrm>
            <a:prstGeom prst="rect">
              <a:avLst/>
            </a:prstGeom>
            <a:solidFill>
              <a:schemeClr val="bg1"/>
            </a:solidFill>
          </p:spPr>
          <p:txBody>
            <a:bodyPr wrap="none" rtlCol="0">
              <a:spAutoFit/>
            </a:bodyPr>
            <a:lstStyle/>
            <a:p>
              <a:r>
                <a:rPr kumimoji="1" lang="en-US" altLang="ja-JP" sz="700" dirty="0"/>
                <a:t>-90</a:t>
              </a:r>
              <a:endParaRPr kumimoji="1" lang="ja-JP" altLang="en-US" sz="700" dirty="0"/>
            </a:p>
          </p:txBody>
        </p:sp>
      </p:grpSp>
      <p:grpSp>
        <p:nvGrpSpPr>
          <p:cNvPr id="76" name="グループ化 75"/>
          <p:cNvGrpSpPr/>
          <p:nvPr/>
        </p:nvGrpSpPr>
        <p:grpSpPr>
          <a:xfrm>
            <a:off x="5921579" y="1911844"/>
            <a:ext cx="303234" cy="1120163"/>
            <a:chOff x="5896800" y="1981517"/>
            <a:chExt cx="303234" cy="1120163"/>
          </a:xfrm>
        </p:grpSpPr>
        <p:sp>
          <p:nvSpPr>
            <p:cNvPr id="77" name="テキスト ボックス 76"/>
            <p:cNvSpPr txBox="1"/>
            <p:nvPr/>
          </p:nvSpPr>
          <p:spPr>
            <a:xfrm>
              <a:off x="5925521" y="1981517"/>
              <a:ext cx="274434" cy="200055"/>
            </a:xfrm>
            <a:prstGeom prst="rect">
              <a:avLst/>
            </a:prstGeom>
            <a:solidFill>
              <a:schemeClr val="bg1"/>
            </a:solidFill>
          </p:spPr>
          <p:txBody>
            <a:bodyPr wrap="none" rtlCol="0">
              <a:spAutoFit/>
            </a:bodyPr>
            <a:lstStyle/>
            <a:p>
              <a:r>
                <a:rPr kumimoji="1" lang="en-US" altLang="ja-JP" sz="700" dirty="0"/>
                <a:t>90</a:t>
              </a:r>
              <a:endParaRPr kumimoji="1" lang="ja-JP" altLang="en-US" sz="700" dirty="0"/>
            </a:p>
          </p:txBody>
        </p:sp>
        <p:sp>
          <p:nvSpPr>
            <p:cNvPr id="78" name="テキスト ボックス 77"/>
            <p:cNvSpPr txBox="1"/>
            <p:nvPr/>
          </p:nvSpPr>
          <p:spPr>
            <a:xfrm>
              <a:off x="5925600" y="2142525"/>
              <a:ext cx="274434" cy="200055"/>
            </a:xfrm>
            <a:prstGeom prst="rect">
              <a:avLst/>
            </a:prstGeom>
            <a:solidFill>
              <a:schemeClr val="bg1"/>
            </a:solidFill>
          </p:spPr>
          <p:txBody>
            <a:bodyPr wrap="none" rtlCol="0">
              <a:spAutoFit/>
            </a:bodyPr>
            <a:lstStyle/>
            <a:p>
              <a:r>
                <a:rPr kumimoji="1" lang="en-US" altLang="ja-JP" sz="700" dirty="0"/>
                <a:t>60</a:t>
              </a:r>
              <a:endParaRPr kumimoji="1" lang="ja-JP" altLang="en-US" sz="700" dirty="0"/>
            </a:p>
          </p:txBody>
        </p:sp>
        <p:sp>
          <p:nvSpPr>
            <p:cNvPr id="79" name="テキスト ボックス 78"/>
            <p:cNvSpPr txBox="1"/>
            <p:nvPr/>
          </p:nvSpPr>
          <p:spPr>
            <a:xfrm>
              <a:off x="5925600" y="2292025"/>
              <a:ext cx="274434" cy="200055"/>
            </a:xfrm>
            <a:prstGeom prst="rect">
              <a:avLst/>
            </a:prstGeom>
            <a:solidFill>
              <a:schemeClr val="bg1"/>
            </a:solidFill>
          </p:spPr>
          <p:txBody>
            <a:bodyPr wrap="none" rtlCol="0">
              <a:spAutoFit/>
            </a:bodyPr>
            <a:lstStyle/>
            <a:p>
              <a:r>
                <a:rPr kumimoji="1" lang="en-US" altLang="ja-JP" sz="700" dirty="0"/>
                <a:t>30</a:t>
              </a:r>
              <a:endParaRPr kumimoji="1" lang="ja-JP" altLang="en-US" sz="700" dirty="0"/>
            </a:p>
          </p:txBody>
        </p:sp>
        <p:sp>
          <p:nvSpPr>
            <p:cNvPr id="80" name="テキスト ボックス 79"/>
            <p:cNvSpPr txBox="1"/>
            <p:nvPr/>
          </p:nvSpPr>
          <p:spPr>
            <a:xfrm>
              <a:off x="5925600" y="2444425"/>
              <a:ext cx="229550" cy="200055"/>
            </a:xfrm>
            <a:prstGeom prst="rect">
              <a:avLst/>
            </a:prstGeom>
            <a:solidFill>
              <a:schemeClr val="bg1"/>
            </a:solidFill>
          </p:spPr>
          <p:txBody>
            <a:bodyPr wrap="none" rtlCol="0">
              <a:spAutoFit/>
            </a:bodyPr>
            <a:lstStyle/>
            <a:p>
              <a:r>
                <a:rPr kumimoji="1" lang="en-US" altLang="ja-JP" sz="700" dirty="0"/>
                <a:t>0</a:t>
              </a:r>
              <a:endParaRPr kumimoji="1" lang="ja-JP" altLang="en-US" sz="700" dirty="0"/>
            </a:p>
          </p:txBody>
        </p:sp>
        <p:sp>
          <p:nvSpPr>
            <p:cNvPr id="81" name="テキスト ボックス 80"/>
            <p:cNvSpPr txBox="1"/>
            <p:nvPr/>
          </p:nvSpPr>
          <p:spPr>
            <a:xfrm>
              <a:off x="5896800" y="2596825"/>
              <a:ext cx="301686" cy="200055"/>
            </a:xfrm>
            <a:prstGeom prst="rect">
              <a:avLst/>
            </a:prstGeom>
            <a:solidFill>
              <a:schemeClr val="bg1"/>
            </a:solidFill>
          </p:spPr>
          <p:txBody>
            <a:bodyPr wrap="none" rtlCol="0">
              <a:spAutoFit/>
            </a:bodyPr>
            <a:lstStyle/>
            <a:p>
              <a:r>
                <a:rPr kumimoji="1" lang="en-US" altLang="ja-JP" sz="700" dirty="0"/>
                <a:t>-30</a:t>
              </a:r>
              <a:endParaRPr kumimoji="1" lang="ja-JP" altLang="en-US" sz="700" dirty="0"/>
            </a:p>
          </p:txBody>
        </p:sp>
        <p:sp>
          <p:nvSpPr>
            <p:cNvPr id="82" name="テキスト ボックス 81"/>
            <p:cNvSpPr txBox="1"/>
            <p:nvPr/>
          </p:nvSpPr>
          <p:spPr>
            <a:xfrm>
              <a:off x="5896800" y="2749225"/>
              <a:ext cx="301686" cy="200055"/>
            </a:xfrm>
            <a:prstGeom prst="rect">
              <a:avLst/>
            </a:prstGeom>
            <a:solidFill>
              <a:schemeClr val="bg1"/>
            </a:solidFill>
          </p:spPr>
          <p:txBody>
            <a:bodyPr wrap="none" rtlCol="0">
              <a:spAutoFit/>
            </a:bodyPr>
            <a:lstStyle/>
            <a:p>
              <a:r>
                <a:rPr kumimoji="1" lang="en-US" altLang="ja-JP" sz="700" dirty="0"/>
                <a:t>-60</a:t>
              </a:r>
              <a:endParaRPr kumimoji="1" lang="ja-JP" altLang="en-US" sz="700" dirty="0"/>
            </a:p>
          </p:txBody>
        </p:sp>
        <p:sp>
          <p:nvSpPr>
            <p:cNvPr id="83" name="テキスト ボックス 82"/>
            <p:cNvSpPr txBox="1"/>
            <p:nvPr/>
          </p:nvSpPr>
          <p:spPr>
            <a:xfrm>
              <a:off x="5896800" y="2901625"/>
              <a:ext cx="301686" cy="200055"/>
            </a:xfrm>
            <a:prstGeom prst="rect">
              <a:avLst/>
            </a:prstGeom>
            <a:solidFill>
              <a:schemeClr val="bg1"/>
            </a:solidFill>
          </p:spPr>
          <p:txBody>
            <a:bodyPr wrap="none" rtlCol="0">
              <a:spAutoFit/>
            </a:bodyPr>
            <a:lstStyle/>
            <a:p>
              <a:r>
                <a:rPr kumimoji="1" lang="en-US" altLang="ja-JP" sz="700" dirty="0"/>
                <a:t>-90</a:t>
              </a:r>
              <a:endParaRPr kumimoji="1" lang="ja-JP" altLang="en-US" sz="700" dirty="0"/>
            </a:p>
          </p:txBody>
        </p:sp>
      </p:grpSp>
      <p:sp>
        <p:nvSpPr>
          <p:cNvPr id="84" name="テキスト ボックス 83"/>
          <p:cNvSpPr txBox="1"/>
          <p:nvPr/>
        </p:nvSpPr>
        <p:spPr>
          <a:xfrm>
            <a:off x="5959048" y="3527985"/>
            <a:ext cx="274434" cy="200055"/>
          </a:xfrm>
          <a:prstGeom prst="rect">
            <a:avLst/>
          </a:prstGeom>
          <a:solidFill>
            <a:schemeClr val="bg1"/>
          </a:solidFill>
        </p:spPr>
        <p:txBody>
          <a:bodyPr wrap="none" rtlCol="0">
            <a:spAutoFit/>
          </a:bodyPr>
          <a:lstStyle/>
          <a:p>
            <a:r>
              <a:rPr kumimoji="1" lang="en-US" altLang="ja-JP" sz="700" dirty="0"/>
              <a:t>90</a:t>
            </a:r>
            <a:endParaRPr kumimoji="1" lang="ja-JP" altLang="en-US" sz="700" dirty="0"/>
          </a:p>
        </p:txBody>
      </p:sp>
      <p:sp>
        <p:nvSpPr>
          <p:cNvPr id="85" name="テキスト ボックス 84"/>
          <p:cNvSpPr txBox="1"/>
          <p:nvPr/>
        </p:nvSpPr>
        <p:spPr>
          <a:xfrm>
            <a:off x="5959127" y="3688993"/>
            <a:ext cx="274434" cy="200055"/>
          </a:xfrm>
          <a:prstGeom prst="rect">
            <a:avLst/>
          </a:prstGeom>
          <a:solidFill>
            <a:schemeClr val="bg1"/>
          </a:solidFill>
        </p:spPr>
        <p:txBody>
          <a:bodyPr wrap="none" rtlCol="0">
            <a:spAutoFit/>
          </a:bodyPr>
          <a:lstStyle/>
          <a:p>
            <a:r>
              <a:rPr kumimoji="1" lang="en-US" altLang="ja-JP" sz="700" dirty="0"/>
              <a:t>60</a:t>
            </a:r>
            <a:endParaRPr kumimoji="1" lang="ja-JP" altLang="en-US" sz="700" dirty="0"/>
          </a:p>
        </p:txBody>
      </p:sp>
      <p:sp>
        <p:nvSpPr>
          <p:cNvPr id="86" name="テキスト ボックス 85"/>
          <p:cNvSpPr txBox="1"/>
          <p:nvPr/>
        </p:nvSpPr>
        <p:spPr>
          <a:xfrm>
            <a:off x="5959127" y="3838493"/>
            <a:ext cx="274434" cy="200055"/>
          </a:xfrm>
          <a:prstGeom prst="rect">
            <a:avLst/>
          </a:prstGeom>
          <a:solidFill>
            <a:schemeClr val="bg1"/>
          </a:solidFill>
        </p:spPr>
        <p:txBody>
          <a:bodyPr wrap="none" rtlCol="0">
            <a:spAutoFit/>
          </a:bodyPr>
          <a:lstStyle/>
          <a:p>
            <a:r>
              <a:rPr kumimoji="1" lang="en-US" altLang="ja-JP" sz="700" dirty="0"/>
              <a:t>30</a:t>
            </a:r>
            <a:endParaRPr kumimoji="1" lang="ja-JP" altLang="en-US" sz="700" dirty="0"/>
          </a:p>
        </p:txBody>
      </p:sp>
      <p:sp>
        <p:nvSpPr>
          <p:cNvPr id="87" name="テキスト ボックス 86"/>
          <p:cNvSpPr txBox="1"/>
          <p:nvPr/>
        </p:nvSpPr>
        <p:spPr>
          <a:xfrm>
            <a:off x="5959127" y="3990893"/>
            <a:ext cx="229550" cy="200055"/>
          </a:xfrm>
          <a:prstGeom prst="rect">
            <a:avLst/>
          </a:prstGeom>
          <a:solidFill>
            <a:schemeClr val="bg1"/>
          </a:solidFill>
        </p:spPr>
        <p:txBody>
          <a:bodyPr wrap="none" rtlCol="0">
            <a:spAutoFit/>
          </a:bodyPr>
          <a:lstStyle/>
          <a:p>
            <a:r>
              <a:rPr kumimoji="1" lang="en-US" altLang="ja-JP" sz="700" dirty="0"/>
              <a:t>0</a:t>
            </a:r>
            <a:endParaRPr kumimoji="1" lang="ja-JP" altLang="en-US" sz="700" dirty="0"/>
          </a:p>
        </p:txBody>
      </p:sp>
      <p:sp>
        <p:nvSpPr>
          <p:cNvPr id="88" name="テキスト ボックス 87"/>
          <p:cNvSpPr txBox="1"/>
          <p:nvPr/>
        </p:nvSpPr>
        <p:spPr>
          <a:xfrm>
            <a:off x="5930327" y="4143293"/>
            <a:ext cx="301686" cy="200055"/>
          </a:xfrm>
          <a:prstGeom prst="rect">
            <a:avLst/>
          </a:prstGeom>
          <a:solidFill>
            <a:schemeClr val="bg1"/>
          </a:solidFill>
        </p:spPr>
        <p:txBody>
          <a:bodyPr wrap="none" rtlCol="0">
            <a:spAutoFit/>
          </a:bodyPr>
          <a:lstStyle/>
          <a:p>
            <a:r>
              <a:rPr kumimoji="1" lang="en-US" altLang="ja-JP" sz="700" dirty="0"/>
              <a:t>-30</a:t>
            </a:r>
            <a:endParaRPr kumimoji="1" lang="ja-JP" altLang="en-US" sz="700" dirty="0"/>
          </a:p>
        </p:txBody>
      </p:sp>
      <p:sp>
        <p:nvSpPr>
          <p:cNvPr id="89" name="テキスト ボックス 88"/>
          <p:cNvSpPr txBox="1"/>
          <p:nvPr/>
        </p:nvSpPr>
        <p:spPr>
          <a:xfrm>
            <a:off x="5930327" y="4295693"/>
            <a:ext cx="301686" cy="200055"/>
          </a:xfrm>
          <a:prstGeom prst="rect">
            <a:avLst/>
          </a:prstGeom>
          <a:solidFill>
            <a:schemeClr val="bg1"/>
          </a:solidFill>
        </p:spPr>
        <p:txBody>
          <a:bodyPr wrap="none" rtlCol="0">
            <a:spAutoFit/>
          </a:bodyPr>
          <a:lstStyle/>
          <a:p>
            <a:r>
              <a:rPr kumimoji="1" lang="en-US" altLang="ja-JP" sz="700" dirty="0"/>
              <a:t>-60</a:t>
            </a:r>
            <a:endParaRPr kumimoji="1" lang="ja-JP" altLang="en-US" sz="700" dirty="0"/>
          </a:p>
        </p:txBody>
      </p:sp>
      <p:sp>
        <p:nvSpPr>
          <p:cNvPr id="90" name="テキスト ボックス 89"/>
          <p:cNvSpPr txBox="1"/>
          <p:nvPr/>
        </p:nvSpPr>
        <p:spPr>
          <a:xfrm>
            <a:off x="6108637" y="6192119"/>
            <a:ext cx="205522" cy="230832"/>
          </a:xfrm>
          <a:prstGeom prst="rect">
            <a:avLst/>
          </a:prstGeom>
          <a:solidFill>
            <a:schemeClr val="bg1"/>
          </a:solidFill>
        </p:spPr>
        <p:txBody>
          <a:bodyPr wrap="square" rtlCol="0">
            <a:spAutoFit/>
          </a:bodyPr>
          <a:lstStyle/>
          <a:p>
            <a:r>
              <a:rPr kumimoji="1" lang="en-US" altLang="ja-JP" sz="900" dirty="0"/>
              <a:t>0</a:t>
            </a:r>
            <a:endParaRPr kumimoji="1" lang="ja-JP" altLang="en-US" sz="900" dirty="0"/>
          </a:p>
        </p:txBody>
      </p:sp>
      <p:sp>
        <p:nvSpPr>
          <p:cNvPr id="91" name="テキスト ボックス 90"/>
          <p:cNvSpPr txBox="1"/>
          <p:nvPr/>
        </p:nvSpPr>
        <p:spPr>
          <a:xfrm>
            <a:off x="6550377" y="6181493"/>
            <a:ext cx="331562" cy="230832"/>
          </a:xfrm>
          <a:prstGeom prst="rect">
            <a:avLst/>
          </a:prstGeom>
          <a:solidFill>
            <a:schemeClr val="bg1"/>
          </a:solidFill>
        </p:spPr>
        <p:txBody>
          <a:bodyPr wrap="square" rtlCol="0">
            <a:spAutoFit/>
          </a:bodyPr>
          <a:lstStyle/>
          <a:p>
            <a:r>
              <a:rPr kumimoji="1" lang="en-US" altLang="ja-JP" sz="900" dirty="0"/>
              <a:t>90</a:t>
            </a:r>
            <a:endParaRPr kumimoji="1" lang="ja-JP" altLang="en-US" sz="900" dirty="0"/>
          </a:p>
        </p:txBody>
      </p:sp>
      <p:sp>
        <p:nvSpPr>
          <p:cNvPr id="92" name="テキスト ボックス 91"/>
          <p:cNvSpPr txBox="1"/>
          <p:nvPr/>
        </p:nvSpPr>
        <p:spPr>
          <a:xfrm>
            <a:off x="7016517" y="6178814"/>
            <a:ext cx="369478" cy="230832"/>
          </a:xfrm>
          <a:prstGeom prst="rect">
            <a:avLst/>
          </a:prstGeom>
          <a:solidFill>
            <a:schemeClr val="bg1"/>
          </a:solidFill>
        </p:spPr>
        <p:txBody>
          <a:bodyPr wrap="square" rtlCol="0">
            <a:spAutoFit/>
          </a:bodyPr>
          <a:lstStyle/>
          <a:p>
            <a:r>
              <a:rPr kumimoji="1" lang="en-US" altLang="ja-JP" sz="900" dirty="0"/>
              <a:t>180</a:t>
            </a:r>
            <a:endParaRPr kumimoji="1" lang="ja-JP" altLang="en-US" sz="900" dirty="0"/>
          </a:p>
        </p:txBody>
      </p:sp>
      <p:sp>
        <p:nvSpPr>
          <p:cNvPr id="93" name="テキスト ボックス 92"/>
          <p:cNvSpPr txBox="1"/>
          <p:nvPr/>
        </p:nvSpPr>
        <p:spPr>
          <a:xfrm>
            <a:off x="7471341" y="6181493"/>
            <a:ext cx="369478" cy="230832"/>
          </a:xfrm>
          <a:prstGeom prst="rect">
            <a:avLst/>
          </a:prstGeom>
          <a:solidFill>
            <a:schemeClr val="bg1"/>
          </a:solidFill>
        </p:spPr>
        <p:txBody>
          <a:bodyPr wrap="square" rtlCol="0">
            <a:spAutoFit/>
          </a:bodyPr>
          <a:lstStyle/>
          <a:p>
            <a:r>
              <a:rPr kumimoji="1" lang="en-US" altLang="ja-JP" sz="900" dirty="0"/>
              <a:t>270</a:t>
            </a:r>
            <a:endParaRPr kumimoji="1" lang="ja-JP" altLang="en-US" sz="900" dirty="0"/>
          </a:p>
        </p:txBody>
      </p:sp>
      <p:sp>
        <p:nvSpPr>
          <p:cNvPr id="94" name="テキスト ボックス 93"/>
          <p:cNvSpPr txBox="1"/>
          <p:nvPr/>
        </p:nvSpPr>
        <p:spPr>
          <a:xfrm>
            <a:off x="7880227" y="6187963"/>
            <a:ext cx="397164" cy="230832"/>
          </a:xfrm>
          <a:prstGeom prst="rect">
            <a:avLst/>
          </a:prstGeom>
          <a:solidFill>
            <a:schemeClr val="bg1"/>
          </a:solidFill>
        </p:spPr>
        <p:txBody>
          <a:bodyPr wrap="square" rtlCol="0">
            <a:spAutoFit/>
          </a:bodyPr>
          <a:lstStyle/>
          <a:p>
            <a:r>
              <a:rPr kumimoji="1" lang="en-US" altLang="ja-JP" sz="900" dirty="0"/>
              <a:t>360</a:t>
            </a:r>
            <a:endParaRPr kumimoji="1" lang="ja-JP" altLang="en-US" sz="900" dirty="0"/>
          </a:p>
        </p:txBody>
      </p:sp>
      <p:sp>
        <p:nvSpPr>
          <p:cNvPr id="95" name="テキスト ボックス 94"/>
          <p:cNvSpPr txBox="1"/>
          <p:nvPr/>
        </p:nvSpPr>
        <p:spPr>
          <a:xfrm>
            <a:off x="6099527" y="2964828"/>
            <a:ext cx="205522" cy="230832"/>
          </a:xfrm>
          <a:prstGeom prst="rect">
            <a:avLst/>
          </a:prstGeom>
          <a:solidFill>
            <a:schemeClr val="bg1"/>
          </a:solidFill>
        </p:spPr>
        <p:txBody>
          <a:bodyPr wrap="square" rtlCol="0">
            <a:spAutoFit/>
          </a:bodyPr>
          <a:lstStyle/>
          <a:p>
            <a:r>
              <a:rPr kumimoji="1" lang="en-US" altLang="ja-JP" sz="900" dirty="0"/>
              <a:t>0</a:t>
            </a:r>
            <a:endParaRPr kumimoji="1" lang="ja-JP" altLang="en-US" sz="900" dirty="0"/>
          </a:p>
        </p:txBody>
      </p:sp>
      <p:sp>
        <p:nvSpPr>
          <p:cNvPr id="96" name="テキスト ボックス 95"/>
          <p:cNvSpPr txBox="1"/>
          <p:nvPr/>
        </p:nvSpPr>
        <p:spPr>
          <a:xfrm>
            <a:off x="6541914" y="2960729"/>
            <a:ext cx="331562" cy="230832"/>
          </a:xfrm>
          <a:prstGeom prst="rect">
            <a:avLst/>
          </a:prstGeom>
          <a:solidFill>
            <a:schemeClr val="bg1"/>
          </a:solidFill>
        </p:spPr>
        <p:txBody>
          <a:bodyPr wrap="square" rtlCol="0">
            <a:spAutoFit/>
          </a:bodyPr>
          <a:lstStyle/>
          <a:p>
            <a:r>
              <a:rPr kumimoji="1" lang="en-US" altLang="ja-JP" sz="900" dirty="0"/>
              <a:t>90</a:t>
            </a:r>
            <a:endParaRPr kumimoji="1" lang="ja-JP" altLang="en-US" sz="900" dirty="0"/>
          </a:p>
        </p:txBody>
      </p:sp>
      <p:sp>
        <p:nvSpPr>
          <p:cNvPr id="97" name="テキスト ボックス 96"/>
          <p:cNvSpPr txBox="1"/>
          <p:nvPr/>
        </p:nvSpPr>
        <p:spPr>
          <a:xfrm>
            <a:off x="7008054" y="2958050"/>
            <a:ext cx="369478" cy="230832"/>
          </a:xfrm>
          <a:prstGeom prst="rect">
            <a:avLst/>
          </a:prstGeom>
          <a:solidFill>
            <a:schemeClr val="bg1"/>
          </a:solidFill>
        </p:spPr>
        <p:txBody>
          <a:bodyPr wrap="square" rtlCol="0">
            <a:spAutoFit/>
          </a:bodyPr>
          <a:lstStyle/>
          <a:p>
            <a:r>
              <a:rPr kumimoji="1" lang="en-US" altLang="ja-JP" sz="900" dirty="0"/>
              <a:t>180</a:t>
            </a:r>
            <a:endParaRPr kumimoji="1" lang="ja-JP" altLang="en-US" sz="900" dirty="0"/>
          </a:p>
        </p:txBody>
      </p:sp>
      <p:sp>
        <p:nvSpPr>
          <p:cNvPr id="98" name="テキスト ボックス 97"/>
          <p:cNvSpPr txBox="1"/>
          <p:nvPr/>
        </p:nvSpPr>
        <p:spPr>
          <a:xfrm>
            <a:off x="7462878" y="2960729"/>
            <a:ext cx="369478" cy="230832"/>
          </a:xfrm>
          <a:prstGeom prst="rect">
            <a:avLst/>
          </a:prstGeom>
          <a:solidFill>
            <a:schemeClr val="bg1"/>
          </a:solidFill>
        </p:spPr>
        <p:txBody>
          <a:bodyPr wrap="square" rtlCol="0">
            <a:spAutoFit/>
          </a:bodyPr>
          <a:lstStyle/>
          <a:p>
            <a:r>
              <a:rPr kumimoji="1" lang="en-US" altLang="ja-JP" sz="900" dirty="0"/>
              <a:t>270</a:t>
            </a:r>
            <a:endParaRPr kumimoji="1" lang="ja-JP" altLang="en-US" sz="900" dirty="0"/>
          </a:p>
        </p:txBody>
      </p:sp>
      <p:sp>
        <p:nvSpPr>
          <p:cNvPr id="99" name="テキスト ボックス 98"/>
          <p:cNvSpPr txBox="1"/>
          <p:nvPr/>
        </p:nvSpPr>
        <p:spPr>
          <a:xfrm>
            <a:off x="7871764" y="2967199"/>
            <a:ext cx="397164" cy="230832"/>
          </a:xfrm>
          <a:prstGeom prst="rect">
            <a:avLst/>
          </a:prstGeom>
          <a:solidFill>
            <a:schemeClr val="bg1"/>
          </a:solidFill>
        </p:spPr>
        <p:txBody>
          <a:bodyPr wrap="square" rtlCol="0">
            <a:spAutoFit/>
          </a:bodyPr>
          <a:lstStyle/>
          <a:p>
            <a:r>
              <a:rPr kumimoji="1" lang="en-US" altLang="ja-JP" sz="900" dirty="0"/>
              <a:t>360</a:t>
            </a:r>
            <a:endParaRPr kumimoji="1" lang="ja-JP" altLang="en-US" sz="900" dirty="0"/>
          </a:p>
        </p:txBody>
      </p:sp>
      <p:sp>
        <p:nvSpPr>
          <p:cNvPr id="100" name="テキスト ボックス 99"/>
          <p:cNvSpPr txBox="1"/>
          <p:nvPr/>
        </p:nvSpPr>
        <p:spPr>
          <a:xfrm>
            <a:off x="5894471" y="4647963"/>
            <a:ext cx="2617355" cy="261610"/>
          </a:xfrm>
          <a:prstGeom prst="rect">
            <a:avLst/>
          </a:prstGeom>
          <a:solidFill>
            <a:schemeClr val="bg1"/>
          </a:solidFill>
        </p:spPr>
        <p:txBody>
          <a:bodyPr wrap="square" rtlCol="0">
            <a:spAutoFit/>
          </a:bodyPr>
          <a:lstStyle/>
          <a:p>
            <a:r>
              <a:rPr kumimoji="1" lang="ja-JP" altLang="en-US" sz="1100" dirty="0"/>
              <a:t>　　</a:t>
            </a:r>
            <a:r>
              <a:rPr kumimoji="1" lang="en-US" altLang="ja-JP" sz="1100" dirty="0"/>
              <a:t>                       </a:t>
            </a:r>
            <a:r>
              <a:rPr kumimoji="1" lang="ja-JP" altLang="en-US" sz="1100" dirty="0"/>
              <a:t> </a:t>
            </a:r>
            <a:r>
              <a:rPr kumimoji="1" lang="en-US" altLang="ja-JP" sz="1100" dirty="0"/>
              <a:t>longitude</a:t>
            </a:r>
            <a:endParaRPr kumimoji="1" lang="ja-JP" altLang="en-US" sz="1100" dirty="0"/>
          </a:p>
        </p:txBody>
      </p:sp>
      <p:sp>
        <p:nvSpPr>
          <p:cNvPr id="101" name="テキスト ボックス 100"/>
          <p:cNvSpPr txBox="1"/>
          <p:nvPr/>
        </p:nvSpPr>
        <p:spPr>
          <a:xfrm>
            <a:off x="6133923" y="4516428"/>
            <a:ext cx="205522" cy="230832"/>
          </a:xfrm>
          <a:prstGeom prst="rect">
            <a:avLst/>
          </a:prstGeom>
          <a:solidFill>
            <a:schemeClr val="bg1"/>
          </a:solidFill>
        </p:spPr>
        <p:txBody>
          <a:bodyPr wrap="square" rtlCol="0">
            <a:spAutoFit/>
          </a:bodyPr>
          <a:lstStyle/>
          <a:p>
            <a:r>
              <a:rPr kumimoji="1" lang="en-US" altLang="ja-JP" sz="900" dirty="0"/>
              <a:t>0</a:t>
            </a:r>
            <a:endParaRPr kumimoji="1" lang="ja-JP" altLang="en-US" sz="900" dirty="0"/>
          </a:p>
        </p:txBody>
      </p:sp>
      <p:sp>
        <p:nvSpPr>
          <p:cNvPr id="102" name="テキスト ボックス 101"/>
          <p:cNvSpPr txBox="1"/>
          <p:nvPr/>
        </p:nvSpPr>
        <p:spPr>
          <a:xfrm>
            <a:off x="6515480" y="4518298"/>
            <a:ext cx="331562" cy="230832"/>
          </a:xfrm>
          <a:prstGeom prst="rect">
            <a:avLst/>
          </a:prstGeom>
          <a:solidFill>
            <a:schemeClr val="bg1"/>
          </a:solidFill>
        </p:spPr>
        <p:txBody>
          <a:bodyPr wrap="square" rtlCol="0">
            <a:spAutoFit/>
          </a:bodyPr>
          <a:lstStyle/>
          <a:p>
            <a:r>
              <a:rPr kumimoji="1" lang="en-US" altLang="ja-JP" sz="900" dirty="0"/>
              <a:t>90</a:t>
            </a:r>
            <a:endParaRPr kumimoji="1" lang="ja-JP" altLang="en-US" sz="900" dirty="0"/>
          </a:p>
        </p:txBody>
      </p:sp>
      <p:sp>
        <p:nvSpPr>
          <p:cNvPr id="103" name="テキスト ボックス 102"/>
          <p:cNvSpPr txBox="1"/>
          <p:nvPr/>
        </p:nvSpPr>
        <p:spPr>
          <a:xfrm>
            <a:off x="6981620" y="4515619"/>
            <a:ext cx="369478" cy="230832"/>
          </a:xfrm>
          <a:prstGeom prst="rect">
            <a:avLst/>
          </a:prstGeom>
          <a:solidFill>
            <a:schemeClr val="bg1"/>
          </a:solidFill>
        </p:spPr>
        <p:txBody>
          <a:bodyPr wrap="square" rtlCol="0">
            <a:spAutoFit/>
          </a:bodyPr>
          <a:lstStyle/>
          <a:p>
            <a:r>
              <a:rPr kumimoji="1" lang="en-US" altLang="ja-JP" sz="900" dirty="0"/>
              <a:t>180</a:t>
            </a:r>
            <a:endParaRPr kumimoji="1" lang="ja-JP" altLang="en-US" sz="900" dirty="0"/>
          </a:p>
        </p:txBody>
      </p:sp>
      <p:sp>
        <p:nvSpPr>
          <p:cNvPr id="104" name="テキスト ボックス 103"/>
          <p:cNvSpPr txBox="1"/>
          <p:nvPr/>
        </p:nvSpPr>
        <p:spPr>
          <a:xfrm>
            <a:off x="7436444" y="4518298"/>
            <a:ext cx="369478" cy="230832"/>
          </a:xfrm>
          <a:prstGeom prst="rect">
            <a:avLst/>
          </a:prstGeom>
          <a:solidFill>
            <a:schemeClr val="bg1"/>
          </a:solidFill>
        </p:spPr>
        <p:txBody>
          <a:bodyPr wrap="square" rtlCol="0">
            <a:spAutoFit/>
          </a:bodyPr>
          <a:lstStyle/>
          <a:p>
            <a:r>
              <a:rPr kumimoji="1" lang="en-US" altLang="ja-JP" sz="900" dirty="0"/>
              <a:t>270</a:t>
            </a:r>
            <a:endParaRPr kumimoji="1" lang="ja-JP" altLang="en-US" sz="900" dirty="0"/>
          </a:p>
        </p:txBody>
      </p:sp>
      <p:sp>
        <p:nvSpPr>
          <p:cNvPr id="105" name="テキスト ボックス 104"/>
          <p:cNvSpPr txBox="1"/>
          <p:nvPr/>
        </p:nvSpPr>
        <p:spPr>
          <a:xfrm>
            <a:off x="7845330" y="4524768"/>
            <a:ext cx="397164" cy="230832"/>
          </a:xfrm>
          <a:prstGeom prst="rect">
            <a:avLst/>
          </a:prstGeom>
          <a:solidFill>
            <a:schemeClr val="bg1"/>
          </a:solidFill>
        </p:spPr>
        <p:txBody>
          <a:bodyPr wrap="square" rtlCol="0">
            <a:spAutoFit/>
          </a:bodyPr>
          <a:lstStyle/>
          <a:p>
            <a:r>
              <a:rPr kumimoji="1" lang="en-US" altLang="ja-JP" sz="900" dirty="0"/>
              <a:t>360</a:t>
            </a:r>
            <a:endParaRPr kumimoji="1" lang="ja-JP" altLang="en-US" sz="900" dirty="0"/>
          </a:p>
        </p:txBody>
      </p:sp>
      <p:sp>
        <p:nvSpPr>
          <p:cNvPr id="106" name="テキスト ボックス 105"/>
          <p:cNvSpPr txBox="1"/>
          <p:nvPr/>
        </p:nvSpPr>
        <p:spPr>
          <a:xfrm>
            <a:off x="5930327" y="4448093"/>
            <a:ext cx="301686" cy="200055"/>
          </a:xfrm>
          <a:prstGeom prst="rect">
            <a:avLst/>
          </a:prstGeom>
          <a:solidFill>
            <a:schemeClr val="bg1"/>
          </a:solidFill>
        </p:spPr>
        <p:txBody>
          <a:bodyPr wrap="none" rtlCol="0">
            <a:spAutoFit/>
          </a:bodyPr>
          <a:lstStyle/>
          <a:p>
            <a:r>
              <a:rPr kumimoji="1" lang="en-US" altLang="ja-JP" sz="700" dirty="0"/>
              <a:t>-90</a:t>
            </a:r>
            <a:endParaRPr kumimoji="1" lang="ja-JP" altLang="en-US" sz="700" dirty="0"/>
          </a:p>
        </p:txBody>
      </p:sp>
      <p:sp>
        <p:nvSpPr>
          <p:cNvPr id="107" name="テキスト ボックス 106"/>
          <p:cNvSpPr txBox="1"/>
          <p:nvPr/>
        </p:nvSpPr>
        <p:spPr>
          <a:xfrm>
            <a:off x="6526365" y="1658136"/>
            <a:ext cx="1058303" cy="276999"/>
          </a:xfrm>
          <a:prstGeom prst="rect">
            <a:avLst/>
          </a:prstGeom>
          <a:solidFill>
            <a:schemeClr val="bg1"/>
          </a:solidFill>
        </p:spPr>
        <p:txBody>
          <a:bodyPr wrap="none" rtlCol="0">
            <a:spAutoFit/>
          </a:bodyPr>
          <a:lstStyle/>
          <a:p>
            <a:r>
              <a:rPr kumimoji="1" lang="ja-JP" altLang="en-US" sz="1200" dirty="0"/>
              <a:t>起伏なし地形</a:t>
            </a:r>
          </a:p>
        </p:txBody>
      </p:sp>
      <p:sp>
        <p:nvSpPr>
          <p:cNvPr id="108" name="テキスト ボックス 107"/>
          <p:cNvSpPr txBox="1"/>
          <p:nvPr/>
        </p:nvSpPr>
        <p:spPr>
          <a:xfrm>
            <a:off x="5917647" y="3284984"/>
            <a:ext cx="1928733" cy="276999"/>
          </a:xfrm>
          <a:prstGeom prst="rect">
            <a:avLst/>
          </a:prstGeom>
          <a:solidFill>
            <a:schemeClr val="bg1"/>
          </a:solidFill>
        </p:spPr>
        <p:txBody>
          <a:bodyPr wrap="none" rtlCol="0">
            <a:spAutoFit/>
          </a:bodyPr>
          <a:lstStyle/>
          <a:p>
            <a:r>
              <a:rPr kumimoji="1" lang="ja-JP" altLang="en-US" sz="1200" dirty="0"/>
              <a:t>　　　　　　　　東西平均地形</a:t>
            </a:r>
          </a:p>
        </p:txBody>
      </p:sp>
    </p:spTree>
    <p:extLst>
      <p:ext uri="{BB962C8B-B14F-4D97-AF65-F5344CB8AC3E}">
        <p14:creationId xmlns:p14="http://schemas.microsoft.com/office/powerpoint/2010/main" val="880815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2626" y="2133056"/>
            <a:ext cx="2493750" cy="1800000"/>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0444" y="2133056"/>
            <a:ext cx="2497500" cy="1800000"/>
          </a:xfrm>
          <a:prstGeom prst="rect">
            <a:avLst/>
          </a:prstGeom>
        </p:spPr>
      </p:pic>
      <p:sp>
        <p:nvSpPr>
          <p:cNvPr id="6148" name="タイトル 1"/>
          <p:cNvSpPr>
            <a:spLocks noGrp="1" noChangeArrowheads="1"/>
          </p:cNvSpPr>
          <p:nvPr>
            <p:ph type="title" idx="4294967295"/>
          </p:nvPr>
        </p:nvSpPr>
        <p:spPr/>
        <p:txBody>
          <a:bodyPr/>
          <a:lstStyle/>
          <a:p>
            <a:r>
              <a:rPr lang="zh-CN" altLang="ja-JP" sz="3200" dirty="0">
                <a:latin typeface="ＭＳ ゴシック" panose="020B0609070205080204" pitchFamily="49" charset="-128"/>
                <a:ea typeface="ＭＳ ゴシック" panose="020B0609070205080204" pitchFamily="49" charset="-128"/>
              </a:rPr>
              <a:t>ダストデビルによるダストフラックスの</a:t>
            </a:r>
            <a:r>
              <a:rPr lang="ja-JP" altLang="en-US" sz="3200" dirty="0">
                <a:latin typeface="ＭＳ ゴシック" panose="020B0609070205080204" pitchFamily="49" charset="-128"/>
                <a:ea typeface="ＭＳ ゴシック" panose="020B0609070205080204" pitchFamily="49" charset="-128"/>
              </a:rPr>
              <a:t>東西平均された</a:t>
            </a:r>
            <a:r>
              <a:rPr lang="zh-CN" altLang="ja-JP" sz="3200" dirty="0">
                <a:latin typeface="ＭＳ ゴシック" panose="020B0609070205080204" pitchFamily="49" charset="-128"/>
                <a:ea typeface="ＭＳ ゴシック" panose="020B0609070205080204" pitchFamily="49" charset="-128"/>
              </a:rPr>
              <a:t>季節変化</a:t>
            </a:r>
          </a:p>
        </p:txBody>
      </p:sp>
      <p:sp>
        <p:nvSpPr>
          <p:cNvPr id="6149" name="コンテンツ プレースホルダー 2"/>
          <p:cNvSpPr>
            <a:spLocks noGrp="1" noChangeArrowheads="1"/>
          </p:cNvSpPr>
          <p:nvPr>
            <p:ph idx="4294967295"/>
          </p:nvPr>
        </p:nvSpPr>
        <p:spPr>
          <a:xfrm>
            <a:off x="0" y="4989600"/>
            <a:ext cx="9144000" cy="1535025"/>
          </a:xfrm>
        </p:spPr>
        <p:txBody>
          <a:bodyPr/>
          <a:lstStyle/>
          <a:p>
            <a:pPr>
              <a:lnSpc>
                <a:spcPct val="80000"/>
              </a:lnSpc>
            </a:pPr>
            <a:r>
              <a:rPr lang="en-US" altLang="ja-JP" sz="2400" dirty="0">
                <a:latin typeface="ＭＳ ゴシック" panose="020B0609070205080204" pitchFamily="49" charset="-128"/>
                <a:ea typeface="ＭＳ ゴシック" panose="020B0609070205080204" pitchFamily="49" charset="-128"/>
              </a:rPr>
              <a:t>Ls=90</a:t>
            </a:r>
            <a:r>
              <a:rPr lang="en-US" altLang="ja-JP" sz="2400" dirty="0">
                <a:latin typeface="ＭＳ ゴシック" panose="020B0609070205080204" pitchFamily="49" charset="-128"/>
                <a:ea typeface="ＭＳ ゴシック" panose="020B0609070205080204" pitchFamily="49" charset="-128"/>
                <a:sym typeface="Symbol"/>
              </a:rPr>
              <a:t> </a:t>
            </a:r>
            <a:r>
              <a:rPr lang="ja-JP" altLang="en-US" sz="2400" dirty="0">
                <a:latin typeface="ＭＳ ゴシック" panose="020B0609070205080204" pitchFamily="49" charset="-128"/>
                <a:ea typeface="ＭＳ ゴシック" panose="020B0609070205080204" pitchFamily="49" charset="-128"/>
              </a:rPr>
              <a:t>付近</a:t>
            </a:r>
            <a:r>
              <a:rPr lang="en-US" altLang="ja-JP" sz="2400" dirty="0">
                <a:latin typeface="ＭＳ ゴシック" panose="020B0609070205080204" pitchFamily="49" charset="-128"/>
                <a:ea typeface="ＭＳ ゴシック" panose="020B0609070205080204" pitchFamily="49" charset="-128"/>
              </a:rPr>
              <a:t>:</a:t>
            </a:r>
            <a:r>
              <a:rPr lang="en-US" altLang="ja-JP" sz="2800"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起伏なし地形</a:t>
            </a:r>
            <a:r>
              <a:rPr lang="en-US" altLang="ja-JP" sz="2800"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 </a:t>
            </a:r>
            <a:r>
              <a:rPr lang="en-US" altLang="ja-JP" sz="2800" dirty="0">
                <a:latin typeface="ＭＳ ゴシック" panose="020B0609070205080204" pitchFamily="49" charset="-128"/>
                <a:ea typeface="ＭＳ ゴシック" panose="020B0609070205080204" pitchFamily="49" charset="-128"/>
              </a:rPr>
              <a:t>&gt; [</a:t>
            </a:r>
            <a:r>
              <a:rPr lang="ja-JP" altLang="en-US" sz="2800" dirty="0">
                <a:latin typeface="ＭＳ ゴシック" panose="020B0609070205080204" pitchFamily="49" charset="-128"/>
                <a:ea typeface="ＭＳ ゴシック" panose="020B0609070205080204" pitchFamily="49" charset="-128"/>
              </a:rPr>
              <a:t>東西平均地形</a:t>
            </a:r>
            <a:r>
              <a:rPr lang="en-US" altLang="ja-JP" sz="2800" dirty="0">
                <a:latin typeface="ＭＳ ゴシック" panose="020B0609070205080204" pitchFamily="49" charset="-128"/>
                <a:ea typeface="ＭＳ ゴシック" panose="020B0609070205080204" pitchFamily="49" charset="-128"/>
              </a:rPr>
              <a:t>]</a:t>
            </a:r>
          </a:p>
          <a:p>
            <a:pPr>
              <a:lnSpc>
                <a:spcPct val="80000"/>
              </a:lnSpc>
            </a:pPr>
            <a:r>
              <a:rPr lang="en-US" altLang="ja-JP" sz="2400" dirty="0">
                <a:latin typeface="ＭＳ ゴシック" panose="020B0609070205080204" pitchFamily="49" charset="-128"/>
                <a:ea typeface="ＭＳ ゴシック" panose="020B0609070205080204" pitchFamily="49" charset="-128"/>
              </a:rPr>
              <a:t>Ls=270</a:t>
            </a:r>
            <a:r>
              <a:rPr lang="en-US" altLang="ja-JP" sz="2400" dirty="0">
                <a:latin typeface="ＭＳ ゴシック" panose="020B0609070205080204" pitchFamily="49" charset="-128"/>
                <a:ea typeface="ＭＳ ゴシック" panose="020B0609070205080204" pitchFamily="49" charset="-128"/>
                <a:sym typeface="Symbol"/>
              </a:rPr>
              <a:t> </a:t>
            </a:r>
            <a:r>
              <a:rPr lang="ja-JP" altLang="en-US" sz="2400" dirty="0">
                <a:latin typeface="ＭＳ ゴシック" panose="020B0609070205080204" pitchFamily="49" charset="-128"/>
                <a:ea typeface="ＭＳ ゴシック" panose="020B0609070205080204" pitchFamily="49" charset="-128"/>
              </a:rPr>
              <a:t>付近</a:t>
            </a:r>
            <a:r>
              <a:rPr lang="en-US" altLang="ja-JP" sz="2400" dirty="0">
                <a:latin typeface="ＭＳ ゴシック" panose="020B0609070205080204" pitchFamily="49" charset="-128"/>
                <a:ea typeface="ＭＳ ゴシック" panose="020B0609070205080204" pitchFamily="49" charset="-128"/>
              </a:rPr>
              <a:t>:</a:t>
            </a:r>
            <a:r>
              <a:rPr lang="en-US" altLang="ja-JP" sz="2800"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東西平均地形</a:t>
            </a:r>
            <a:r>
              <a:rPr lang="en-US" altLang="ja-JP" sz="2800"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 </a:t>
            </a:r>
            <a:r>
              <a:rPr lang="en-US" altLang="ja-JP" sz="2800" dirty="0">
                <a:latin typeface="ＭＳ ゴシック" panose="020B0609070205080204" pitchFamily="49" charset="-128"/>
                <a:ea typeface="ＭＳ ゴシック" panose="020B0609070205080204" pitchFamily="49" charset="-128"/>
              </a:rPr>
              <a:t>&gt; [</a:t>
            </a:r>
            <a:r>
              <a:rPr lang="ja-JP" altLang="en-US" sz="2800" dirty="0">
                <a:latin typeface="ＭＳ ゴシック" panose="020B0609070205080204" pitchFamily="49" charset="-128"/>
                <a:ea typeface="ＭＳ ゴシック" panose="020B0609070205080204" pitchFamily="49" charset="-128"/>
              </a:rPr>
              <a:t>起伏なし地形</a:t>
            </a:r>
            <a:r>
              <a:rPr lang="en-US" altLang="ja-JP" sz="2800" dirty="0">
                <a:latin typeface="ＭＳ ゴシック" panose="020B0609070205080204" pitchFamily="49" charset="-128"/>
                <a:ea typeface="ＭＳ ゴシック" panose="020B0609070205080204" pitchFamily="49" charset="-128"/>
              </a:rPr>
              <a:t>]</a:t>
            </a:r>
            <a:endParaRPr lang="ja-JP" altLang="en-US" sz="2800" dirty="0">
              <a:latin typeface="ＭＳ ゴシック" panose="020B0609070205080204" pitchFamily="49" charset="-128"/>
              <a:ea typeface="ＭＳ ゴシック" panose="020B0609070205080204" pitchFamily="49" charset="-128"/>
            </a:endParaRPr>
          </a:p>
        </p:txBody>
      </p:sp>
      <p:sp>
        <p:nvSpPr>
          <p:cNvPr id="6150" name="テキスト ボックス 3"/>
          <p:cNvSpPr>
            <a:spLocks noChangeArrowheads="1"/>
          </p:cNvSpPr>
          <p:nvPr/>
        </p:nvSpPr>
        <p:spPr bwMode="auto">
          <a:xfrm>
            <a:off x="1930107" y="1691083"/>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en-US" altLang="ja-JP" sz="1800" dirty="0">
                <a:solidFill>
                  <a:srgbClr val="000000"/>
                </a:solidFill>
                <a:sym typeface="ＭＳ Ｐゴシック" panose="020B0600070205080204" pitchFamily="50" charset="-128"/>
              </a:rPr>
              <a:t>[</a:t>
            </a:r>
            <a:r>
              <a:rPr lang="ja-JP" altLang="en-US" sz="1800" dirty="0">
                <a:solidFill>
                  <a:srgbClr val="000000"/>
                </a:solidFill>
                <a:sym typeface="ＭＳ Ｐゴシック" panose="020B0600070205080204" pitchFamily="50" charset="-128"/>
              </a:rPr>
              <a:t>起伏なし地形</a:t>
            </a:r>
            <a:r>
              <a:rPr lang="en-US" altLang="ja-JP" sz="1800" dirty="0">
                <a:solidFill>
                  <a:srgbClr val="000000"/>
                </a:solidFill>
                <a:sym typeface="ＭＳ Ｐゴシック" panose="020B0600070205080204" pitchFamily="50" charset="-128"/>
              </a:rPr>
              <a:t>]</a:t>
            </a:r>
            <a:endParaRPr lang="ja-JP" altLang="en-US" sz="1800" dirty="0">
              <a:solidFill>
                <a:srgbClr val="000000"/>
              </a:solidFill>
              <a:sym typeface="ＭＳ Ｐゴシック" panose="020B0600070205080204" pitchFamily="50" charset="-128"/>
            </a:endParaRPr>
          </a:p>
        </p:txBody>
      </p:sp>
      <p:sp>
        <p:nvSpPr>
          <p:cNvPr id="6153" name="テキスト ボックス 8"/>
          <p:cNvSpPr>
            <a:spLocks noChangeArrowheads="1"/>
          </p:cNvSpPr>
          <p:nvPr/>
        </p:nvSpPr>
        <p:spPr bwMode="auto">
          <a:xfrm>
            <a:off x="5741595" y="1568924"/>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en-US" altLang="ja-JP" sz="1800" dirty="0">
                <a:solidFill>
                  <a:srgbClr val="000000"/>
                </a:solidFill>
                <a:sym typeface="ＭＳ Ｐゴシック" panose="020B0600070205080204" pitchFamily="50" charset="-128"/>
              </a:rPr>
              <a:t>[</a:t>
            </a:r>
            <a:r>
              <a:rPr lang="ja-JP" altLang="en-US" sz="1800" dirty="0">
                <a:solidFill>
                  <a:srgbClr val="000000"/>
                </a:solidFill>
                <a:sym typeface="ＭＳ Ｐゴシック" panose="020B0600070205080204" pitchFamily="50" charset="-128"/>
              </a:rPr>
              <a:t>東西平均地形</a:t>
            </a:r>
            <a:r>
              <a:rPr lang="en-US" altLang="ja-JP" sz="1800" dirty="0">
                <a:solidFill>
                  <a:srgbClr val="000000"/>
                </a:solidFill>
                <a:sym typeface="ＭＳ Ｐゴシック" panose="020B0600070205080204" pitchFamily="50" charset="-128"/>
              </a:rPr>
              <a:t>]</a:t>
            </a:r>
            <a:endParaRPr lang="ja-JP" altLang="en-US" sz="1800" dirty="0">
              <a:solidFill>
                <a:srgbClr val="000000"/>
              </a:solidFill>
              <a:sym typeface="ＭＳ Ｐゴシック" panose="020B0600070205080204" pitchFamily="50" charset="-128"/>
            </a:endParaRPr>
          </a:p>
        </p:txBody>
      </p:sp>
      <p:cxnSp>
        <p:nvCxnSpPr>
          <p:cNvPr id="19" name="直線コネクタ 18"/>
          <p:cNvCxnSpPr/>
          <p:nvPr/>
        </p:nvCxnSpPr>
        <p:spPr>
          <a:xfrm>
            <a:off x="1570444" y="3204000"/>
            <a:ext cx="61699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1547664" y="2808000"/>
            <a:ext cx="61699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5938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043608" y="2420888"/>
            <a:ext cx="7772400" cy="1362075"/>
          </a:xfrm>
        </p:spPr>
        <p:txBody>
          <a:bodyPr>
            <a:noAutofit/>
          </a:bodyPr>
          <a:lstStyle/>
          <a:p>
            <a:r>
              <a:rPr kumimoji="1" lang="ja-JP" altLang="en-US" sz="2800" dirty="0"/>
              <a:t>南北方向に起伏がある場合とない場合の比較</a:t>
            </a:r>
            <a:br>
              <a:rPr kumimoji="1" lang="en-US" altLang="ja-JP" sz="2800" dirty="0"/>
            </a:br>
            <a:endParaRPr kumimoji="1" lang="ja-JP" altLang="en-US" sz="2800" dirty="0"/>
          </a:p>
        </p:txBody>
      </p:sp>
      <p:sp>
        <p:nvSpPr>
          <p:cNvPr id="5" name="テキスト プレースホルダー 4"/>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36013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a:t>25</a:t>
            </a:r>
            <a:r>
              <a:rPr lang="en-US" altLang="ja-JP" dirty="0">
                <a:sym typeface="Symbol"/>
              </a:rPr>
              <a:t>S </a:t>
            </a:r>
            <a:r>
              <a:rPr lang="ja-JP" altLang="en-US" dirty="0">
                <a:sym typeface="Symbol"/>
              </a:rPr>
              <a:t>付近</a:t>
            </a:r>
            <a:r>
              <a:rPr kumimoji="1" lang="en-US" altLang="ja-JP" dirty="0"/>
              <a:t> </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985648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2" descr="C:\Users\seigi\AppData\Dropbox\figs_kari\figs_0807_newlocaltime\dcl_Eta_fit_lat-25_lon0ls270localtime_val-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74800"/>
            <a:ext cx="3125557" cy="25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1" descr="C:\Users\seigi\AppData\Dropbox\figs_kari\figs_0807_newlocaltime\dcl_SensB_fit_lat-25_lon0ls270localtime_val-t.gif"/>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999" y="1774800"/>
            <a:ext cx="3218400" cy="256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0" name="タイトル 1"/>
          <p:cNvSpPr>
            <a:spLocks noGrp="1" noChangeArrowheads="1"/>
          </p:cNvSpPr>
          <p:nvPr>
            <p:ph type="title" idx="4294967295"/>
          </p:nvPr>
        </p:nvSpPr>
        <p:spPr>
          <a:xfrm>
            <a:off x="-71438" y="276125"/>
            <a:ext cx="9251951" cy="1136651"/>
          </a:xfrm>
        </p:spPr>
        <p:txBody>
          <a:bodyPr>
            <a:normAutofit fontScale="90000"/>
          </a:bodyPr>
          <a:lstStyle/>
          <a:p>
            <a:r>
              <a:rPr lang="en-US" altLang="ja-JP" sz="4000" dirty="0"/>
              <a:t>5</a:t>
            </a:r>
            <a:r>
              <a:rPr lang="ja-JP" altLang="en-US" sz="4000" dirty="0"/>
              <a:t>日間の顕熱フラックスと熱効率の時間変化</a:t>
            </a:r>
            <a:r>
              <a:rPr lang="en-US" altLang="ja-JP" sz="4000" dirty="0"/>
              <a:t>(Ls=270</a:t>
            </a:r>
            <a:r>
              <a:rPr lang="en-US" altLang="ja-JP" sz="4000" dirty="0">
                <a:sym typeface="Symbol"/>
              </a:rPr>
              <a:t> , </a:t>
            </a:r>
            <a:r>
              <a:rPr lang="en-US" altLang="ja-JP" sz="4000" dirty="0"/>
              <a:t>25</a:t>
            </a:r>
            <a:r>
              <a:rPr lang="en-US" altLang="ja-JP" sz="4000" dirty="0">
                <a:sym typeface="Symbol"/>
              </a:rPr>
              <a:t>S </a:t>
            </a:r>
            <a:r>
              <a:rPr lang="ja-JP" altLang="en-US" sz="4000" dirty="0"/>
              <a:t>付近</a:t>
            </a:r>
            <a:r>
              <a:rPr lang="en-US" altLang="ja-JP" sz="4000" dirty="0"/>
              <a:t>)</a:t>
            </a:r>
            <a:br>
              <a:rPr lang="en-US" altLang="ja-JP" dirty="0"/>
            </a:br>
            <a:endParaRPr lang="ja-JP" altLang="en-US" dirty="0"/>
          </a:p>
        </p:txBody>
      </p:sp>
      <p:sp>
        <p:nvSpPr>
          <p:cNvPr id="12291" name="コンテンツ プレースホルダー 2"/>
          <p:cNvSpPr>
            <a:spLocks noGrp="1" noChangeArrowheads="1"/>
          </p:cNvSpPr>
          <p:nvPr>
            <p:ph idx="4294967295"/>
          </p:nvPr>
        </p:nvSpPr>
        <p:spPr>
          <a:xfrm>
            <a:off x="395288" y="4652963"/>
            <a:ext cx="8641208" cy="2016125"/>
          </a:xfrm>
        </p:spPr>
        <p:txBody>
          <a:bodyPr>
            <a:normAutofit/>
          </a:bodyPr>
          <a:lstStyle/>
          <a:p>
            <a:pPr>
              <a:lnSpc>
                <a:spcPct val="80000"/>
              </a:lnSpc>
            </a:pPr>
            <a:r>
              <a:rPr lang="ja-JP" altLang="en-US" sz="2400" dirty="0"/>
              <a:t>顕熱フラックス</a:t>
            </a:r>
            <a:r>
              <a:rPr lang="en-US" altLang="ja-JP" sz="2400" dirty="0"/>
              <a:t>: </a:t>
            </a:r>
            <a:r>
              <a:rPr lang="en-US" altLang="ja-JP" sz="2800" dirty="0"/>
              <a:t>[</a:t>
            </a:r>
            <a:r>
              <a:rPr lang="ja-JP" altLang="en-US" sz="2800" dirty="0"/>
              <a:t>起伏なし地形</a:t>
            </a:r>
            <a:r>
              <a:rPr lang="en-US" altLang="ja-JP" sz="2800" dirty="0"/>
              <a:t>]</a:t>
            </a:r>
            <a:r>
              <a:rPr lang="ja-JP" altLang="en-US" sz="2800" dirty="0"/>
              <a:t> </a:t>
            </a:r>
            <a:r>
              <a:rPr lang="en-US" altLang="ja-JP" sz="2800" dirty="0"/>
              <a:t>&gt; [</a:t>
            </a:r>
            <a:r>
              <a:rPr lang="ja-JP" altLang="en-US" sz="2800" dirty="0"/>
              <a:t>東西平均地形</a:t>
            </a:r>
            <a:r>
              <a:rPr lang="en-US" altLang="ja-JP" sz="2800" dirty="0"/>
              <a:t>]</a:t>
            </a:r>
          </a:p>
          <a:p>
            <a:pPr>
              <a:lnSpc>
                <a:spcPct val="80000"/>
              </a:lnSpc>
            </a:pPr>
            <a:r>
              <a:rPr lang="ja-JP" altLang="en-US" sz="2400" dirty="0"/>
              <a:t>熱効率</a:t>
            </a:r>
            <a:r>
              <a:rPr lang="en-US" altLang="ja-JP" sz="2400" dirty="0"/>
              <a:t>: </a:t>
            </a:r>
            <a:r>
              <a:rPr lang="en-US" altLang="ja-JP" sz="2800" dirty="0"/>
              <a:t>[</a:t>
            </a:r>
            <a:r>
              <a:rPr lang="ja-JP" altLang="en-US" sz="2800" dirty="0"/>
              <a:t>東西平均地形</a:t>
            </a:r>
            <a:r>
              <a:rPr lang="en-US" altLang="ja-JP" sz="2800" dirty="0"/>
              <a:t>] &gt; [</a:t>
            </a:r>
            <a:r>
              <a:rPr lang="ja-JP" altLang="en-US" sz="2800" dirty="0"/>
              <a:t>起伏なし地形</a:t>
            </a:r>
            <a:r>
              <a:rPr lang="en-US" altLang="ja-JP" sz="2800" dirty="0"/>
              <a:t>]</a:t>
            </a:r>
          </a:p>
          <a:p>
            <a:pPr lvl="1" eaLnBrk="1" hangingPunct="1">
              <a:lnSpc>
                <a:spcPct val="80000"/>
              </a:lnSpc>
            </a:pPr>
            <a:endParaRPr lang="en-US" altLang="ja-JP" sz="1200" dirty="0"/>
          </a:p>
        </p:txBody>
      </p:sp>
      <p:sp>
        <p:nvSpPr>
          <p:cNvPr id="11" name="テキスト ボックス 10"/>
          <p:cNvSpPr txBox="1"/>
          <p:nvPr/>
        </p:nvSpPr>
        <p:spPr>
          <a:xfrm>
            <a:off x="7164288" y="2492896"/>
            <a:ext cx="2160240" cy="261610"/>
          </a:xfrm>
          <a:prstGeom prst="rect">
            <a:avLst/>
          </a:prstGeom>
          <a:noFill/>
        </p:spPr>
        <p:txBody>
          <a:bodyPr wrap="square" rtlCol="0">
            <a:spAutoFit/>
          </a:bodyPr>
          <a:lstStyle/>
          <a:p>
            <a:r>
              <a:rPr kumimoji="1" lang="en-US" altLang="ja-JP" sz="1050" dirty="0">
                <a:solidFill>
                  <a:srgbClr val="0000FF"/>
                </a:solidFill>
              </a:rPr>
              <a:t>[</a:t>
            </a:r>
            <a:r>
              <a:rPr kumimoji="1" lang="ja-JP" altLang="en-US" sz="1050" dirty="0">
                <a:solidFill>
                  <a:srgbClr val="0000FF"/>
                </a:solidFill>
              </a:rPr>
              <a:t>東西平均地形</a:t>
            </a:r>
            <a:r>
              <a:rPr kumimoji="1" lang="en-US" altLang="ja-JP" sz="1050" dirty="0">
                <a:solidFill>
                  <a:srgbClr val="0000FF"/>
                </a:solidFill>
              </a:rPr>
              <a:t>] </a:t>
            </a:r>
            <a:r>
              <a:rPr kumimoji="1" lang="en-US" altLang="ja-JP" sz="1050" dirty="0"/>
              <a:t>&gt;</a:t>
            </a:r>
            <a:r>
              <a:rPr kumimoji="1" lang="en-US" altLang="ja-JP" sz="1050" dirty="0">
                <a:solidFill>
                  <a:srgbClr val="0000FF"/>
                </a:solidFill>
              </a:rPr>
              <a:t> </a:t>
            </a:r>
            <a:r>
              <a:rPr kumimoji="1" lang="en-US" altLang="ja-JP" sz="1050" dirty="0">
                <a:solidFill>
                  <a:srgbClr val="FF0000"/>
                </a:solidFill>
              </a:rPr>
              <a:t>[</a:t>
            </a:r>
            <a:r>
              <a:rPr kumimoji="1" lang="ja-JP" altLang="en-US" sz="1050" dirty="0">
                <a:solidFill>
                  <a:srgbClr val="FF0000"/>
                </a:solidFill>
              </a:rPr>
              <a:t>起伏なし地形</a:t>
            </a:r>
            <a:r>
              <a:rPr kumimoji="1" lang="en-US" altLang="ja-JP" sz="1050" dirty="0">
                <a:solidFill>
                  <a:srgbClr val="FF0000"/>
                </a:solidFill>
              </a:rPr>
              <a:t>]</a:t>
            </a:r>
            <a:endParaRPr kumimoji="1" lang="en-US" altLang="ja-JP" sz="1050" dirty="0">
              <a:solidFill>
                <a:srgbClr val="0000FF"/>
              </a:solidFill>
            </a:endParaRPr>
          </a:p>
        </p:txBody>
      </p:sp>
      <p:grpSp>
        <p:nvGrpSpPr>
          <p:cNvPr id="12" name="グループ化 11"/>
          <p:cNvGrpSpPr/>
          <p:nvPr/>
        </p:nvGrpSpPr>
        <p:grpSpPr>
          <a:xfrm>
            <a:off x="1259632" y="3977999"/>
            <a:ext cx="2148500" cy="567333"/>
            <a:chOff x="1259632" y="3977999"/>
            <a:chExt cx="2148500" cy="567333"/>
          </a:xfrm>
        </p:grpSpPr>
        <p:sp>
          <p:nvSpPr>
            <p:cNvPr id="13" name="テキスト ボックス 12"/>
            <p:cNvSpPr txBox="1"/>
            <p:nvPr/>
          </p:nvSpPr>
          <p:spPr>
            <a:xfrm>
              <a:off x="1259632" y="4005064"/>
              <a:ext cx="263214" cy="276999"/>
            </a:xfrm>
            <a:prstGeom prst="rect">
              <a:avLst/>
            </a:prstGeom>
            <a:solidFill>
              <a:schemeClr val="bg1"/>
            </a:solidFill>
          </p:spPr>
          <p:txBody>
            <a:bodyPr wrap="none" rtlCol="0">
              <a:spAutoFit/>
            </a:bodyPr>
            <a:lstStyle/>
            <a:p>
              <a:r>
                <a:rPr kumimoji="1" lang="en-US" altLang="ja-JP" sz="1200" dirty="0"/>
                <a:t>0</a:t>
              </a:r>
              <a:endParaRPr kumimoji="1" lang="ja-JP" altLang="en-US" sz="1200" dirty="0"/>
            </a:p>
          </p:txBody>
        </p:sp>
        <p:sp>
          <p:nvSpPr>
            <p:cNvPr id="14" name="テキスト ボックス 13"/>
            <p:cNvSpPr txBox="1"/>
            <p:nvPr/>
          </p:nvSpPr>
          <p:spPr>
            <a:xfrm>
              <a:off x="1547822" y="3978000"/>
              <a:ext cx="341760" cy="276999"/>
            </a:xfrm>
            <a:prstGeom prst="rect">
              <a:avLst/>
            </a:prstGeom>
            <a:solidFill>
              <a:schemeClr val="bg1"/>
            </a:solidFill>
          </p:spPr>
          <p:txBody>
            <a:bodyPr wrap="none" rtlCol="0">
              <a:spAutoFit/>
            </a:bodyPr>
            <a:lstStyle/>
            <a:p>
              <a:r>
                <a:rPr kumimoji="1" lang="en-US" altLang="ja-JP" sz="1200" dirty="0"/>
                <a:t>24</a:t>
              </a:r>
              <a:endParaRPr kumimoji="1" lang="ja-JP" altLang="en-US" sz="1200" dirty="0"/>
            </a:p>
          </p:txBody>
        </p:sp>
        <p:sp>
          <p:nvSpPr>
            <p:cNvPr id="15" name="テキスト ボックス 14"/>
            <p:cNvSpPr txBox="1"/>
            <p:nvPr/>
          </p:nvSpPr>
          <p:spPr>
            <a:xfrm>
              <a:off x="1894566" y="3978000"/>
              <a:ext cx="341760" cy="276999"/>
            </a:xfrm>
            <a:prstGeom prst="rect">
              <a:avLst/>
            </a:prstGeom>
            <a:solidFill>
              <a:schemeClr val="bg1"/>
            </a:solidFill>
          </p:spPr>
          <p:txBody>
            <a:bodyPr wrap="none" rtlCol="0">
              <a:spAutoFit/>
            </a:bodyPr>
            <a:lstStyle/>
            <a:p>
              <a:r>
                <a:rPr kumimoji="1" lang="en-US" altLang="ja-JP" sz="1200" dirty="0"/>
                <a:t>48</a:t>
              </a:r>
              <a:endParaRPr kumimoji="1" lang="ja-JP" altLang="en-US" sz="1400" dirty="0"/>
            </a:p>
          </p:txBody>
        </p:sp>
        <p:sp>
          <p:nvSpPr>
            <p:cNvPr id="16" name="テキスト ボックス 15"/>
            <p:cNvSpPr txBox="1"/>
            <p:nvPr/>
          </p:nvSpPr>
          <p:spPr>
            <a:xfrm>
              <a:off x="2276065" y="3977999"/>
              <a:ext cx="341760" cy="276999"/>
            </a:xfrm>
            <a:prstGeom prst="rect">
              <a:avLst/>
            </a:prstGeom>
            <a:solidFill>
              <a:schemeClr val="bg1"/>
            </a:solidFill>
          </p:spPr>
          <p:txBody>
            <a:bodyPr wrap="none" rtlCol="0">
              <a:spAutoFit/>
            </a:bodyPr>
            <a:lstStyle/>
            <a:p>
              <a:r>
                <a:rPr kumimoji="1" lang="en-US" altLang="ja-JP" sz="1200" dirty="0"/>
                <a:t>72</a:t>
              </a:r>
              <a:endParaRPr kumimoji="1" lang="ja-JP" altLang="en-US" sz="1200" dirty="0"/>
            </a:p>
          </p:txBody>
        </p:sp>
        <p:sp>
          <p:nvSpPr>
            <p:cNvPr id="17" name="テキスト ボックス 16"/>
            <p:cNvSpPr txBox="1"/>
            <p:nvPr/>
          </p:nvSpPr>
          <p:spPr>
            <a:xfrm>
              <a:off x="2662548" y="3978000"/>
              <a:ext cx="341760" cy="276999"/>
            </a:xfrm>
            <a:prstGeom prst="rect">
              <a:avLst/>
            </a:prstGeom>
            <a:solidFill>
              <a:schemeClr val="bg1"/>
            </a:solidFill>
          </p:spPr>
          <p:txBody>
            <a:bodyPr wrap="none" rtlCol="0">
              <a:spAutoFit/>
            </a:bodyPr>
            <a:lstStyle/>
            <a:p>
              <a:r>
                <a:rPr kumimoji="1" lang="en-US" altLang="ja-JP" sz="1200" dirty="0"/>
                <a:t>96</a:t>
              </a:r>
              <a:endParaRPr kumimoji="1" lang="ja-JP" altLang="en-US" sz="1200" dirty="0"/>
            </a:p>
          </p:txBody>
        </p:sp>
        <p:sp>
          <p:nvSpPr>
            <p:cNvPr id="18" name="テキスト ボックス 17"/>
            <p:cNvSpPr txBox="1"/>
            <p:nvPr/>
          </p:nvSpPr>
          <p:spPr>
            <a:xfrm>
              <a:off x="2987824" y="3978000"/>
              <a:ext cx="420308" cy="276999"/>
            </a:xfrm>
            <a:prstGeom prst="rect">
              <a:avLst/>
            </a:prstGeom>
            <a:solidFill>
              <a:schemeClr val="bg1"/>
            </a:solidFill>
          </p:spPr>
          <p:txBody>
            <a:bodyPr wrap="none" rtlCol="0">
              <a:spAutoFit/>
            </a:bodyPr>
            <a:lstStyle/>
            <a:p>
              <a:r>
                <a:rPr kumimoji="1" lang="en-US" altLang="ja-JP" sz="1200" dirty="0"/>
                <a:t>120</a:t>
              </a:r>
              <a:endParaRPr kumimoji="1" lang="ja-JP" altLang="en-US" sz="1200" dirty="0"/>
            </a:p>
          </p:txBody>
        </p:sp>
        <p:sp>
          <p:nvSpPr>
            <p:cNvPr id="19" name="テキスト ボックス 18"/>
            <p:cNvSpPr txBox="1"/>
            <p:nvPr/>
          </p:nvSpPr>
          <p:spPr>
            <a:xfrm>
              <a:off x="2053461" y="4176000"/>
              <a:ext cx="646331" cy="369332"/>
            </a:xfrm>
            <a:prstGeom prst="rect">
              <a:avLst/>
            </a:prstGeom>
            <a:solidFill>
              <a:schemeClr val="bg1"/>
            </a:solidFill>
          </p:spPr>
          <p:txBody>
            <a:bodyPr wrap="none" rtlCol="0">
              <a:spAutoFit/>
            </a:bodyPr>
            <a:lstStyle/>
            <a:p>
              <a:r>
                <a:rPr kumimoji="1" lang="ja-JP" altLang="en-US" dirty="0"/>
                <a:t>時間</a:t>
              </a:r>
            </a:p>
          </p:txBody>
        </p:sp>
      </p:grpSp>
      <p:sp>
        <p:nvSpPr>
          <p:cNvPr id="20" name="テキスト ボックス 19"/>
          <p:cNvSpPr txBox="1"/>
          <p:nvPr/>
        </p:nvSpPr>
        <p:spPr>
          <a:xfrm>
            <a:off x="797967" y="2348880"/>
            <a:ext cx="461665" cy="1560684"/>
          </a:xfrm>
          <a:prstGeom prst="rect">
            <a:avLst/>
          </a:prstGeom>
          <a:solidFill>
            <a:schemeClr val="bg1"/>
          </a:solidFill>
        </p:spPr>
        <p:txBody>
          <a:bodyPr vert="eaVert" wrap="none" rtlCol="0">
            <a:spAutoFit/>
          </a:bodyPr>
          <a:lstStyle/>
          <a:p>
            <a:r>
              <a:rPr kumimoji="1" lang="ja-JP" altLang="en-US" dirty="0"/>
              <a:t>顕熱フラックス</a:t>
            </a:r>
          </a:p>
        </p:txBody>
      </p:sp>
      <p:grpSp>
        <p:nvGrpSpPr>
          <p:cNvPr id="21" name="グループ化 20"/>
          <p:cNvGrpSpPr/>
          <p:nvPr/>
        </p:nvGrpSpPr>
        <p:grpSpPr>
          <a:xfrm>
            <a:off x="5231812" y="3978000"/>
            <a:ext cx="2148500" cy="603128"/>
            <a:chOff x="1259632" y="3977999"/>
            <a:chExt cx="2148500" cy="603128"/>
          </a:xfrm>
        </p:grpSpPr>
        <p:sp>
          <p:nvSpPr>
            <p:cNvPr id="22" name="テキスト ボックス 21"/>
            <p:cNvSpPr txBox="1"/>
            <p:nvPr/>
          </p:nvSpPr>
          <p:spPr>
            <a:xfrm>
              <a:off x="1259632" y="3978000"/>
              <a:ext cx="263214" cy="276999"/>
            </a:xfrm>
            <a:prstGeom prst="rect">
              <a:avLst/>
            </a:prstGeom>
            <a:solidFill>
              <a:schemeClr val="bg1"/>
            </a:solidFill>
          </p:spPr>
          <p:txBody>
            <a:bodyPr wrap="none" rtlCol="0">
              <a:spAutoFit/>
            </a:bodyPr>
            <a:lstStyle/>
            <a:p>
              <a:r>
                <a:rPr kumimoji="1" lang="en-US" altLang="ja-JP" sz="1200" dirty="0"/>
                <a:t>0</a:t>
              </a:r>
              <a:endParaRPr kumimoji="1" lang="ja-JP" altLang="en-US" sz="1200" dirty="0"/>
            </a:p>
          </p:txBody>
        </p:sp>
        <p:sp>
          <p:nvSpPr>
            <p:cNvPr id="23" name="テキスト ボックス 22"/>
            <p:cNvSpPr txBox="1"/>
            <p:nvPr/>
          </p:nvSpPr>
          <p:spPr>
            <a:xfrm>
              <a:off x="1547822" y="3978000"/>
              <a:ext cx="341760" cy="276999"/>
            </a:xfrm>
            <a:prstGeom prst="rect">
              <a:avLst/>
            </a:prstGeom>
            <a:solidFill>
              <a:schemeClr val="bg1"/>
            </a:solidFill>
          </p:spPr>
          <p:txBody>
            <a:bodyPr wrap="none" rtlCol="0">
              <a:spAutoFit/>
            </a:bodyPr>
            <a:lstStyle/>
            <a:p>
              <a:r>
                <a:rPr kumimoji="1" lang="en-US" altLang="ja-JP" sz="1200" dirty="0"/>
                <a:t>24</a:t>
              </a:r>
              <a:endParaRPr kumimoji="1" lang="ja-JP" altLang="en-US" sz="1200" dirty="0"/>
            </a:p>
          </p:txBody>
        </p:sp>
        <p:sp>
          <p:nvSpPr>
            <p:cNvPr id="24" name="テキスト ボックス 23"/>
            <p:cNvSpPr txBox="1"/>
            <p:nvPr/>
          </p:nvSpPr>
          <p:spPr>
            <a:xfrm>
              <a:off x="1894566" y="3978000"/>
              <a:ext cx="341760" cy="276999"/>
            </a:xfrm>
            <a:prstGeom prst="rect">
              <a:avLst/>
            </a:prstGeom>
            <a:solidFill>
              <a:schemeClr val="bg1"/>
            </a:solidFill>
          </p:spPr>
          <p:txBody>
            <a:bodyPr wrap="none" rtlCol="0">
              <a:spAutoFit/>
            </a:bodyPr>
            <a:lstStyle/>
            <a:p>
              <a:r>
                <a:rPr kumimoji="1" lang="en-US" altLang="ja-JP" sz="1200" dirty="0"/>
                <a:t>48</a:t>
              </a:r>
              <a:endParaRPr kumimoji="1" lang="ja-JP" altLang="en-US" sz="1400" dirty="0"/>
            </a:p>
          </p:txBody>
        </p:sp>
        <p:sp>
          <p:nvSpPr>
            <p:cNvPr id="25" name="テキスト ボックス 24"/>
            <p:cNvSpPr txBox="1"/>
            <p:nvPr/>
          </p:nvSpPr>
          <p:spPr>
            <a:xfrm>
              <a:off x="2276065" y="3977999"/>
              <a:ext cx="341760" cy="276999"/>
            </a:xfrm>
            <a:prstGeom prst="rect">
              <a:avLst/>
            </a:prstGeom>
            <a:solidFill>
              <a:schemeClr val="bg1"/>
            </a:solidFill>
          </p:spPr>
          <p:txBody>
            <a:bodyPr wrap="none" rtlCol="0">
              <a:spAutoFit/>
            </a:bodyPr>
            <a:lstStyle/>
            <a:p>
              <a:r>
                <a:rPr kumimoji="1" lang="en-US" altLang="ja-JP" sz="1200" dirty="0"/>
                <a:t>72</a:t>
              </a:r>
              <a:endParaRPr kumimoji="1" lang="ja-JP" altLang="en-US" sz="1200" dirty="0"/>
            </a:p>
          </p:txBody>
        </p:sp>
        <p:sp>
          <p:nvSpPr>
            <p:cNvPr id="26" name="テキスト ボックス 25"/>
            <p:cNvSpPr txBox="1"/>
            <p:nvPr/>
          </p:nvSpPr>
          <p:spPr>
            <a:xfrm>
              <a:off x="2662548" y="3978000"/>
              <a:ext cx="341760" cy="276999"/>
            </a:xfrm>
            <a:prstGeom prst="rect">
              <a:avLst/>
            </a:prstGeom>
            <a:solidFill>
              <a:schemeClr val="bg1"/>
            </a:solidFill>
          </p:spPr>
          <p:txBody>
            <a:bodyPr wrap="none" rtlCol="0">
              <a:spAutoFit/>
            </a:bodyPr>
            <a:lstStyle/>
            <a:p>
              <a:r>
                <a:rPr kumimoji="1" lang="en-US" altLang="ja-JP" sz="1200" dirty="0"/>
                <a:t>96</a:t>
              </a:r>
              <a:endParaRPr kumimoji="1" lang="ja-JP" altLang="en-US" sz="1200" dirty="0"/>
            </a:p>
          </p:txBody>
        </p:sp>
        <p:sp>
          <p:nvSpPr>
            <p:cNvPr id="27" name="テキスト ボックス 26"/>
            <p:cNvSpPr txBox="1"/>
            <p:nvPr/>
          </p:nvSpPr>
          <p:spPr>
            <a:xfrm>
              <a:off x="2987824" y="3978000"/>
              <a:ext cx="420308" cy="276999"/>
            </a:xfrm>
            <a:prstGeom prst="rect">
              <a:avLst/>
            </a:prstGeom>
            <a:solidFill>
              <a:schemeClr val="bg1"/>
            </a:solidFill>
          </p:spPr>
          <p:txBody>
            <a:bodyPr wrap="none" rtlCol="0">
              <a:spAutoFit/>
            </a:bodyPr>
            <a:lstStyle/>
            <a:p>
              <a:r>
                <a:rPr kumimoji="1" lang="en-US" altLang="ja-JP" sz="1200" dirty="0"/>
                <a:t>120</a:t>
              </a:r>
              <a:endParaRPr kumimoji="1" lang="ja-JP" altLang="en-US" sz="1200" dirty="0"/>
            </a:p>
          </p:txBody>
        </p:sp>
        <p:sp>
          <p:nvSpPr>
            <p:cNvPr id="28" name="テキスト ボックス 27"/>
            <p:cNvSpPr txBox="1"/>
            <p:nvPr/>
          </p:nvSpPr>
          <p:spPr>
            <a:xfrm>
              <a:off x="1969713" y="4211795"/>
              <a:ext cx="646331" cy="369332"/>
            </a:xfrm>
            <a:prstGeom prst="rect">
              <a:avLst/>
            </a:prstGeom>
            <a:solidFill>
              <a:schemeClr val="bg1"/>
            </a:solidFill>
          </p:spPr>
          <p:txBody>
            <a:bodyPr wrap="none" rtlCol="0">
              <a:spAutoFit/>
            </a:bodyPr>
            <a:lstStyle/>
            <a:p>
              <a:r>
                <a:rPr kumimoji="1" lang="ja-JP" altLang="en-US" dirty="0"/>
                <a:t>時間</a:t>
              </a:r>
            </a:p>
          </p:txBody>
        </p:sp>
      </p:grpSp>
      <p:sp>
        <p:nvSpPr>
          <p:cNvPr id="29" name="テキスト ボックス 28"/>
          <p:cNvSpPr txBox="1"/>
          <p:nvPr/>
        </p:nvSpPr>
        <p:spPr>
          <a:xfrm>
            <a:off x="4650215" y="2132856"/>
            <a:ext cx="461665" cy="1656184"/>
          </a:xfrm>
          <a:prstGeom prst="rect">
            <a:avLst/>
          </a:prstGeom>
          <a:solidFill>
            <a:schemeClr val="bg1"/>
          </a:solidFill>
        </p:spPr>
        <p:txBody>
          <a:bodyPr vert="eaVert" wrap="square" rtlCol="0">
            <a:spAutoFit/>
          </a:bodyPr>
          <a:lstStyle/>
          <a:p>
            <a:r>
              <a:rPr kumimoji="1" lang="ja-JP" altLang="en-US" dirty="0"/>
              <a:t>　　　   熱効率</a:t>
            </a:r>
          </a:p>
        </p:txBody>
      </p:sp>
      <p:sp>
        <p:nvSpPr>
          <p:cNvPr id="30" name="テキスト ボックス 29"/>
          <p:cNvSpPr txBox="1"/>
          <p:nvPr/>
        </p:nvSpPr>
        <p:spPr>
          <a:xfrm>
            <a:off x="3239672" y="2369784"/>
            <a:ext cx="1872208" cy="230832"/>
          </a:xfrm>
          <a:prstGeom prst="rect">
            <a:avLst/>
          </a:prstGeom>
          <a:solidFill>
            <a:schemeClr val="bg1"/>
          </a:solidFill>
        </p:spPr>
        <p:txBody>
          <a:bodyPr wrap="square" rtlCol="0">
            <a:spAutoFit/>
          </a:bodyPr>
          <a:lstStyle/>
          <a:p>
            <a:r>
              <a:rPr kumimoji="1" lang="en-US" altLang="ja-JP" sz="900" dirty="0">
                <a:solidFill>
                  <a:srgbClr val="FF0000"/>
                </a:solidFill>
              </a:rPr>
              <a:t>[</a:t>
            </a:r>
            <a:r>
              <a:rPr kumimoji="1" lang="ja-JP" altLang="en-US" sz="900" dirty="0">
                <a:solidFill>
                  <a:srgbClr val="FF0000"/>
                </a:solidFill>
              </a:rPr>
              <a:t>起伏なし地形</a:t>
            </a:r>
            <a:r>
              <a:rPr kumimoji="1" lang="en-US" altLang="ja-JP" sz="900" dirty="0">
                <a:solidFill>
                  <a:srgbClr val="FF0000"/>
                </a:solidFill>
              </a:rPr>
              <a:t>] </a:t>
            </a:r>
            <a:r>
              <a:rPr kumimoji="1" lang="en-US" altLang="ja-JP" sz="900" dirty="0"/>
              <a:t>&gt; [</a:t>
            </a:r>
            <a:r>
              <a:rPr kumimoji="1" lang="ja-JP" altLang="en-US" sz="900" dirty="0">
                <a:solidFill>
                  <a:srgbClr val="0000FF"/>
                </a:solidFill>
              </a:rPr>
              <a:t>東西平均地形</a:t>
            </a:r>
            <a:r>
              <a:rPr kumimoji="1" lang="en-US" altLang="ja-JP" sz="900" dirty="0">
                <a:solidFill>
                  <a:srgbClr val="0000FF"/>
                </a:solidFill>
              </a:rPr>
              <a:t>]</a:t>
            </a:r>
          </a:p>
        </p:txBody>
      </p:sp>
      <p:sp>
        <p:nvSpPr>
          <p:cNvPr id="31" name="テキスト ボックス 13"/>
          <p:cNvSpPr>
            <a:spLocks noChangeArrowheads="1"/>
          </p:cNvSpPr>
          <p:nvPr/>
        </p:nvSpPr>
        <p:spPr bwMode="auto">
          <a:xfrm>
            <a:off x="5783069" y="1619508"/>
            <a:ext cx="877163" cy="369332"/>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熱効率</a:t>
            </a:r>
          </a:p>
        </p:txBody>
      </p:sp>
      <p:sp>
        <p:nvSpPr>
          <p:cNvPr id="32" name="テキスト ボックス 10"/>
          <p:cNvSpPr>
            <a:spLocks noChangeArrowheads="1"/>
          </p:cNvSpPr>
          <p:nvPr/>
        </p:nvSpPr>
        <p:spPr bwMode="auto">
          <a:xfrm>
            <a:off x="1549103" y="1628800"/>
            <a:ext cx="1582737" cy="369887"/>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顕熱フラックス</a:t>
            </a:r>
          </a:p>
        </p:txBody>
      </p:sp>
    </p:spTree>
    <p:extLst>
      <p:ext uri="{BB962C8B-B14F-4D97-AF65-F5344CB8AC3E}">
        <p14:creationId xmlns:p14="http://schemas.microsoft.com/office/powerpoint/2010/main" val="364848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火星のダスト</a:t>
            </a:r>
          </a:p>
        </p:txBody>
      </p:sp>
      <p:sp>
        <p:nvSpPr>
          <p:cNvPr id="3" name="コンテンツ プレースホルダー 2"/>
          <p:cNvSpPr>
            <a:spLocks noGrp="1"/>
          </p:cNvSpPr>
          <p:nvPr>
            <p:ph idx="1"/>
          </p:nvPr>
        </p:nvSpPr>
        <p:spPr>
          <a:xfrm>
            <a:off x="457200" y="1600200"/>
            <a:ext cx="4330824" cy="4525963"/>
          </a:xfrm>
        </p:spPr>
        <p:txBody>
          <a:bodyPr>
            <a:normAutofit fontScale="62500" lnSpcReduction="20000"/>
          </a:bodyPr>
          <a:lstStyle/>
          <a:p>
            <a:r>
              <a:rPr kumimoji="1" lang="ja-JP" altLang="en-US" dirty="0"/>
              <a:t>火星の土壌成分に似ており主成分は </a:t>
            </a:r>
            <a:r>
              <a:rPr kumimoji="1" lang="en-US" altLang="ja-JP" dirty="0"/>
              <a:t>SiO</a:t>
            </a:r>
            <a:r>
              <a:rPr kumimoji="1" lang="en-US" altLang="ja-JP" baseline="-25000" dirty="0"/>
              <a:t>2 </a:t>
            </a:r>
            <a:r>
              <a:rPr kumimoji="1" lang="ja-JP" altLang="en-US" dirty="0"/>
              <a:t>と考えられている </a:t>
            </a:r>
            <a:r>
              <a:rPr kumimoji="1" lang="en-US" altLang="ja-JP" dirty="0"/>
              <a:t>(Berger et al., 2016)</a:t>
            </a:r>
          </a:p>
          <a:p>
            <a:r>
              <a:rPr kumimoji="1" lang="en-US" altLang="ja-JP" dirty="0"/>
              <a:t> </a:t>
            </a:r>
            <a:r>
              <a:rPr kumimoji="1" lang="ja-JP" altLang="en-US" dirty="0"/>
              <a:t>平均粒径 </a:t>
            </a:r>
            <a:r>
              <a:rPr kumimoji="1" lang="en-US" altLang="ja-JP" dirty="0"/>
              <a:t>1.4 </a:t>
            </a:r>
            <a:r>
              <a:rPr kumimoji="1" lang="en-US" altLang="ja-JP" dirty="0" err="1"/>
              <a:t>μm</a:t>
            </a:r>
            <a:r>
              <a:rPr kumimoji="1" lang="en-US" altLang="ja-JP" dirty="0"/>
              <a:t> </a:t>
            </a:r>
            <a:r>
              <a:rPr kumimoji="1" lang="ja-JP" altLang="en-US" dirty="0"/>
              <a:t>程度 </a:t>
            </a:r>
            <a:r>
              <a:rPr kumimoji="1" lang="en-US" altLang="ja-JP" dirty="0"/>
              <a:t>(Lemmon et al., 2015 </a:t>
            </a:r>
            <a:r>
              <a:rPr kumimoji="1" lang="ja-JP" altLang="en-US" dirty="0"/>
              <a:t>他</a:t>
            </a:r>
            <a:r>
              <a:rPr kumimoji="1" lang="en-US" altLang="ja-JP" dirty="0"/>
              <a:t>)</a:t>
            </a:r>
          </a:p>
          <a:p>
            <a:r>
              <a:rPr kumimoji="1" lang="ja-JP" altLang="en-US" dirty="0"/>
              <a:t>常時ある程度の量が大気中に存在する </a:t>
            </a:r>
            <a:r>
              <a:rPr kumimoji="1" lang="en-US" altLang="ja-JP" dirty="0"/>
              <a:t>(Smith, 2004 </a:t>
            </a:r>
            <a:r>
              <a:rPr kumimoji="1" lang="ja-JP" altLang="en-US" dirty="0"/>
              <a:t>他</a:t>
            </a:r>
            <a:r>
              <a:rPr kumimoji="1" lang="en-US" altLang="ja-JP" dirty="0"/>
              <a:t>)</a:t>
            </a:r>
          </a:p>
          <a:p>
            <a:pPr lvl="1"/>
            <a:r>
              <a:rPr kumimoji="1" lang="en-US" altLang="ja-JP" dirty="0"/>
              <a:t>9 </a:t>
            </a:r>
            <a:r>
              <a:rPr kumimoji="1" lang="en-US" altLang="ja-JP" dirty="0" err="1"/>
              <a:t>μm</a:t>
            </a:r>
            <a:r>
              <a:rPr kumimoji="1" lang="en-US" altLang="ja-JP" dirty="0"/>
              <a:t> </a:t>
            </a:r>
            <a:r>
              <a:rPr kumimoji="1" lang="ja-JP" altLang="en-US" dirty="0"/>
              <a:t>の光学的厚さがオーダー </a:t>
            </a:r>
            <a:r>
              <a:rPr kumimoji="1" lang="en-US" altLang="ja-JP" dirty="0"/>
              <a:t>0.1</a:t>
            </a:r>
          </a:p>
          <a:p>
            <a:r>
              <a:rPr kumimoji="1" lang="ja-JP" altLang="en-US" dirty="0"/>
              <a:t>可視</a:t>
            </a:r>
            <a:r>
              <a:rPr kumimoji="1" lang="en-US" altLang="ja-JP" dirty="0"/>
              <a:t>/</a:t>
            </a:r>
            <a:r>
              <a:rPr kumimoji="1" lang="ja-JP" altLang="en-US" dirty="0"/>
              <a:t>赤外放射を吸収 </a:t>
            </a:r>
            <a:r>
              <a:rPr kumimoji="1" lang="en-US" altLang="ja-JP" dirty="0"/>
              <a:t>(</a:t>
            </a:r>
            <a:r>
              <a:rPr lang="en-US" altLang="ja-JP" dirty="0" err="1"/>
              <a:t>Gierasch</a:t>
            </a:r>
            <a:r>
              <a:rPr lang="en-US" altLang="ja-JP" dirty="0"/>
              <a:t> and Goody, 1972 </a:t>
            </a:r>
            <a:r>
              <a:rPr lang="ja-JP" altLang="en-US" dirty="0"/>
              <a:t>他</a:t>
            </a:r>
            <a:r>
              <a:rPr lang="en-US" altLang="ja-JP" dirty="0"/>
              <a:t>)</a:t>
            </a:r>
          </a:p>
          <a:p>
            <a:r>
              <a:rPr kumimoji="1" lang="ja-JP" altLang="en-US" dirty="0"/>
              <a:t>季節変化と年々変動が起こる </a:t>
            </a:r>
            <a:r>
              <a:rPr kumimoji="1" lang="en-US" altLang="ja-JP" dirty="0"/>
              <a:t>(Smith, 2004 </a:t>
            </a:r>
            <a:r>
              <a:rPr kumimoji="1" lang="ja-JP" altLang="en-US" dirty="0"/>
              <a:t>他</a:t>
            </a:r>
            <a:r>
              <a:rPr kumimoji="1" lang="en-US" altLang="ja-JP" dirty="0"/>
              <a:t>)</a:t>
            </a:r>
          </a:p>
          <a:p>
            <a:pPr lvl="1"/>
            <a:r>
              <a:rPr kumimoji="1" lang="ja-JP" altLang="en-US" dirty="0"/>
              <a:t>南半球の春から夏の時期に光学的深さが大きくなる</a:t>
            </a:r>
            <a:endParaRPr kumimoji="1" lang="en-US" altLang="ja-JP" dirty="0"/>
          </a:p>
          <a:p>
            <a:pPr lvl="1"/>
            <a:r>
              <a:rPr kumimoji="1" lang="ja-JP" altLang="en-US" dirty="0"/>
              <a:t>惑星全体を覆う塵嵐</a:t>
            </a:r>
            <a:r>
              <a:rPr kumimoji="1" lang="en-US" altLang="ja-JP" dirty="0"/>
              <a:t> (</a:t>
            </a:r>
            <a:r>
              <a:rPr kumimoji="1" lang="ja-JP" altLang="en-US" dirty="0"/>
              <a:t>グローバルダストストーム</a:t>
            </a:r>
            <a:r>
              <a:rPr kumimoji="1" lang="en-US" altLang="ja-JP" dirty="0"/>
              <a:t>) </a:t>
            </a:r>
            <a:r>
              <a:rPr kumimoji="1" lang="ja-JP" altLang="en-US" dirty="0"/>
              <a:t>が起こる年もあれば起こらない年もある</a:t>
            </a:r>
            <a:endParaRPr kumimoji="1" lang="en-US" altLang="ja-JP" dirty="0"/>
          </a:p>
          <a:p>
            <a:endParaRPr kumimoji="1" lang="ja-JP" altLang="en-US" dirty="0"/>
          </a:p>
        </p:txBody>
      </p:sp>
      <p:sp>
        <p:nvSpPr>
          <p:cNvPr id="7" name="テキスト ボックス 6"/>
          <p:cNvSpPr txBox="1"/>
          <p:nvPr/>
        </p:nvSpPr>
        <p:spPr>
          <a:xfrm>
            <a:off x="4572000" y="3981727"/>
            <a:ext cx="4945585" cy="369332"/>
          </a:xfrm>
          <a:prstGeom prst="rect">
            <a:avLst/>
          </a:prstGeom>
          <a:noFill/>
        </p:spPr>
        <p:txBody>
          <a:bodyPr wrap="none" rtlCol="0">
            <a:spAutoFit/>
          </a:bodyPr>
          <a:lstStyle/>
          <a:p>
            <a:r>
              <a:rPr lang="en-US" altLang="ja-JP" dirty="0"/>
              <a:t>9</a:t>
            </a:r>
            <a:r>
              <a:rPr lang="ja-JP" altLang="en-US" dirty="0"/>
              <a:t>㎛ におけるダストの光学的深さ </a:t>
            </a:r>
            <a:r>
              <a:rPr lang="en-US" altLang="ja-JP" dirty="0"/>
              <a:t>(Smith, 2004)  </a:t>
            </a:r>
            <a:endParaRPr kumimoji="1" lang="ja-JP" altLang="en-US"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838978"/>
            <a:ext cx="4182056" cy="1426464"/>
          </a:xfrm>
          <a:prstGeom prst="rect">
            <a:avLst/>
          </a:prstGeom>
        </p:spPr>
      </p:pic>
      <p:sp>
        <p:nvSpPr>
          <p:cNvPr id="10" name="テキスト ボックス 9"/>
          <p:cNvSpPr txBox="1"/>
          <p:nvPr/>
        </p:nvSpPr>
        <p:spPr>
          <a:xfrm>
            <a:off x="5148064" y="3214800"/>
            <a:ext cx="328936" cy="261610"/>
          </a:xfrm>
          <a:prstGeom prst="rect">
            <a:avLst/>
          </a:prstGeom>
          <a:noFill/>
        </p:spPr>
        <p:txBody>
          <a:bodyPr wrap="none" rtlCol="0">
            <a:spAutoFit/>
          </a:bodyPr>
          <a:lstStyle/>
          <a:p>
            <a:r>
              <a:rPr kumimoji="1" lang="en-US" altLang="ja-JP" sz="1100" dirty="0"/>
              <a:t>90</a:t>
            </a:r>
            <a:endParaRPr kumimoji="1" lang="ja-JP" altLang="en-US" dirty="0"/>
          </a:p>
        </p:txBody>
      </p:sp>
      <p:sp>
        <p:nvSpPr>
          <p:cNvPr id="11" name="テキスト ボックス 10"/>
          <p:cNvSpPr txBox="1"/>
          <p:nvPr/>
        </p:nvSpPr>
        <p:spPr>
          <a:xfrm>
            <a:off x="5508104" y="3214800"/>
            <a:ext cx="401072" cy="261610"/>
          </a:xfrm>
          <a:prstGeom prst="rect">
            <a:avLst/>
          </a:prstGeom>
          <a:noFill/>
        </p:spPr>
        <p:txBody>
          <a:bodyPr wrap="none" rtlCol="0">
            <a:spAutoFit/>
          </a:bodyPr>
          <a:lstStyle/>
          <a:p>
            <a:r>
              <a:rPr kumimoji="1" lang="en-US" altLang="ja-JP" sz="1100" dirty="0"/>
              <a:t>180</a:t>
            </a:r>
            <a:endParaRPr kumimoji="1" lang="ja-JP" altLang="en-US" dirty="0"/>
          </a:p>
        </p:txBody>
      </p:sp>
      <p:sp>
        <p:nvSpPr>
          <p:cNvPr id="12" name="テキスト ボックス 11"/>
          <p:cNvSpPr txBox="1"/>
          <p:nvPr/>
        </p:nvSpPr>
        <p:spPr>
          <a:xfrm>
            <a:off x="5971128" y="3212976"/>
            <a:ext cx="401072" cy="261610"/>
          </a:xfrm>
          <a:prstGeom prst="rect">
            <a:avLst/>
          </a:prstGeom>
          <a:noFill/>
        </p:spPr>
        <p:txBody>
          <a:bodyPr wrap="none" rtlCol="0">
            <a:spAutoFit/>
          </a:bodyPr>
          <a:lstStyle/>
          <a:p>
            <a:r>
              <a:rPr kumimoji="1" lang="en-US" altLang="ja-JP" sz="1100" dirty="0"/>
              <a:t>270</a:t>
            </a:r>
            <a:endParaRPr kumimoji="1" lang="ja-JP" altLang="en-US" dirty="0"/>
          </a:p>
        </p:txBody>
      </p:sp>
      <p:sp>
        <p:nvSpPr>
          <p:cNvPr id="13" name="テキスト ボックス 12"/>
          <p:cNvSpPr txBox="1"/>
          <p:nvPr/>
        </p:nvSpPr>
        <p:spPr>
          <a:xfrm>
            <a:off x="6403430" y="3212976"/>
            <a:ext cx="256802" cy="261610"/>
          </a:xfrm>
          <a:prstGeom prst="rect">
            <a:avLst/>
          </a:prstGeom>
          <a:noFill/>
        </p:spPr>
        <p:txBody>
          <a:bodyPr wrap="none" rtlCol="0">
            <a:spAutoFit/>
          </a:bodyPr>
          <a:lstStyle/>
          <a:p>
            <a:r>
              <a:rPr kumimoji="1" lang="en-US" altLang="ja-JP" sz="1100" dirty="0"/>
              <a:t>0</a:t>
            </a:r>
            <a:endParaRPr kumimoji="1" lang="ja-JP" altLang="en-US" dirty="0"/>
          </a:p>
        </p:txBody>
      </p:sp>
      <p:sp>
        <p:nvSpPr>
          <p:cNvPr id="14" name="テキスト ボックス 13"/>
          <p:cNvSpPr txBox="1"/>
          <p:nvPr/>
        </p:nvSpPr>
        <p:spPr>
          <a:xfrm>
            <a:off x="6763344" y="3212976"/>
            <a:ext cx="328936" cy="261610"/>
          </a:xfrm>
          <a:prstGeom prst="rect">
            <a:avLst/>
          </a:prstGeom>
          <a:noFill/>
        </p:spPr>
        <p:txBody>
          <a:bodyPr wrap="none" rtlCol="0">
            <a:spAutoFit/>
          </a:bodyPr>
          <a:lstStyle/>
          <a:p>
            <a:r>
              <a:rPr kumimoji="1" lang="en-US" altLang="ja-JP" sz="1100" dirty="0"/>
              <a:t>90</a:t>
            </a:r>
            <a:endParaRPr kumimoji="1" lang="ja-JP" altLang="en-US" dirty="0"/>
          </a:p>
        </p:txBody>
      </p:sp>
      <p:sp>
        <p:nvSpPr>
          <p:cNvPr id="15" name="テキスト ボックス 14"/>
          <p:cNvSpPr txBox="1"/>
          <p:nvPr/>
        </p:nvSpPr>
        <p:spPr>
          <a:xfrm>
            <a:off x="7123256" y="3212976"/>
            <a:ext cx="401072" cy="261610"/>
          </a:xfrm>
          <a:prstGeom prst="rect">
            <a:avLst/>
          </a:prstGeom>
          <a:noFill/>
        </p:spPr>
        <p:txBody>
          <a:bodyPr wrap="none" rtlCol="0">
            <a:spAutoFit/>
          </a:bodyPr>
          <a:lstStyle/>
          <a:p>
            <a:r>
              <a:rPr kumimoji="1" lang="en-US" altLang="ja-JP" sz="1100" dirty="0"/>
              <a:t>180</a:t>
            </a:r>
            <a:endParaRPr kumimoji="1" lang="ja-JP" altLang="en-US" dirty="0"/>
          </a:p>
        </p:txBody>
      </p:sp>
      <p:sp>
        <p:nvSpPr>
          <p:cNvPr id="16" name="テキスト ボックス 15"/>
          <p:cNvSpPr txBox="1"/>
          <p:nvPr/>
        </p:nvSpPr>
        <p:spPr>
          <a:xfrm>
            <a:off x="7483296" y="3212976"/>
            <a:ext cx="401072" cy="261610"/>
          </a:xfrm>
          <a:prstGeom prst="rect">
            <a:avLst/>
          </a:prstGeom>
          <a:noFill/>
        </p:spPr>
        <p:txBody>
          <a:bodyPr wrap="none" rtlCol="0">
            <a:spAutoFit/>
          </a:bodyPr>
          <a:lstStyle/>
          <a:p>
            <a:r>
              <a:rPr kumimoji="1" lang="en-US" altLang="ja-JP" sz="1100" dirty="0"/>
              <a:t>270</a:t>
            </a:r>
            <a:endParaRPr kumimoji="1" lang="ja-JP" altLang="en-US" dirty="0"/>
          </a:p>
        </p:txBody>
      </p:sp>
      <p:sp>
        <p:nvSpPr>
          <p:cNvPr id="17" name="テキスト ボックス 16"/>
          <p:cNvSpPr txBox="1"/>
          <p:nvPr/>
        </p:nvSpPr>
        <p:spPr>
          <a:xfrm>
            <a:off x="7987606" y="3212976"/>
            <a:ext cx="256802" cy="261610"/>
          </a:xfrm>
          <a:prstGeom prst="rect">
            <a:avLst/>
          </a:prstGeom>
          <a:noFill/>
        </p:spPr>
        <p:txBody>
          <a:bodyPr wrap="none" rtlCol="0">
            <a:spAutoFit/>
          </a:bodyPr>
          <a:lstStyle/>
          <a:p>
            <a:r>
              <a:rPr kumimoji="1" lang="en-US" altLang="ja-JP" sz="1100" dirty="0"/>
              <a:t>0</a:t>
            </a:r>
            <a:endParaRPr kumimoji="1" lang="ja-JP" altLang="en-US" dirty="0"/>
          </a:p>
        </p:txBody>
      </p:sp>
      <p:sp>
        <p:nvSpPr>
          <p:cNvPr id="18" name="テキスト ボックス 17"/>
          <p:cNvSpPr txBox="1"/>
          <p:nvPr/>
        </p:nvSpPr>
        <p:spPr>
          <a:xfrm>
            <a:off x="8347392" y="3212976"/>
            <a:ext cx="328936" cy="261610"/>
          </a:xfrm>
          <a:prstGeom prst="rect">
            <a:avLst/>
          </a:prstGeom>
          <a:noFill/>
        </p:spPr>
        <p:txBody>
          <a:bodyPr wrap="none" rtlCol="0">
            <a:spAutoFit/>
          </a:bodyPr>
          <a:lstStyle/>
          <a:p>
            <a:r>
              <a:rPr kumimoji="1" lang="en-US" altLang="ja-JP" sz="1100" dirty="0"/>
              <a:t>90</a:t>
            </a:r>
            <a:endParaRPr kumimoji="1" lang="ja-JP" altLang="en-US" dirty="0"/>
          </a:p>
        </p:txBody>
      </p:sp>
      <p:sp>
        <p:nvSpPr>
          <p:cNvPr id="19" name="テキスト ボックス 18"/>
          <p:cNvSpPr txBox="1"/>
          <p:nvPr/>
        </p:nvSpPr>
        <p:spPr>
          <a:xfrm>
            <a:off x="8676456" y="3212976"/>
            <a:ext cx="401072" cy="261610"/>
          </a:xfrm>
          <a:prstGeom prst="rect">
            <a:avLst/>
          </a:prstGeom>
          <a:noFill/>
        </p:spPr>
        <p:txBody>
          <a:bodyPr wrap="none" rtlCol="0">
            <a:spAutoFit/>
          </a:bodyPr>
          <a:lstStyle/>
          <a:p>
            <a:r>
              <a:rPr kumimoji="1" lang="en-US" altLang="ja-JP" sz="1100" dirty="0"/>
              <a:t>180</a:t>
            </a:r>
            <a:endParaRPr kumimoji="1" lang="ja-JP" altLang="en-US" dirty="0"/>
          </a:p>
        </p:txBody>
      </p:sp>
      <p:sp>
        <p:nvSpPr>
          <p:cNvPr id="20" name="テキスト ボックス 19"/>
          <p:cNvSpPr txBox="1"/>
          <p:nvPr/>
        </p:nvSpPr>
        <p:spPr>
          <a:xfrm>
            <a:off x="5463048" y="3524167"/>
            <a:ext cx="548548" cy="276999"/>
          </a:xfrm>
          <a:prstGeom prst="rect">
            <a:avLst/>
          </a:prstGeom>
          <a:noFill/>
        </p:spPr>
        <p:txBody>
          <a:bodyPr wrap="none" rtlCol="0">
            <a:spAutoFit/>
          </a:bodyPr>
          <a:lstStyle/>
          <a:p>
            <a:r>
              <a:rPr kumimoji="1" lang="en-US" altLang="ja-JP" sz="1200" dirty="0"/>
              <a:t>MY24</a:t>
            </a:r>
            <a:endParaRPr kumimoji="1" lang="ja-JP" altLang="en-US" sz="1200" dirty="0"/>
          </a:p>
        </p:txBody>
      </p:sp>
      <p:sp>
        <p:nvSpPr>
          <p:cNvPr id="21" name="テキスト ボックス 20"/>
          <p:cNvSpPr txBox="1"/>
          <p:nvPr/>
        </p:nvSpPr>
        <p:spPr>
          <a:xfrm>
            <a:off x="6732240" y="3501008"/>
            <a:ext cx="548548" cy="276999"/>
          </a:xfrm>
          <a:prstGeom prst="rect">
            <a:avLst/>
          </a:prstGeom>
          <a:noFill/>
        </p:spPr>
        <p:txBody>
          <a:bodyPr wrap="none" rtlCol="0">
            <a:spAutoFit/>
          </a:bodyPr>
          <a:lstStyle/>
          <a:p>
            <a:r>
              <a:rPr kumimoji="1" lang="en-US" altLang="ja-JP" sz="1200" dirty="0"/>
              <a:t>MY25</a:t>
            </a:r>
            <a:endParaRPr kumimoji="1" lang="ja-JP" altLang="en-US" sz="1200" dirty="0"/>
          </a:p>
        </p:txBody>
      </p:sp>
      <p:sp>
        <p:nvSpPr>
          <p:cNvPr id="22" name="テキスト ボックス 21"/>
          <p:cNvSpPr txBox="1"/>
          <p:nvPr/>
        </p:nvSpPr>
        <p:spPr>
          <a:xfrm>
            <a:off x="8199916" y="3501008"/>
            <a:ext cx="548548" cy="276999"/>
          </a:xfrm>
          <a:prstGeom prst="rect">
            <a:avLst/>
          </a:prstGeom>
          <a:noFill/>
        </p:spPr>
        <p:txBody>
          <a:bodyPr wrap="none" rtlCol="0">
            <a:spAutoFit/>
          </a:bodyPr>
          <a:lstStyle/>
          <a:p>
            <a:r>
              <a:rPr kumimoji="1" lang="en-US" altLang="ja-JP" sz="1200" dirty="0"/>
              <a:t>MY26</a:t>
            </a:r>
            <a:endParaRPr kumimoji="1" lang="ja-JP" altLang="en-US" sz="1200" dirty="0"/>
          </a:p>
        </p:txBody>
      </p:sp>
      <p:sp>
        <p:nvSpPr>
          <p:cNvPr id="23" name="テキスト ボックス 22"/>
          <p:cNvSpPr txBox="1"/>
          <p:nvPr/>
        </p:nvSpPr>
        <p:spPr>
          <a:xfrm>
            <a:off x="6848740" y="3649896"/>
            <a:ext cx="432048" cy="369332"/>
          </a:xfrm>
          <a:prstGeom prst="rect">
            <a:avLst/>
          </a:prstGeom>
          <a:noFill/>
        </p:spPr>
        <p:txBody>
          <a:bodyPr wrap="square" rtlCol="0">
            <a:spAutoFit/>
          </a:bodyPr>
          <a:lstStyle/>
          <a:p>
            <a:r>
              <a:rPr kumimoji="1" lang="en-US" altLang="ja-JP" dirty="0"/>
              <a:t>Ls</a:t>
            </a:r>
            <a:endParaRPr kumimoji="1" lang="ja-JP" altLang="en-US" dirty="0"/>
          </a:p>
        </p:txBody>
      </p:sp>
      <p:sp>
        <p:nvSpPr>
          <p:cNvPr id="4" name="テキスト ボックス 3"/>
          <p:cNvSpPr txBox="1"/>
          <p:nvPr/>
        </p:nvSpPr>
        <p:spPr>
          <a:xfrm>
            <a:off x="4659977" y="2413618"/>
            <a:ext cx="400110" cy="451406"/>
          </a:xfrm>
          <a:prstGeom prst="rect">
            <a:avLst/>
          </a:prstGeom>
          <a:solidFill>
            <a:schemeClr val="bg1"/>
          </a:solidFill>
        </p:spPr>
        <p:txBody>
          <a:bodyPr vert="eaVert" wrap="none" rtlCol="0">
            <a:spAutoFit/>
          </a:bodyPr>
          <a:lstStyle/>
          <a:p>
            <a:r>
              <a:rPr kumimoji="1" lang="ja-JP" altLang="en-US" sz="1400" dirty="0"/>
              <a:t>緯度</a:t>
            </a:r>
          </a:p>
        </p:txBody>
      </p:sp>
    </p:spTree>
    <p:extLst>
      <p:ext uri="{BB962C8B-B14F-4D97-AF65-F5344CB8AC3E}">
        <p14:creationId xmlns:p14="http://schemas.microsoft.com/office/powerpoint/2010/main" val="1787513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顕熱フラックスと熱効率を決める要因</a:t>
            </a:r>
          </a:p>
        </p:txBody>
      </p:sp>
      <p:sp>
        <p:nvSpPr>
          <p:cNvPr id="3" name="コンテンツ プレースホルダー 2"/>
          <p:cNvSpPr>
            <a:spLocks noGrp="1"/>
          </p:cNvSpPr>
          <p:nvPr>
            <p:ph idx="1"/>
          </p:nvPr>
        </p:nvSpPr>
        <p:spPr>
          <a:xfrm>
            <a:off x="457200" y="1600200"/>
            <a:ext cx="8229600" cy="5257800"/>
          </a:xfrm>
        </p:spPr>
        <p:txBody>
          <a:bodyPr>
            <a:normAutofit fontScale="85000" lnSpcReduction="20000"/>
          </a:bodyPr>
          <a:lstStyle/>
          <a:p>
            <a:r>
              <a:rPr kumimoji="1" lang="ja-JP" altLang="en-US" dirty="0"/>
              <a:t>顕熱フラックスは最下層の不安定度と地表面気圧に依存する</a:t>
            </a:r>
            <a:endParaRPr kumimoji="1" lang="en-US" altLang="ja-JP" dirty="0"/>
          </a:p>
          <a:p>
            <a:pPr lvl="1"/>
            <a:r>
              <a:rPr kumimoji="1" lang="ja-JP" altLang="en-US" dirty="0"/>
              <a:t>安定度が小さく</a:t>
            </a:r>
            <a:r>
              <a:rPr kumimoji="1" lang="en-US" altLang="ja-JP" dirty="0"/>
              <a:t>, </a:t>
            </a:r>
            <a:r>
              <a:rPr kumimoji="1" lang="ja-JP" altLang="en-US" dirty="0"/>
              <a:t>地表面気圧が大きいほど顕熱フラックスが大きい</a:t>
            </a:r>
            <a:endParaRPr kumimoji="1" lang="en-US" altLang="ja-JP" dirty="0"/>
          </a:p>
          <a:p>
            <a:pPr lvl="1"/>
            <a:r>
              <a:rPr kumimoji="1" lang="ja-JP" altLang="en-US" dirty="0"/>
              <a:t>対流が起こっているところは安定度が小さい</a:t>
            </a:r>
            <a:br>
              <a:rPr kumimoji="1" lang="en-US" altLang="ja-JP" dirty="0"/>
            </a:br>
            <a:br>
              <a:rPr kumimoji="1" lang="en-US" altLang="ja-JP" dirty="0"/>
            </a:br>
            <a:endParaRPr kumimoji="1" lang="en-US" altLang="ja-JP" dirty="0"/>
          </a:p>
          <a:p>
            <a:endParaRPr kumimoji="1" lang="en-US" altLang="ja-JP" dirty="0"/>
          </a:p>
          <a:p>
            <a:endParaRPr kumimoji="1" lang="en-US" altLang="ja-JP" dirty="0"/>
          </a:p>
          <a:p>
            <a:endParaRPr kumimoji="1" lang="en-US" altLang="ja-JP" dirty="0"/>
          </a:p>
          <a:p>
            <a:r>
              <a:rPr kumimoji="1" lang="ja-JP" altLang="en-US" dirty="0"/>
              <a:t>熱効率は対流層の厚さに依存する</a:t>
            </a:r>
            <a:endParaRPr kumimoji="1" lang="en-US" altLang="ja-JP" dirty="0"/>
          </a:p>
          <a:p>
            <a:pPr marL="457200" lvl="1" indent="0">
              <a:buNone/>
            </a:pPr>
            <a:endParaRPr kumimoji="1" lang="en-US" altLang="ja-JP" dirty="0"/>
          </a:p>
          <a:p>
            <a:r>
              <a:rPr kumimoji="1" lang="ja-JP" altLang="en-US" dirty="0"/>
              <a:t>よって</a:t>
            </a:r>
            <a:r>
              <a:rPr kumimoji="1" lang="en-US" altLang="ja-JP" dirty="0"/>
              <a:t>, </a:t>
            </a:r>
            <a:r>
              <a:rPr kumimoji="1" lang="ja-JP" altLang="en-US" dirty="0"/>
              <a:t>以降は対流調節の加熱率と地表面気圧を調べる</a:t>
            </a:r>
          </a:p>
        </p:txBody>
      </p:sp>
      <p:grpSp>
        <p:nvGrpSpPr>
          <p:cNvPr id="5" name="グループ化 4"/>
          <p:cNvGrpSpPr/>
          <p:nvPr/>
        </p:nvGrpSpPr>
        <p:grpSpPr>
          <a:xfrm>
            <a:off x="5033711" y="3316495"/>
            <a:ext cx="3653089" cy="1192625"/>
            <a:chOff x="5796137" y="2564904"/>
            <a:chExt cx="3828795" cy="1265611"/>
          </a:xfrm>
        </p:grpSpPr>
        <p:sp>
          <p:nvSpPr>
            <p:cNvPr id="7" name="テキスト ボックス 6"/>
            <p:cNvSpPr txBox="1"/>
            <p:nvPr/>
          </p:nvSpPr>
          <p:spPr>
            <a:xfrm>
              <a:off x="5796137" y="2564904"/>
              <a:ext cx="2846351" cy="293951"/>
            </a:xfrm>
            <a:prstGeom prst="rect">
              <a:avLst/>
            </a:prstGeom>
            <a:noFill/>
          </p:spPr>
          <p:txBody>
            <a:bodyPr wrap="square" rtlCol="0">
              <a:spAutoFit/>
            </a:bodyPr>
            <a:lstStyle/>
            <a:p>
              <a:r>
                <a:rPr kumimoji="1" lang="ja-JP" altLang="en-US" sz="1200" dirty="0"/>
                <a:t>地表面密度</a:t>
              </a:r>
              <a:r>
                <a:rPr kumimoji="1" lang="en-US" altLang="ja-JP" sz="1200" dirty="0"/>
                <a:t> (</a:t>
              </a:r>
              <a:r>
                <a:rPr kumimoji="1" lang="ja-JP" altLang="en-US" sz="1200" dirty="0"/>
                <a:t>地表面気圧に依存</a:t>
              </a:r>
              <a:r>
                <a:rPr kumimoji="1" lang="en-US" altLang="ja-JP" sz="1200" dirty="0"/>
                <a:t>)</a:t>
              </a:r>
              <a:endParaRPr kumimoji="1" lang="ja-JP" altLang="en-US" sz="1200" dirty="0"/>
            </a:p>
          </p:txBody>
        </p:sp>
        <p:sp>
          <p:nvSpPr>
            <p:cNvPr id="8" name="テキスト ボックス 7"/>
            <p:cNvSpPr txBox="1"/>
            <p:nvPr/>
          </p:nvSpPr>
          <p:spPr>
            <a:xfrm>
              <a:off x="5817826" y="2821010"/>
              <a:ext cx="3807106" cy="293951"/>
            </a:xfrm>
            <a:prstGeom prst="rect">
              <a:avLst/>
            </a:prstGeom>
            <a:noFill/>
          </p:spPr>
          <p:txBody>
            <a:bodyPr wrap="square" rtlCol="0">
              <a:spAutoFit/>
            </a:bodyPr>
            <a:lstStyle/>
            <a:p>
              <a:r>
                <a:rPr kumimoji="1" lang="ja-JP" altLang="en-US" sz="1200" dirty="0"/>
                <a:t>バルク係数 </a:t>
              </a:r>
              <a:r>
                <a:rPr kumimoji="1" lang="en-US" altLang="ja-JP" sz="1200" dirty="0"/>
                <a:t>(</a:t>
              </a:r>
              <a:r>
                <a:rPr kumimoji="1" lang="ja-JP" altLang="en-US" sz="1200" dirty="0"/>
                <a:t>不安定度に依存</a:t>
              </a:r>
              <a:r>
                <a:rPr kumimoji="1" lang="en-US" altLang="ja-JP" sz="1200" dirty="0"/>
                <a:t>)</a:t>
              </a:r>
              <a:endParaRPr kumimoji="1" lang="ja-JP" altLang="en-US" sz="1200" dirty="0"/>
            </a:p>
          </p:txBody>
        </p:sp>
        <p:sp>
          <p:nvSpPr>
            <p:cNvPr id="9" name="テキスト ボックス 8"/>
            <p:cNvSpPr txBox="1"/>
            <p:nvPr/>
          </p:nvSpPr>
          <p:spPr>
            <a:xfrm>
              <a:off x="5830690" y="3042549"/>
              <a:ext cx="2821555" cy="293951"/>
            </a:xfrm>
            <a:prstGeom prst="rect">
              <a:avLst/>
            </a:prstGeom>
            <a:noFill/>
          </p:spPr>
          <p:txBody>
            <a:bodyPr wrap="square" rtlCol="0">
              <a:spAutoFit/>
            </a:bodyPr>
            <a:lstStyle/>
            <a:p>
              <a:r>
                <a:rPr kumimoji="1" lang="ja-JP" altLang="en-US" sz="1200" dirty="0"/>
                <a:t>最下層速度</a:t>
              </a:r>
            </a:p>
          </p:txBody>
        </p:sp>
        <p:sp>
          <p:nvSpPr>
            <p:cNvPr id="10" name="テキスト ボックス 9"/>
            <p:cNvSpPr txBox="1"/>
            <p:nvPr/>
          </p:nvSpPr>
          <p:spPr>
            <a:xfrm>
              <a:off x="5820933" y="3317286"/>
              <a:ext cx="2821555" cy="293951"/>
            </a:xfrm>
            <a:prstGeom prst="rect">
              <a:avLst/>
            </a:prstGeom>
            <a:noFill/>
          </p:spPr>
          <p:txBody>
            <a:bodyPr wrap="square" rtlCol="0">
              <a:spAutoFit/>
            </a:bodyPr>
            <a:lstStyle/>
            <a:p>
              <a:r>
                <a:rPr kumimoji="1" lang="ja-JP" altLang="en-US" sz="1200" dirty="0"/>
                <a:t>最下層温度</a:t>
              </a:r>
            </a:p>
          </p:txBody>
        </p:sp>
        <p:sp>
          <p:nvSpPr>
            <p:cNvPr id="11" name="テキスト ボックス 10"/>
            <p:cNvSpPr txBox="1"/>
            <p:nvPr/>
          </p:nvSpPr>
          <p:spPr>
            <a:xfrm>
              <a:off x="5825811" y="3536564"/>
              <a:ext cx="2821555" cy="293951"/>
            </a:xfrm>
            <a:prstGeom prst="rect">
              <a:avLst/>
            </a:prstGeom>
            <a:noFill/>
          </p:spPr>
          <p:txBody>
            <a:bodyPr wrap="square" rtlCol="0">
              <a:spAutoFit/>
            </a:bodyPr>
            <a:lstStyle/>
            <a:p>
              <a:r>
                <a:rPr kumimoji="1" lang="ja-JP" altLang="en-US" sz="1200" dirty="0"/>
                <a:t>地表面温度</a:t>
              </a:r>
            </a:p>
          </p:txBody>
        </p:sp>
      </p:grpSp>
      <p:pic>
        <p:nvPicPr>
          <p:cNvPr id="20" name="図 19"/>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140503" y="3904822"/>
            <a:ext cx="2129325" cy="253019"/>
          </a:xfrm>
          <a:prstGeom prst="rect">
            <a:avLst/>
          </a:prstGeom>
        </p:spPr>
      </p:pic>
      <p:pic>
        <p:nvPicPr>
          <p:cNvPr id="28" name="図 27"/>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4673222" y="3437879"/>
            <a:ext cx="360488" cy="960979"/>
          </a:xfrm>
          <a:prstGeom prst="rect">
            <a:avLst/>
          </a:prstGeom>
        </p:spPr>
      </p:pic>
    </p:spTree>
    <p:extLst>
      <p:ext uri="{BB962C8B-B14F-4D97-AF65-F5344CB8AC3E}">
        <p14:creationId xmlns:p14="http://schemas.microsoft.com/office/powerpoint/2010/main" val="4269580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1605600"/>
            <a:ext cx="2717109" cy="2376000"/>
          </a:xfrm>
          <a:prstGeom prst="rect">
            <a:avLst/>
          </a:prstGeom>
        </p:spPr>
      </p:pic>
      <p:sp>
        <p:nvSpPr>
          <p:cNvPr id="15362" name="コンテンツ プレースホルダー 2"/>
          <p:cNvSpPr txBox="1">
            <a:spLocks noChangeArrowheads="1"/>
          </p:cNvSpPr>
          <p:nvPr/>
        </p:nvSpPr>
        <p:spPr bwMode="auto">
          <a:xfrm>
            <a:off x="434975" y="4160838"/>
            <a:ext cx="8651875"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r>
              <a:rPr lang="ja-JP" altLang="en-US" sz="1800" dirty="0"/>
              <a:t>顕熱フラックスの差の原因</a:t>
            </a:r>
            <a:endParaRPr lang="en-US" altLang="ja-JP" sz="1800" dirty="0"/>
          </a:p>
          <a:p>
            <a:pPr lvl="1" eaLnBrk="1" hangingPunct="1"/>
            <a:r>
              <a:rPr lang="ja-JP" altLang="en-US" sz="1400" dirty="0"/>
              <a:t>地表面気圧</a:t>
            </a:r>
            <a:r>
              <a:rPr lang="en-US" altLang="ja-JP" sz="1400" dirty="0"/>
              <a:t>: [</a:t>
            </a:r>
            <a:r>
              <a:rPr lang="ja-JP" altLang="en-US" sz="1400" dirty="0"/>
              <a:t>起伏なし地形</a:t>
            </a:r>
            <a:r>
              <a:rPr lang="en-US" altLang="ja-JP" sz="1400" dirty="0"/>
              <a:t>]</a:t>
            </a:r>
            <a:r>
              <a:rPr lang="ja-JP" altLang="en-US" sz="1400" dirty="0"/>
              <a:t> </a:t>
            </a:r>
            <a:r>
              <a:rPr lang="en-US" altLang="ja-JP" sz="1400" dirty="0"/>
              <a:t>&gt; [</a:t>
            </a:r>
            <a:r>
              <a:rPr lang="ja-JP" altLang="en-US" sz="1400" dirty="0"/>
              <a:t>東西平均地形</a:t>
            </a:r>
            <a:r>
              <a:rPr lang="en-US" altLang="ja-JP" sz="1400" dirty="0"/>
              <a:t>]</a:t>
            </a:r>
          </a:p>
          <a:p>
            <a:pPr lvl="1" eaLnBrk="1" hangingPunct="1"/>
            <a:r>
              <a:rPr lang="ja-JP" altLang="en-US" sz="1400" dirty="0"/>
              <a:t>大気の安定度</a:t>
            </a:r>
            <a:r>
              <a:rPr lang="en-US" altLang="ja-JP" sz="1400" dirty="0"/>
              <a:t>~</a:t>
            </a:r>
            <a:r>
              <a:rPr lang="ja-JP" altLang="en-US" sz="1400" dirty="0"/>
              <a:t>対流調節の加熱率</a:t>
            </a:r>
            <a:r>
              <a:rPr lang="en-US" altLang="ja-JP" sz="1400" dirty="0"/>
              <a:t>: [ </a:t>
            </a:r>
            <a:r>
              <a:rPr lang="ja-JP" altLang="en-US" sz="1400" dirty="0"/>
              <a:t>起伏なし地形</a:t>
            </a:r>
            <a:r>
              <a:rPr lang="en-US" altLang="ja-JP" sz="1400" dirty="0"/>
              <a:t>] &gt; [</a:t>
            </a:r>
            <a:r>
              <a:rPr lang="ja-JP" altLang="en-US" sz="1400" dirty="0"/>
              <a:t>東西平均地形</a:t>
            </a:r>
            <a:r>
              <a:rPr lang="en-US" altLang="ja-JP" sz="1400" dirty="0"/>
              <a:t>]</a:t>
            </a:r>
            <a:r>
              <a:rPr lang="ja-JP" altLang="en-US" sz="1400" dirty="0"/>
              <a:t> </a:t>
            </a:r>
            <a:r>
              <a:rPr lang="en-US" altLang="ja-JP" sz="1400" dirty="0"/>
              <a:t> </a:t>
            </a:r>
          </a:p>
          <a:p>
            <a:pPr lvl="1" eaLnBrk="1" hangingPunct="1"/>
            <a:r>
              <a:rPr lang="ja-JP" altLang="en-US" sz="1400" dirty="0">
                <a:solidFill>
                  <a:srgbClr val="FF0000"/>
                </a:solidFill>
              </a:rPr>
              <a:t>結果的に相殺して差がない</a:t>
            </a:r>
            <a:endParaRPr lang="en-US" altLang="ja-JP" sz="1400" dirty="0">
              <a:solidFill>
                <a:srgbClr val="FF0000"/>
              </a:solidFill>
            </a:endParaRPr>
          </a:p>
          <a:p>
            <a:pPr eaLnBrk="1" hangingPunct="1"/>
            <a:r>
              <a:rPr lang="ja-JP" altLang="en-US" sz="1800" dirty="0"/>
              <a:t>熱効率の差の原因</a:t>
            </a:r>
            <a:endParaRPr lang="en-US" altLang="ja-JP" sz="1800" dirty="0"/>
          </a:p>
          <a:p>
            <a:pPr lvl="1" eaLnBrk="1" hangingPunct="1"/>
            <a:r>
              <a:rPr lang="ja-JP" altLang="en-US" sz="1600" dirty="0"/>
              <a:t>対流層の厚さ</a:t>
            </a:r>
            <a:r>
              <a:rPr lang="en-US" altLang="ja-JP" sz="1600" dirty="0"/>
              <a:t>: [</a:t>
            </a:r>
            <a:r>
              <a:rPr lang="ja-JP" altLang="en-US" sz="1600" dirty="0"/>
              <a:t>東西平均地形</a:t>
            </a:r>
            <a:r>
              <a:rPr lang="en-US" altLang="ja-JP" sz="1600" dirty="0"/>
              <a:t>]</a:t>
            </a:r>
            <a:r>
              <a:rPr lang="ja-JP" altLang="en-US" sz="1600" dirty="0"/>
              <a:t> </a:t>
            </a:r>
            <a:r>
              <a:rPr lang="en-US" altLang="ja-JP" sz="1600" dirty="0"/>
              <a:t>&gt; [</a:t>
            </a:r>
            <a:r>
              <a:rPr lang="ja-JP" altLang="en-US" sz="1600" dirty="0"/>
              <a:t>起伏なし地形</a:t>
            </a:r>
            <a:r>
              <a:rPr lang="en-US" altLang="ja-JP" sz="1600" dirty="0"/>
              <a:t>]</a:t>
            </a:r>
          </a:p>
          <a:p>
            <a:pPr lvl="2" eaLnBrk="1" hangingPunct="1"/>
            <a:r>
              <a:rPr lang="ja-JP" altLang="en-US" sz="1400" dirty="0">
                <a:solidFill>
                  <a:srgbClr val="FF0000"/>
                </a:solidFill>
              </a:rPr>
              <a:t>東西平均地形において中層で大循環による冷却と対流調節による加熱が大きい</a:t>
            </a:r>
            <a:endParaRPr lang="en-US" altLang="ja-JP" sz="1400" dirty="0">
              <a:solidFill>
                <a:srgbClr val="FF0000"/>
              </a:solidFill>
            </a:endParaRPr>
          </a:p>
          <a:p>
            <a:pPr eaLnBrk="1" hangingPunct="1"/>
            <a:r>
              <a:rPr lang="ja-JP" altLang="en-US" sz="1600" dirty="0"/>
              <a:t>地形の差による大循環による冷却が起こっている高さの差がダスト巻き上げフラックスの差になっている</a:t>
            </a:r>
            <a:endParaRPr lang="en-US" altLang="ja-JP" sz="1600" dirty="0"/>
          </a:p>
        </p:txBody>
      </p:sp>
      <p:sp>
        <p:nvSpPr>
          <p:cNvPr id="15363" name="タイトル 1"/>
          <p:cNvSpPr txBox="1">
            <a:spLocks noChangeArrowheads="1"/>
          </p:cNvSpPr>
          <p:nvPr/>
        </p:nvSpPr>
        <p:spPr bwMode="auto">
          <a:xfrm>
            <a:off x="0" y="-20638"/>
            <a:ext cx="9144000" cy="113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ctr" eaLnBrk="1" hangingPunct="1">
              <a:spcBef>
                <a:spcPct val="0"/>
              </a:spcBef>
              <a:buFont typeface="Arial" panose="020B0604020202020204" pitchFamily="34" charset="0"/>
              <a:buNone/>
            </a:pPr>
            <a:r>
              <a:rPr lang="ja-JP" altLang="en-US" dirty="0"/>
              <a:t>大気加熱率と地表面気圧</a:t>
            </a:r>
          </a:p>
        </p:txBody>
      </p:sp>
      <p:pic>
        <p:nvPicPr>
          <p:cNvPr id="10" name="Picture 11" descr="C:\Users\seigi\AppData\Dropbox\figs_kari\figs_0810_surftemp-temp\dcl_Temp_fit_lat-25_lon0ls270localtime_val-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3400" y="2151808"/>
            <a:ext cx="293528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a:spLocks noChangeArrowheads="1"/>
          </p:cNvSpPr>
          <p:nvPr/>
        </p:nvSpPr>
        <p:spPr bwMode="auto">
          <a:xfrm>
            <a:off x="11233150" y="1504108"/>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a:solidFill>
                  <a:srgbClr val="000000"/>
                </a:solidFill>
                <a:sym typeface="ＭＳ Ｐゴシック" panose="020B0600070205080204" pitchFamily="50" charset="-128"/>
              </a:rPr>
              <a:t>地表面と大気最下層</a:t>
            </a:r>
            <a:br>
              <a:rPr lang="en-US" altLang="ja-JP" sz="1800">
                <a:solidFill>
                  <a:srgbClr val="000000"/>
                </a:solidFill>
                <a:sym typeface="ＭＳ Ｐゴシック" panose="020B0600070205080204" pitchFamily="50" charset="-128"/>
              </a:rPr>
            </a:br>
            <a:r>
              <a:rPr lang="ja-JP" altLang="en-US" sz="1800">
                <a:solidFill>
                  <a:srgbClr val="000000"/>
                </a:solidFill>
                <a:sym typeface="ＭＳ Ｐゴシック" panose="020B0600070205080204" pitchFamily="50" charset="-128"/>
              </a:rPr>
              <a:t>との温度差の時間変化</a:t>
            </a:r>
          </a:p>
        </p:txBody>
      </p:sp>
      <p:grpSp>
        <p:nvGrpSpPr>
          <p:cNvPr id="4" name="グループ化 3"/>
          <p:cNvGrpSpPr/>
          <p:nvPr/>
        </p:nvGrpSpPr>
        <p:grpSpPr>
          <a:xfrm>
            <a:off x="3495302" y="1019983"/>
            <a:ext cx="5591548" cy="2961356"/>
            <a:chOff x="323528" y="1187460"/>
            <a:chExt cx="5591548" cy="2961356"/>
          </a:xfrm>
        </p:grpSpPr>
        <p:sp>
          <p:nvSpPr>
            <p:cNvPr id="15366" name="テキスト ボックス 3"/>
            <p:cNvSpPr>
              <a:spLocks noChangeArrowheads="1"/>
            </p:cNvSpPr>
            <p:nvPr/>
          </p:nvSpPr>
          <p:spPr bwMode="auto">
            <a:xfrm>
              <a:off x="323528" y="1259468"/>
              <a:ext cx="2416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起伏なし地形の加熱率</a:t>
              </a:r>
            </a:p>
          </p:txBody>
        </p:sp>
        <p:sp>
          <p:nvSpPr>
            <p:cNvPr id="15367" name="テキスト ボックス 8"/>
            <p:cNvSpPr>
              <a:spLocks noChangeArrowheads="1"/>
            </p:cNvSpPr>
            <p:nvPr/>
          </p:nvSpPr>
          <p:spPr bwMode="auto">
            <a:xfrm>
              <a:off x="3203848" y="1187460"/>
              <a:ext cx="2492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東西平均地形の加熱率</a:t>
              </a:r>
            </a:p>
          </p:txBody>
        </p:sp>
        <p:pic>
          <p:nvPicPr>
            <p:cNvPr id="15" name="図 14"/>
            <p:cNvPicPr>
              <a:picLocks noChangeAspect="1"/>
            </p:cNvPicPr>
            <p:nvPr/>
          </p:nvPicPr>
          <p:blipFill>
            <a:blip r:embed="rId5"/>
            <a:stretch>
              <a:fillRect/>
            </a:stretch>
          </p:blipFill>
          <p:spPr>
            <a:xfrm>
              <a:off x="3203848" y="1772816"/>
              <a:ext cx="2711228" cy="2376000"/>
            </a:xfrm>
            <a:prstGeom prst="rect">
              <a:avLst/>
            </a:prstGeom>
          </p:spPr>
        </p:pic>
        <p:cxnSp>
          <p:nvCxnSpPr>
            <p:cNvPr id="3" name="直線コネクタ 2"/>
            <p:cNvCxnSpPr/>
            <p:nvPr/>
          </p:nvCxnSpPr>
          <p:spPr>
            <a:xfrm>
              <a:off x="434975" y="3612677"/>
              <a:ext cx="50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434975" y="2813477"/>
              <a:ext cx="500112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467544" y="2636912"/>
              <a:ext cx="5001121" cy="0"/>
            </a:xfrm>
            <a:prstGeom prst="line">
              <a:avLst/>
            </a:prstGeom>
            <a:ln>
              <a:solidFill>
                <a:srgbClr val="000099"/>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1992335" y="2107800"/>
              <a:ext cx="2365379" cy="276999"/>
            </a:xfrm>
            <a:prstGeom prst="rect">
              <a:avLst/>
            </a:prstGeom>
            <a:solidFill>
              <a:schemeClr val="bg1"/>
            </a:solidFill>
          </p:spPr>
          <p:txBody>
            <a:bodyPr wrap="square" rtlCol="0">
              <a:spAutoFit/>
            </a:bodyPr>
            <a:lstStyle/>
            <a:p>
              <a:r>
                <a:rPr kumimoji="1" lang="en-US" altLang="ja-JP" sz="1200" dirty="0">
                  <a:solidFill>
                    <a:srgbClr val="0000FF"/>
                  </a:solidFill>
                </a:rPr>
                <a:t>[</a:t>
              </a:r>
              <a:r>
                <a:rPr kumimoji="1" lang="ja-JP" altLang="en-US" sz="1200" dirty="0">
                  <a:solidFill>
                    <a:srgbClr val="0000FF"/>
                  </a:solidFill>
                </a:rPr>
                <a:t>東西平均地形</a:t>
              </a:r>
              <a:r>
                <a:rPr kumimoji="1" lang="en-US" altLang="ja-JP" sz="1200" dirty="0">
                  <a:solidFill>
                    <a:srgbClr val="0000FF"/>
                  </a:solidFill>
                </a:rPr>
                <a:t>] </a:t>
              </a:r>
              <a:r>
                <a:rPr kumimoji="1" lang="en-US" altLang="ja-JP" sz="1200" dirty="0"/>
                <a:t>&gt;</a:t>
              </a:r>
              <a:r>
                <a:rPr kumimoji="1" lang="en-US" altLang="ja-JP" sz="1200" dirty="0">
                  <a:solidFill>
                    <a:srgbClr val="0000FF"/>
                  </a:solidFill>
                </a:rPr>
                <a:t> </a:t>
              </a:r>
              <a:r>
                <a:rPr kumimoji="1" lang="en-US" altLang="ja-JP" sz="1200" dirty="0">
                  <a:solidFill>
                    <a:srgbClr val="FF0000"/>
                  </a:solidFill>
                </a:rPr>
                <a:t>[</a:t>
              </a:r>
              <a:r>
                <a:rPr kumimoji="1" lang="ja-JP" altLang="en-US" sz="1200" dirty="0">
                  <a:solidFill>
                    <a:srgbClr val="FF0000"/>
                  </a:solidFill>
                </a:rPr>
                <a:t>起伏なし地形</a:t>
              </a:r>
              <a:r>
                <a:rPr kumimoji="1" lang="en-US" altLang="ja-JP" sz="1200" dirty="0">
                  <a:solidFill>
                    <a:srgbClr val="FF0000"/>
                  </a:solidFill>
                </a:rPr>
                <a:t>]</a:t>
              </a:r>
              <a:endParaRPr kumimoji="1" lang="en-US" altLang="ja-JP" sz="1200" dirty="0">
                <a:solidFill>
                  <a:srgbClr val="0000FF"/>
                </a:solidFill>
              </a:endParaRPr>
            </a:p>
          </p:txBody>
        </p:sp>
        <p:cxnSp>
          <p:nvCxnSpPr>
            <p:cNvPr id="7" name="直線矢印コネクタ 6"/>
            <p:cNvCxnSpPr/>
            <p:nvPr/>
          </p:nvCxnSpPr>
          <p:spPr>
            <a:xfrm>
              <a:off x="2662804" y="2353299"/>
              <a:ext cx="1535994" cy="261100"/>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a:off x="1838224" y="2345188"/>
              <a:ext cx="1866258" cy="4592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1950030" y="3209498"/>
              <a:ext cx="2160240" cy="246221"/>
            </a:xfrm>
            <a:prstGeom prst="rect">
              <a:avLst/>
            </a:prstGeom>
            <a:solidFill>
              <a:schemeClr val="bg1"/>
            </a:solidFill>
          </p:spPr>
          <p:txBody>
            <a:bodyPr wrap="square" rtlCol="0">
              <a:spAutoFit/>
            </a:bodyPr>
            <a:lstStyle/>
            <a:p>
              <a:r>
                <a:rPr kumimoji="1" lang="en-US" altLang="ja-JP" sz="1000" dirty="0">
                  <a:solidFill>
                    <a:srgbClr val="0000FF"/>
                  </a:solidFill>
                </a:rPr>
                <a:t>[</a:t>
              </a:r>
              <a:r>
                <a:rPr kumimoji="1" lang="ja-JP" altLang="en-US" sz="1000" dirty="0">
                  <a:solidFill>
                    <a:srgbClr val="0000FF"/>
                  </a:solidFill>
                </a:rPr>
                <a:t>東西平均地形</a:t>
              </a:r>
              <a:r>
                <a:rPr kumimoji="1" lang="en-US" altLang="ja-JP" sz="1000" dirty="0">
                  <a:solidFill>
                    <a:srgbClr val="0000FF"/>
                  </a:solidFill>
                </a:rPr>
                <a:t>] </a:t>
              </a:r>
              <a:r>
                <a:rPr kumimoji="1" lang="en-US" altLang="ja-JP" sz="1000" dirty="0"/>
                <a:t>&gt;</a:t>
              </a:r>
              <a:r>
                <a:rPr kumimoji="1" lang="en-US" altLang="ja-JP" sz="1000" dirty="0">
                  <a:solidFill>
                    <a:srgbClr val="0000FF"/>
                  </a:solidFill>
                </a:rPr>
                <a:t> </a:t>
              </a:r>
              <a:r>
                <a:rPr kumimoji="1" lang="en-US" altLang="ja-JP" sz="1000" dirty="0">
                  <a:solidFill>
                    <a:srgbClr val="FF0000"/>
                  </a:solidFill>
                </a:rPr>
                <a:t>[</a:t>
              </a:r>
              <a:r>
                <a:rPr kumimoji="1" lang="ja-JP" altLang="en-US" sz="1000" dirty="0">
                  <a:solidFill>
                    <a:srgbClr val="FF0000"/>
                  </a:solidFill>
                </a:rPr>
                <a:t>起伏なし地形</a:t>
              </a:r>
              <a:r>
                <a:rPr kumimoji="1" lang="en-US" altLang="ja-JP" sz="1000" dirty="0">
                  <a:solidFill>
                    <a:srgbClr val="FF0000"/>
                  </a:solidFill>
                </a:rPr>
                <a:t>]</a:t>
              </a:r>
              <a:endParaRPr kumimoji="1" lang="en-US" altLang="ja-JP" sz="1000" dirty="0">
                <a:solidFill>
                  <a:srgbClr val="0000FF"/>
                </a:solidFill>
              </a:endParaRPr>
            </a:p>
          </p:txBody>
        </p:sp>
        <p:cxnSp>
          <p:nvCxnSpPr>
            <p:cNvPr id="25" name="直線矢印コネクタ 24"/>
            <p:cNvCxnSpPr/>
            <p:nvPr/>
          </p:nvCxnSpPr>
          <p:spPr>
            <a:xfrm flipH="1">
              <a:off x="1835696" y="3455719"/>
              <a:ext cx="1339328" cy="1442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2581976" y="3419176"/>
              <a:ext cx="2057079" cy="145624"/>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grpSp>
      <p:pic>
        <p:nvPicPr>
          <p:cNvPr id="40" name="図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276" y="1504108"/>
            <a:ext cx="3038486" cy="2628000"/>
          </a:xfrm>
          <a:prstGeom prst="rect">
            <a:avLst/>
          </a:prstGeom>
        </p:spPr>
      </p:pic>
      <p:sp>
        <p:nvSpPr>
          <p:cNvPr id="8" name="テキスト ボックス 10"/>
          <p:cNvSpPr>
            <a:spLocks noChangeArrowheads="1"/>
          </p:cNvSpPr>
          <p:nvPr/>
        </p:nvSpPr>
        <p:spPr bwMode="auto">
          <a:xfrm>
            <a:off x="970958" y="944070"/>
            <a:ext cx="1619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地表面気圧の</a:t>
            </a:r>
            <a:endParaRPr lang="en-US" altLang="ja-JP" sz="1800" dirty="0">
              <a:solidFill>
                <a:srgbClr val="000000"/>
              </a:solidFill>
              <a:sym typeface="ＭＳ Ｐゴシック" panose="020B0600070205080204" pitchFamily="50" charset="-128"/>
            </a:endParaRPr>
          </a:p>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時間変化</a:t>
            </a:r>
          </a:p>
        </p:txBody>
      </p:sp>
      <p:sp>
        <p:nvSpPr>
          <p:cNvPr id="36" name="テキスト ボックス 35"/>
          <p:cNvSpPr txBox="1"/>
          <p:nvPr/>
        </p:nvSpPr>
        <p:spPr>
          <a:xfrm>
            <a:off x="908298" y="2574809"/>
            <a:ext cx="2511574" cy="276999"/>
          </a:xfrm>
          <a:prstGeom prst="rect">
            <a:avLst/>
          </a:prstGeom>
          <a:solidFill>
            <a:srgbClr val="FFFFFF"/>
          </a:solidFill>
        </p:spPr>
        <p:txBody>
          <a:bodyPr wrap="square" rtlCol="0">
            <a:spAutoFit/>
          </a:bodyPr>
          <a:lstStyle/>
          <a:p>
            <a:r>
              <a:rPr kumimoji="1" lang="en-US" altLang="ja-JP" sz="1200" dirty="0">
                <a:solidFill>
                  <a:srgbClr val="FF0000"/>
                </a:solidFill>
              </a:rPr>
              <a:t>[</a:t>
            </a:r>
            <a:r>
              <a:rPr kumimoji="1" lang="ja-JP" altLang="en-US" sz="1200" dirty="0">
                <a:solidFill>
                  <a:srgbClr val="FF0000"/>
                </a:solidFill>
              </a:rPr>
              <a:t>起伏なし地形</a:t>
            </a:r>
            <a:r>
              <a:rPr kumimoji="1" lang="en-US" altLang="ja-JP" sz="1200" dirty="0">
                <a:solidFill>
                  <a:srgbClr val="FF0000"/>
                </a:solidFill>
              </a:rPr>
              <a:t>] </a:t>
            </a:r>
            <a:r>
              <a:rPr kumimoji="1" lang="en-US" altLang="ja-JP" sz="1200" dirty="0"/>
              <a:t>&gt; </a:t>
            </a:r>
            <a:r>
              <a:rPr kumimoji="1" lang="en-US" altLang="ja-JP" sz="1200" dirty="0">
                <a:solidFill>
                  <a:srgbClr val="000099"/>
                </a:solidFill>
              </a:rPr>
              <a:t>[</a:t>
            </a:r>
            <a:r>
              <a:rPr kumimoji="1" lang="ja-JP" altLang="en-US" sz="1200" dirty="0">
                <a:solidFill>
                  <a:srgbClr val="0000FF"/>
                </a:solidFill>
              </a:rPr>
              <a:t>東西平均地形</a:t>
            </a:r>
            <a:r>
              <a:rPr kumimoji="1" lang="en-US" altLang="ja-JP" sz="1200" dirty="0">
                <a:solidFill>
                  <a:srgbClr val="0000FF"/>
                </a:solidFill>
              </a:rPr>
              <a:t>]</a:t>
            </a:r>
          </a:p>
        </p:txBody>
      </p:sp>
      <p:sp>
        <p:nvSpPr>
          <p:cNvPr id="2" name="テキスト ボックス 1"/>
          <p:cNvSpPr txBox="1"/>
          <p:nvPr/>
        </p:nvSpPr>
        <p:spPr>
          <a:xfrm>
            <a:off x="7189204" y="4062414"/>
            <a:ext cx="1800493" cy="830997"/>
          </a:xfrm>
          <a:prstGeom prst="rect">
            <a:avLst/>
          </a:prstGeom>
          <a:noFill/>
        </p:spPr>
        <p:txBody>
          <a:bodyPr wrap="none" rtlCol="0">
            <a:spAutoFit/>
          </a:bodyPr>
          <a:lstStyle/>
          <a:p>
            <a:r>
              <a:rPr kumimoji="1" lang="ja-JP" altLang="en-US" sz="1200" dirty="0"/>
              <a:t>黒線</a:t>
            </a:r>
            <a:r>
              <a:rPr kumimoji="1" lang="en-US" altLang="ja-JP" sz="1200" dirty="0"/>
              <a:t>: </a:t>
            </a:r>
            <a:r>
              <a:rPr kumimoji="1" lang="ja-JP" altLang="en-US" sz="1200" dirty="0"/>
              <a:t>対流調節の加熱率</a:t>
            </a:r>
            <a:endParaRPr kumimoji="1" lang="en-US" altLang="ja-JP" sz="1200" dirty="0"/>
          </a:p>
          <a:p>
            <a:r>
              <a:rPr kumimoji="1" lang="ja-JP" altLang="en-US" sz="1200" dirty="0">
                <a:solidFill>
                  <a:srgbClr val="FF0000"/>
                </a:solidFill>
              </a:rPr>
              <a:t>赤線</a:t>
            </a:r>
            <a:r>
              <a:rPr kumimoji="1" lang="en-US" altLang="ja-JP" sz="1200" dirty="0">
                <a:solidFill>
                  <a:srgbClr val="FF0000"/>
                </a:solidFill>
              </a:rPr>
              <a:t>: </a:t>
            </a:r>
            <a:r>
              <a:rPr kumimoji="1" lang="ja-JP" altLang="en-US" sz="1200" dirty="0">
                <a:solidFill>
                  <a:srgbClr val="FF0000"/>
                </a:solidFill>
              </a:rPr>
              <a:t>大循環の加熱率</a:t>
            </a:r>
            <a:endParaRPr kumimoji="1" lang="en-US" altLang="ja-JP" sz="1200" dirty="0">
              <a:solidFill>
                <a:srgbClr val="FF0000"/>
              </a:solidFill>
            </a:endParaRPr>
          </a:p>
          <a:p>
            <a:r>
              <a:rPr kumimoji="1" lang="ja-JP" altLang="en-US" sz="1200" dirty="0">
                <a:solidFill>
                  <a:srgbClr val="00CC00"/>
                </a:solidFill>
              </a:rPr>
              <a:t>緑線</a:t>
            </a:r>
            <a:r>
              <a:rPr kumimoji="1" lang="en-US" altLang="ja-JP" sz="1200" dirty="0">
                <a:solidFill>
                  <a:srgbClr val="00CC00"/>
                </a:solidFill>
              </a:rPr>
              <a:t>: </a:t>
            </a:r>
            <a:r>
              <a:rPr kumimoji="1" lang="ja-JP" altLang="en-US" sz="1200" dirty="0">
                <a:solidFill>
                  <a:srgbClr val="00CC00"/>
                </a:solidFill>
              </a:rPr>
              <a:t>放射の加熱率</a:t>
            </a:r>
            <a:endParaRPr kumimoji="1" lang="en-US" altLang="ja-JP" sz="1200" dirty="0">
              <a:solidFill>
                <a:srgbClr val="00CC00"/>
              </a:solidFill>
            </a:endParaRPr>
          </a:p>
          <a:p>
            <a:r>
              <a:rPr kumimoji="1" lang="ja-JP" altLang="en-US" sz="1200" dirty="0">
                <a:solidFill>
                  <a:srgbClr val="000099"/>
                </a:solidFill>
              </a:rPr>
              <a:t>青線</a:t>
            </a:r>
            <a:r>
              <a:rPr kumimoji="1" lang="en-US" altLang="ja-JP" sz="1200" dirty="0">
                <a:solidFill>
                  <a:srgbClr val="000099"/>
                </a:solidFill>
              </a:rPr>
              <a:t>: </a:t>
            </a:r>
            <a:r>
              <a:rPr kumimoji="1" lang="ja-JP" altLang="en-US" sz="1200" dirty="0">
                <a:solidFill>
                  <a:srgbClr val="000099"/>
                </a:solidFill>
              </a:rPr>
              <a:t>混合の加熱率</a:t>
            </a:r>
          </a:p>
        </p:txBody>
      </p:sp>
      <p:sp>
        <p:nvSpPr>
          <p:cNvPr id="6" name="テキスト ボックス 5"/>
          <p:cNvSpPr txBox="1"/>
          <p:nvPr/>
        </p:nvSpPr>
        <p:spPr>
          <a:xfrm>
            <a:off x="2037349" y="1349345"/>
            <a:ext cx="1585690" cy="461665"/>
          </a:xfrm>
          <a:prstGeom prst="rect">
            <a:avLst/>
          </a:prstGeom>
          <a:solidFill>
            <a:schemeClr val="bg1"/>
          </a:solidFill>
        </p:spPr>
        <p:txBody>
          <a:bodyPr wrap="none" rtlCol="0">
            <a:spAutoFit/>
          </a:bodyPr>
          <a:lstStyle/>
          <a:p>
            <a:r>
              <a:rPr kumimoji="1" lang="ja-JP" altLang="en-US" sz="1200" dirty="0">
                <a:solidFill>
                  <a:srgbClr val="FF0000"/>
                </a:solidFill>
              </a:rPr>
              <a:t>赤線</a:t>
            </a:r>
            <a:r>
              <a:rPr kumimoji="1" lang="en-US" altLang="ja-JP" sz="1200" dirty="0">
                <a:solidFill>
                  <a:srgbClr val="FF0000"/>
                </a:solidFill>
              </a:rPr>
              <a:t>: [</a:t>
            </a:r>
            <a:r>
              <a:rPr kumimoji="1" lang="ja-JP" altLang="en-US" sz="1200" dirty="0">
                <a:solidFill>
                  <a:srgbClr val="FF0000"/>
                </a:solidFill>
              </a:rPr>
              <a:t>起伏なし地形</a:t>
            </a:r>
            <a:r>
              <a:rPr kumimoji="1" lang="en-US" altLang="ja-JP" sz="1200" dirty="0">
                <a:solidFill>
                  <a:srgbClr val="FF0000"/>
                </a:solidFill>
              </a:rPr>
              <a:t>]</a:t>
            </a:r>
          </a:p>
          <a:p>
            <a:r>
              <a:rPr kumimoji="1" lang="ja-JP" altLang="en-US" sz="1200" dirty="0">
                <a:solidFill>
                  <a:srgbClr val="000099"/>
                </a:solidFill>
              </a:rPr>
              <a:t>青線</a:t>
            </a:r>
            <a:r>
              <a:rPr kumimoji="1" lang="en-US" altLang="ja-JP" sz="1200" dirty="0">
                <a:solidFill>
                  <a:srgbClr val="000099"/>
                </a:solidFill>
              </a:rPr>
              <a:t>: [</a:t>
            </a:r>
            <a:r>
              <a:rPr kumimoji="1" lang="ja-JP" altLang="en-US" sz="1200" dirty="0">
                <a:solidFill>
                  <a:srgbClr val="000099"/>
                </a:solidFill>
              </a:rPr>
              <a:t>東西平均地形</a:t>
            </a:r>
            <a:r>
              <a:rPr kumimoji="1" lang="en-US" altLang="ja-JP" sz="1200" dirty="0">
                <a:solidFill>
                  <a:srgbClr val="000099"/>
                </a:solidFill>
              </a:rPr>
              <a:t>]</a:t>
            </a:r>
            <a:endParaRPr kumimoji="1" lang="ja-JP" altLang="en-US" sz="1200" dirty="0">
              <a:solidFill>
                <a:srgbClr val="000099"/>
              </a:solidFill>
            </a:endParaRPr>
          </a:p>
        </p:txBody>
      </p:sp>
      <p:sp>
        <p:nvSpPr>
          <p:cNvPr id="12" name="テキスト ボックス 11"/>
          <p:cNvSpPr txBox="1"/>
          <p:nvPr/>
        </p:nvSpPr>
        <p:spPr>
          <a:xfrm>
            <a:off x="3136187" y="1864496"/>
            <a:ext cx="369332" cy="2064027"/>
          </a:xfrm>
          <a:prstGeom prst="rect">
            <a:avLst/>
          </a:prstGeom>
          <a:solidFill>
            <a:schemeClr val="bg1"/>
          </a:solidFill>
        </p:spPr>
        <p:txBody>
          <a:bodyPr vert="eaVert" wrap="none" rtlCol="0">
            <a:spAutoFit/>
          </a:bodyPr>
          <a:lstStyle/>
          <a:p>
            <a:r>
              <a:rPr kumimoji="1" lang="ja-JP" altLang="en-US" sz="1200" dirty="0"/>
              <a:t>地表面気圧で規格化した気圧</a:t>
            </a:r>
          </a:p>
        </p:txBody>
      </p:sp>
      <p:sp>
        <p:nvSpPr>
          <p:cNvPr id="13" name="テキスト ボックス 12"/>
          <p:cNvSpPr txBox="1"/>
          <p:nvPr/>
        </p:nvSpPr>
        <p:spPr>
          <a:xfrm>
            <a:off x="13832" y="2194860"/>
            <a:ext cx="400110" cy="990015"/>
          </a:xfrm>
          <a:prstGeom prst="rect">
            <a:avLst/>
          </a:prstGeom>
          <a:solidFill>
            <a:schemeClr val="bg1"/>
          </a:solidFill>
        </p:spPr>
        <p:txBody>
          <a:bodyPr vert="eaVert" wrap="none" rtlCol="0">
            <a:spAutoFit/>
          </a:bodyPr>
          <a:lstStyle/>
          <a:p>
            <a:r>
              <a:rPr kumimoji="1" lang="ja-JP" altLang="en-US" sz="1400" dirty="0"/>
              <a:t>地表面気圧</a:t>
            </a:r>
          </a:p>
        </p:txBody>
      </p:sp>
    </p:spTree>
    <p:extLst>
      <p:ext uri="{BB962C8B-B14F-4D97-AF65-F5344CB8AC3E}">
        <p14:creationId xmlns:p14="http://schemas.microsoft.com/office/powerpoint/2010/main" val="1426539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 </a:t>
            </a:r>
            <a:r>
              <a:rPr kumimoji="1" lang="en-US" altLang="ja-JP" dirty="0"/>
              <a:t>25</a:t>
            </a:r>
            <a:r>
              <a:rPr lang="en-US" altLang="ja-JP" dirty="0">
                <a:sym typeface="Symbol"/>
              </a:rPr>
              <a:t>N </a:t>
            </a:r>
            <a:r>
              <a:rPr lang="ja-JP" altLang="en-US" dirty="0">
                <a:sym typeface="Symbol"/>
              </a:rPr>
              <a:t>付近</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38835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2" descr="C:\Users\seigi\AppData\Dropbox\figs_kari\figs_0807_newlocaltime\dcl_Eta_fit_lat25_lon0ls90localtime_val-t.gif"/>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772816"/>
            <a:ext cx="3024000" cy="25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1" descr="C:\Users\seigi\AppData\Dropbox\figs_kari\figs_0807_newlocaltime\dcl_SensB_fit_lat25_lon0ls90localtime_val-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77" y="1772816"/>
            <a:ext cx="3022600" cy="256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タイトル 1"/>
          <p:cNvSpPr>
            <a:spLocks noGrp="1" noChangeArrowheads="1"/>
          </p:cNvSpPr>
          <p:nvPr>
            <p:ph type="title" idx="4294967295"/>
          </p:nvPr>
        </p:nvSpPr>
        <p:spPr>
          <a:xfrm>
            <a:off x="-71438" y="-20638"/>
            <a:ext cx="9251951" cy="1136651"/>
          </a:xfrm>
        </p:spPr>
        <p:txBody>
          <a:bodyPr>
            <a:normAutofit fontScale="90000"/>
          </a:bodyPr>
          <a:lstStyle/>
          <a:p>
            <a:r>
              <a:rPr lang="en-US" altLang="ja-JP" sz="4000" dirty="0"/>
              <a:t>5</a:t>
            </a:r>
            <a:r>
              <a:rPr lang="ja-JP" altLang="en-US" sz="4000" dirty="0"/>
              <a:t>日間の顕熱フラックスと熱効率の時間変化 </a:t>
            </a:r>
            <a:r>
              <a:rPr lang="en-US" altLang="ja-JP" sz="4000" dirty="0"/>
              <a:t>(Ls=90</a:t>
            </a:r>
            <a:r>
              <a:rPr lang="en-US" altLang="ja-JP" sz="4000" dirty="0">
                <a:sym typeface="Symbol"/>
              </a:rPr>
              <a:t>, </a:t>
            </a:r>
            <a:r>
              <a:rPr lang="en-US" altLang="ja-JP" sz="4000" dirty="0"/>
              <a:t>25</a:t>
            </a:r>
            <a:r>
              <a:rPr lang="en-US" altLang="ja-JP" sz="4000" dirty="0">
                <a:sym typeface="Symbol"/>
              </a:rPr>
              <a:t>N</a:t>
            </a:r>
            <a:r>
              <a:rPr lang="ja-JP" altLang="en-US" sz="4000" dirty="0">
                <a:sym typeface="Symbol"/>
              </a:rPr>
              <a:t> </a:t>
            </a:r>
            <a:r>
              <a:rPr lang="ja-JP" altLang="en-US" sz="4000" dirty="0"/>
              <a:t>付近</a:t>
            </a:r>
            <a:r>
              <a:rPr lang="en-US" altLang="ja-JP" sz="4000" dirty="0"/>
              <a:t>)</a:t>
            </a:r>
            <a:endParaRPr lang="ja-JP" altLang="en-US" dirty="0"/>
          </a:p>
        </p:txBody>
      </p:sp>
      <p:sp>
        <p:nvSpPr>
          <p:cNvPr id="8" name="コンテンツ プレースホルダー 2"/>
          <p:cNvSpPr txBox="1">
            <a:spLocks noChangeArrowheads="1"/>
          </p:cNvSpPr>
          <p:nvPr/>
        </p:nvSpPr>
        <p:spPr>
          <a:xfrm>
            <a:off x="395288" y="4508500"/>
            <a:ext cx="8748712" cy="20161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ja-JP" altLang="en-US" sz="2600" dirty="0"/>
              <a:t>顕熱フラックス</a:t>
            </a:r>
            <a:r>
              <a:rPr lang="en-US" altLang="ja-JP" sz="2600" dirty="0"/>
              <a:t>: </a:t>
            </a:r>
            <a:r>
              <a:rPr lang="en-US" altLang="ja-JP" dirty="0"/>
              <a:t>[</a:t>
            </a:r>
            <a:r>
              <a:rPr lang="ja-JP" altLang="en-US" dirty="0"/>
              <a:t>起伏なし地形</a:t>
            </a:r>
            <a:r>
              <a:rPr lang="en-US" altLang="ja-JP" dirty="0"/>
              <a:t>]</a:t>
            </a:r>
            <a:r>
              <a:rPr lang="ja-JP" altLang="en-US" dirty="0"/>
              <a:t> </a:t>
            </a:r>
            <a:r>
              <a:rPr lang="en-US" altLang="ja-JP" dirty="0"/>
              <a:t>&gt; [</a:t>
            </a:r>
            <a:r>
              <a:rPr lang="ja-JP" altLang="en-US" dirty="0"/>
              <a:t>東西平均地形</a:t>
            </a:r>
            <a:r>
              <a:rPr lang="en-US" altLang="ja-JP" dirty="0"/>
              <a:t>]</a:t>
            </a:r>
          </a:p>
          <a:p>
            <a:pPr>
              <a:lnSpc>
                <a:spcPct val="80000"/>
              </a:lnSpc>
            </a:pPr>
            <a:r>
              <a:rPr lang="ja-JP" altLang="en-US" sz="2600" dirty="0"/>
              <a:t>熱効率</a:t>
            </a:r>
            <a:r>
              <a:rPr lang="en-US" altLang="ja-JP" sz="2600" dirty="0"/>
              <a:t>: </a:t>
            </a:r>
            <a:r>
              <a:rPr lang="en-US" altLang="ja-JP" dirty="0"/>
              <a:t>[</a:t>
            </a:r>
            <a:r>
              <a:rPr lang="ja-JP" altLang="en-US" dirty="0"/>
              <a:t>東西平均地形</a:t>
            </a:r>
            <a:r>
              <a:rPr lang="en-US" altLang="ja-JP" dirty="0"/>
              <a:t>] &gt; [</a:t>
            </a:r>
            <a:r>
              <a:rPr lang="ja-JP" altLang="en-US" dirty="0"/>
              <a:t>起伏なし地形</a:t>
            </a:r>
            <a:r>
              <a:rPr lang="en-US" altLang="ja-JP" dirty="0"/>
              <a:t>]</a:t>
            </a:r>
          </a:p>
          <a:p>
            <a:pPr lvl="1">
              <a:lnSpc>
                <a:spcPct val="80000"/>
              </a:lnSpc>
            </a:pPr>
            <a:endParaRPr lang="en-US" altLang="ja-JP" sz="1400" dirty="0"/>
          </a:p>
        </p:txBody>
      </p:sp>
      <p:sp>
        <p:nvSpPr>
          <p:cNvPr id="9" name="テキスト ボックス 10"/>
          <p:cNvSpPr>
            <a:spLocks noChangeArrowheads="1"/>
          </p:cNvSpPr>
          <p:nvPr/>
        </p:nvSpPr>
        <p:spPr bwMode="auto">
          <a:xfrm>
            <a:off x="1217241" y="1340768"/>
            <a:ext cx="15827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顕熱フラックス</a:t>
            </a:r>
          </a:p>
        </p:txBody>
      </p:sp>
      <p:sp>
        <p:nvSpPr>
          <p:cNvPr id="10" name="テキスト ボックス 13"/>
          <p:cNvSpPr>
            <a:spLocks noChangeArrowheads="1"/>
          </p:cNvSpPr>
          <p:nvPr/>
        </p:nvSpPr>
        <p:spPr bwMode="auto">
          <a:xfrm>
            <a:off x="5796136" y="1366316"/>
            <a:ext cx="87716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熱効率</a:t>
            </a:r>
          </a:p>
        </p:txBody>
      </p:sp>
      <p:sp>
        <p:nvSpPr>
          <p:cNvPr id="13" name="テキスト ボックス 12"/>
          <p:cNvSpPr txBox="1"/>
          <p:nvPr/>
        </p:nvSpPr>
        <p:spPr>
          <a:xfrm>
            <a:off x="7164288" y="2492896"/>
            <a:ext cx="2160240" cy="253916"/>
          </a:xfrm>
          <a:prstGeom prst="rect">
            <a:avLst/>
          </a:prstGeom>
          <a:solidFill>
            <a:schemeClr val="bg1"/>
          </a:solidFill>
        </p:spPr>
        <p:txBody>
          <a:bodyPr wrap="square" rtlCol="0">
            <a:spAutoFit/>
          </a:bodyPr>
          <a:lstStyle/>
          <a:p>
            <a:r>
              <a:rPr kumimoji="1" lang="en-US" altLang="ja-JP" sz="1050" dirty="0">
                <a:solidFill>
                  <a:srgbClr val="0000FF"/>
                </a:solidFill>
              </a:rPr>
              <a:t>[</a:t>
            </a:r>
            <a:r>
              <a:rPr kumimoji="1" lang="ja-JP" altLang="en-US" sz="1050" dirty="0">
                <a:solidFill>
                  <a:srgbClr val="0000FF"/>
                </a:solidFill>
              </a:rPr>
              <a:t>東西平均地形</a:t>
            </a:r>
            <a:r>
              <a:rPr kumimoji="1" lang="en-US" altLang="ja-JP" sz="1050" dirty="0">
                <a:solidFill>
                  <a:srgbClr val="0000FF"/>
                </a:solidFill>
              </a:rPr>
              <a:t>] </a:t>
            </a:r>
            <a:r>
              <a:rPr kumimoji="1" lang="en-US" altLang="ja-JP" sz="1050" dirty="0"/>
              <a:t>&gt;</a:t>
            </a:r>
            <a:r>
              <a:rPr kumimoji="1" lang="en-US" altLang="ja-JP" sz="1050" dirty="0">
                <a:solidFill>
                  <a:srgbClr val="0000FF"/>
                </a:solidFill>
              </a:rPr>
              <a:t> </a:t>
            </a:r>
            <a:r>
              <a:rPr kumimoji="1" lang="en-US" altLang="ja-JP" sz="1050" dirty="0">
                <a:solidFill>
                  <a:srgbClr val="FF0000"/>
                </a:solidFill>
              </a:rPr>
              <a:t>[</a:t>
            </a:r>
            <a:r>
              <a:rPr kumimoji="1" lang="ja-JP" altLang="en-US" sz="1050" dirty="0">
                <a:solidFill>
                  <a:srgbClr val="FF0000"/>
                </a:solidFill>
              </a:rPr>
              <a:t>起伏なし地形</a:t>
            </a:r>
            <a:r>
              <a:rPr kumimoji="1" lang="en-US" altLang="ja-JP" sz="1050" dirty="0">
                <a:solidFill>
                  <a:srgbClr val="FF0000"/>
                </a:solidFill>
              </a:rPr>
              <a:t>]</a:t>
            </a:r>
            <a:endParaRPr kumimoji="1" lang="en-US" altLang="ja-JP" sz="1050" dirty="0">
              <a:solidFill>
                <a:srgbClr val="0000FF"/>
              </a:solidFill>
            </a:endParaRPr>
          </a:p>
        </p:txBody>
      </p:sp>
      <p:grpSp>
        <p:nvGrpSpPr>
          <p:cNvPr id="14" name="グループ化 13"/>
          <p:cNvGrpSpPr/>
          <p:nvPr/>
        </p:nvGrpSpPr>
        <p:grpSpPr>
          <a:xfrm>
            <a:off x="1001217" y="3977999"/>
            <a:ext cx="2148500" cy="497509"/>
            <a:chOff x="1259632" y="3977999"/>
            <a:chExt cx="2148500" cy="497509"/>
          </a:xfrm>
        </p:grpSpPr>
        <p:sp>
          <p:nvSpPr>
            <p:cNvPr id="15" name="テキスト ボックス 14"/>
            <p:cNvSpPr txBox="1"/>
            <p:nvPr/>
          </p:nvSpPr>
          <p:spPr>
            <a:xfrm>
              <a:off x="1259632" y="3978000"/>
              <a:ext cx="263214" cy="276999"/>
            </a:xfrm>
            <a:prstGeom prst="rect">
              <a:avLst/>
            </a:prstGeom>
            <a:solidFill>
              <a:schemeClr val="bg1"/>
            </a:solidFill>
          </p:spPr>
          <p:txBody>
            <a:bodyPr wrap="none" rtlCol="0">
              <a:spAutoFit/>
            </a:bodyPr>
            <a:lstStyle/>
            <a:p>
              <a:r>
                <a:rPr kumimoji="1" lang="en-US" altLang="ja-JP" sz="1200" dirty="0"/>
                <a:t>0</a:t>
              </a:r>
              <a:endParaRPr kumimoji="1" lang="ja-JP" altLang="en-US" sz="1200" dirty="0"/>
            </a:p>
          </p:txBody>
        </p:sp>
        <p:sp>
          <p:nvSpPr>
            <p:cNvPr id="16" name="テキスト ボックス 15"/>
            <p:cNvSpPr txBox="1"/>
            <p:nvPr/>
          </p:nvSpPr>
          <p:spPr>
            <a:xfrm>
              <a:off x="1547822" y="3978000"/>
              <a:ext cx="341760" cy="276999"/>
            </a:xfrm>
            <a:prstGeom prst="rect">
              <a:avLst/>
            </a:prstGeom>
            <a:solidFill>
              <a:schemeClr val="bg1"/>
            </a:solidFill>
          </p:spPr>
          <p:txBody>
            <a:bodyPr wrap="none" rtlCol="0">
              <a:spAutoFit/>
            </a:bodyPr>
            <a:lstStyle/>
            <a:p>
              <a:r>
                <a:rPr kumimoji="1" lang="en-US" altLang="ja-JP" sz="1200" dirty="0"/>
                <a:t>24</a:t>
              </a:r>
              <a:endParaRPr kumimoji="1" lang="ja-JP" altLang="en-US" sz="1200" dirty="0"/>
            </a:p>
          </p:txBody>
        </p:sp>
        <p:sp>
          <p:nvSpPr>
            <p:cNvPr id="17" name="テキスト ボックス 16"/>
            <p:cNvSpPr txBox="1"/>
            <p:nvPr/>
          </p:nvSpPr>
          <p:spPr>
            <a:xfrm>
              <a:off x="1894566" y="3978000"/>
              <a:ext cx="341760" cy="276999"/>
            </a:xfrm>
            <a:prstGeom prst="rect">
              <a:avLst/>
            </a:prstGeom>
            <a:solidFill>
              <a:schemeClr val="bg1"/>
            </a:solidFill>
          </p:spPr>
          <p:txBody>
            <a:bodyPr wrap="none" rtlCol="0">
              <a:spAutoFit/>
            </a:bodyPr>
            <a:lstStyle/>
            <a:p>
              <a:r>
                <a:rPr kumimoji="1" lang="en-US" altLang="ja-JP" sz="1200" dirty="0"/>
                <a:t>48</a:t>
              </a:r>
              <a:endParaRPr kumimoji="1" lang="ja-JP" altLang="en-US" sz="1400" dirty="0"/>
            </a:p>
          </p:txBody>
        </p:sp>
        <p:sp>
          <p:nvSpPr>
            <p:cNvPr id="18" name="テキスト ボックス 17"/>
            <p:cNvSpPr txBox="1"/>
            <p:nvPr/>
          </p:nvSpPr>
          <p:spPr>
            <a:xfrm>
              <a:off x="2276065" y="3977999"/>
              <a:ext cx="341760" cy="276999"/>
            </a:xfrm>
            <a:prstGeom prst="rect">
              <a:avLst/>
            </a:prstGeom>
            <a:solidFill>
              <a:schemeClr val="bg1"/>
            </a:solidFill>
          </p:spPr>
          <p:txBody>
            <a:bodyPr wrap="none" rtlCol="0">
              <a:spAutoFit/>
            </a:bodyPr>
            <a:lstStyle/>
            <a:p>
              <a:r>
                <a:rPr kumimoji="1" lang="en-US" altLang="ja-JP" sz="1200" dirty="0"/>
                <a:t>72</a:t>
              </a:r>
              <a:endParaRPr kumimoji="1" lang="ja-JP" altLang="en-US" sz="1200" dirty="0"/>
            </a:p>
          </p:txBody>
        </p:sp>
        <p:sp>
          <p:nvSpPr>
            <p:cNvPr id="19" name="テキスト ボックス 18"/>
            <p:cNvSpPr txBox="1"/>
            <p:nvPr/>
          </p:nvSpPr>
          <p:spPr>
            <a:xfrm>
              <a:off x="2662548" y="3978000"/>
              <a:ext cx="341760" cy="276999"/>
            </a:xfrm>
            <a:prstGeom prst="rect">
              <a:avLst/>
            </a:prstGeom>
            <a:solidFill>
              <a:schemeClr val="bg1"/>
            </a:solidFill>
          </p:spPr>
          <p:txBody>
            <a:bodyPr wrap="none" rtlCol="0">
              <a:spAutoFit/>
            </a:bodyPr>
            <a:lstStyle/>
            <a:p>
              <a:r>
                <a:rPr kumimoji="1" lang="en-US" altLang="ja-JP" sz="1200" dirty="0"/>
                <a:t>96</a:t>
              </a:r>
              <a:endParaRPr kumimoji="1" lang="ja-JP" altLang="en-US" sz="1200" dirty="0"/>
            </a:p>
          </p:txBody>
        </p:sp>
        <p:sp>
          <p:nvSpPr>
            <p:cNvPr id="20" name="テキスト ボックス 19"/>
            <p:cNvSpPr txBox="1"/>
            <p:nvPr/>
          </p:nvSpPr>
          <p:spPr>
            <a:xfrm>
              <a:off x="2987824" y="3978000"/>
              <a:ext cx="420308" cy="276999"/>
            </a:xfrm>
            <a:prstGeom prst="rect">
              <a:avLst/>
            </a:prstGeom>
            <a:solidFill>
              <a:schemeClr val="bg1"/>
            </a:solidFill>
          </p:spPr>
          <p:txBody>
            <a:bodyPr wrap="none" rtlCol="0">
              <a:spAutoFit/>
            </a:bodyPr>
            <a:lstStyle/>
            <a:p>
              <a:r>
                <a:rPr kumimoji="1" lang="en-US" altLang="ja-JP" sz="1200" dirty="0"/>
                <a:t>120</a:t>
              </a:r>
              <a:endParaRPr kumimoji="1" lang="ja-JP" altLang="en-US" sz="1200" dirty="0"/>
            </a:p>
          </p:txBody>
        </p:sp>
        <p:sp>
          <p:nvSpPr>
            <p:cNvPr id="21" name="テキスト ボックス 20"/>
            <p:cNvSpPr txBox="1"/>
            <p:nvPr/>
          </p:nvSpPr>
          <p:spPr>
            <a:xfrm>
              <a:off x="1878087" y="4106176"/>
              <a:ext cx="646331" cy="369332"/>
            </a:xfrm>
            <a:prstGeom prst="rect">
              <a:avLst/>
            </a:prstGeom>
            <a:noFill/>
          </p:spPr>
          <p:txBody>
            <a:bodyPr wrap="none" rtlCol="0">
              <a:spAutoFit/>
            </a:bodyPr>
            <a:lstStyle/>
            <a:p>
              <a:r>
                <a:rPr kumimoji="1" lang="ja-JP" altLang="en-US" dirty="0"/>
                <a:t>時間</a:t>
              </a:r>
            </a:p>
          </p:txBody>
        </p:sp>
      </p:grpSp>
      <p:sp>
        <p:nvSpPr>
          <p:cNvPr id="22" name="テキスト ボックス 21"/>
          <p:cNvSpPr txBox="1"/>
          <p:nvPr/>
        </p:nvSpPr>
        <p:spPr>
          <a:xfrm>
            <a:off x="467544" y="2348880"/>
            <a:ext cx="461665" cy="1560684"/>
          </a:xfrm>
          <a:prstGeom prst="rect">
            <a:avLst/>
          </a:prstGeom>
          <a:solidFill>
            <a:schemeClr val="bg1"/>
          </a:solidFill>
        </p:spPr>
        <p:txBody>
          <a:bodyPr vert="eaVert" wrap="none" rtlCol="0">
            <a:spAutoFit/>
          </a:bodyPr>
          <a:lstStyle/>
          <a:p>
            <a:r>
              <a:rPr kumimoji="1" lang="ja-JP" altLang="en-US" dirty="0"/>
              <a:t>顕熱フラックス</a:t>
            </a:r>
          </a:p>
        </p:txBody>
      </p:sp>
      <p:sp>
        <p:nvSpPr>
          <p:cNvPr id="23" name="テキスト ボックス 22"/>
          <p:cNvSpPr txBox="1"/>
          <p:nvPr/>
        </p:nvSpPr>
        <p:spPr>
          <a:xfrm>
            <a:off x="4650215" y="2132856"/>
            <a:ext cx="461665" cy="1656184"/>
          </a:xfrm>
          <a:prstGeom prst="rect">
            <a:avLst/>
          </a:prstGeom>
          <a:solidFill>
            <a:schemeClr val="bg1"/>
          </a:solidFill>
        </p:spPr>
        <p:txBody>
          <a:bodyPr vert="eaVert" wrap="square" rtlCol="0">
            <a:spAutoFit/>
          </a:bodyPr>
          <a:lstStyle/>
          <a:p>
            <a:r>
              <a:rPr kumimoji="1" lang="ja-JP" altLang="en-US" dirty="0"/>
              <a:t>　　　   熱効率</a:t>
            </a:r>
          </a:p>
        </p:txBody>
      </p:sp>
      <p:sp>
        <p:nvSpPr>
          <p:cNvPr id="24" name="テキスト ボックス 23"/>
          <p:cNvSpPr txBox="1"/>
          <p:nvPr/>
        </p:nvSpPr>
        <p:spPr>
          <a:xfrm>
            <a:off x="2843808" y="2492897"/>
            <a:ext cx="2160240" cy="261610"/>
          </a:xfrm>
          <a:prstGeom prst="rect">
            <a:avLst/>
          </a:prstGeom>
          <a:solidFill>
            <a:schemeClr val="bg1"/>
          </a:solidFill>
        </p:spPr>
        <p:txBody>
          <a:bodyPr wrap="square" rtlCol="0">
            <a:spAutoFit/>
          </a:bodyPr>
          <a:lstStyle/>
          <a:p>
            <a:r>
              <a:rPr kumimoji="1" lang="en-US" altLang="ja-JP" sz="1050" dirty="0">
                <a:solidFill>
                  <a:srgbClr val="FF0000"/>
                </a:solidFill>
              </a:rPr>
              <a:t>[</a:t>
            </a:r>
            <a:r>
              <a:rPr kumimoji="1" lang="ja-JP" altLang="en-US" sz="1050" dirty="0">
                <a:solidFill>
                  <a:srgbClr val="FF0000"/>
                </a:solidFill>
              </a:rPr>
              <a:t>起伏なし地形</a:t>
            </a:r>
            <a:r>
              <a:rPr kumimoji="1" lang="en-US" altLang="ja-JP" sz="1050" dirty="0">
                <a:solidFill>
                  <a:srgbClr val="FF0000"/>
                </a:solidFill>
              </a:rPr>
              <a:t>] </a:t>
            </a:r>
            <a:r>
              <a:rPr kumimoji="1" lang="en-US" altLang="ja-JP" sz="1050" dirty="0"/>
              <a:t>&gt; </a:t>
            </a:r>
            <a:r>
              <a:rPr kumimoji="1" lang="en-US" altLang="ja-JP" sz="1050" dirty="0">
                <a:solidFill>
                  <a:srgbClr val="000099"/>
                </a:solidFill>
              </a:rPr>
              <a:t>[</a:t>
            </a:r>
            <a:r>
              <a:rPr kumimoji="1" lang="ja-JP" altLang="en-US" sz="1050" dirty="0">
                <a:solidFill>
                  <a:srgbClr val="0000FF"/>
                </a:solidFill>
              </a:rPr>
              <a:t>東西平均地形</a:t>
            </a:r>
            <a:r>
              <a:rPr kumimoji="1" lang="en-US" altLang="ja-JP" sz="1050" dirty="0">
                <a:solidFill>
                  <a:srgbClr val="0000FF"/>
                </a:solidFill>
              </a:rPr>
              <a:t>]</a:t>
            </a:r>
          </a:p>
        </p:txBody>
      </p:sp>
      <p:grpSp>
        <p:nvGrpSpPr>
          <p:cNvPr id="25" name="グループ化 24"/>
          <p:cNvGrpSpPr/>
          <p:nvPr/>
        </p:nvGrpSpPr>
        <p:grpSpPr>
          <a:xfrm>
            <a:off x="5148064" y="3977999"/>
            <a:ext cx="2148500" cy="497509"/>
            <a:chOff x="1259632" y="3977999"/>
            <a:chExt cx="2148500" cy="497509"/>
          </a:xfrm>
        </p:grpSpPr>
        <p:sp>
          <p:nvSpPr>
            <p:cNvPr id="26" name="テキスト ボックス 25"/>
            <p:cNvSpPr txBox="1"/>
            <p:nvPr/>
          </p:nvSpPr>
          <p:spPr>
            <a:xfrm>
              <a:off x="1259632" y="3978000"/>
              <a:ext cx="263214" cy="276999"/>
            </a:xfrm>
            <a:prstGeom prst="rect">
              <a:avLst/>
            </a:prstGeom>
            <a:solidFill>
              <a:schemeClr val="bg1"/>
            </a:solidFill>
          </p:spPr>
          <p:txBody>
            <a:bodyPr wrap="none" rtlCol="0">
              <a:spAutoFit/>
            </a:bodyPr>
            <a:lstStyle/>
            <a:p>
              <a:r>
                <a:rPr kumimoji="1" lang="en-US" altLang="ja-JP" sz="1200" dirty="0"/>
                <a:t>0</a:t>
              </a:r>
              <a:endParaRPr kumimoji="1" lang="ja-JP" altLang="en-US" sz="1200" dirty="0"/>
            </a:p>
          </p:txBody>
        </p:sp>
        <p:sp>
          <p:nvSpPr>
            <p:cNvPr id="27" name="テキスト ボックス 26"/>
            <p:cNvSpPr txBox="1"/>
            <p:nvPr/>
          </p:nvSpPr>
          <p:spPr>
            <a:xfrm>
              <a:off x="1547822" y="3978000"/>
              <a:ext cx="341760" cy="276999"/>
            </a:xfrm>
            <a:prstGeom prst="rect">
              <a:avLst/>
            </a:prstGeom>
            <a:solidFill>
              <a:schemeClr val="bg1"/>
            </a:solidFill>
          </p:spPr>
          <p:txBody>
            <a:bodyPr wrap="none" rtlCol="0">
              <a:spAutoFit/>
            </a:bodyPr>
            <a:lstStyle/>
            <a:p>
              <a:r>
                <a:rPr kumimoji="1" lang="en-US" altLang="ja-JP" sz="1200" dirty="0"/>
                <a:t>24</a:t>
              </a:r>
              <a:endParaRPr kumimoji="1" lang="ja-JP" altLang="en-US" sz="1200" dirty="0"/>
            </a:p>
          </p:txBody>
        </p:sp>
        <p:sp>
          <p:nvSpPr>
            <p:cNvPr id="28" name="テキスト ボックス 27"/>
            <p:cNvSpPr txBox="1"/>
            <p:nvPr/>
          </p:nvSpPr>
          <p:spPr>
            <a:xfrm>
              <a:off x="1894566" y="3978000"/>
              <a:ext cx="341760" cy="276999"/>
            </a:xfrm>
            <a:prstGeom prst="rect">
              <a:avLst/>
            </a:prstGeom>
            <a:solidFill>
              <a:schemeClr val="bg1"/>
            </a:solidFill>
          </p:spPr>
          <p:txBody>
            <a:bodyPr wrap="none" rtlCol="0">
              <a:spAutoFit/>
            </a:bodyPr>
            <a:lstStyle/>
            <a:p>
              <a:r>
                <a:rPr kumimoji="1" lang="en-US" altLang="ja-JP" sz="1200" dirty="0"/>
                <a:t>48</a:t>
              </a:r>
              <a:endParaRPr kumimoji="1" lang="ja-JP" altLang="en-US" sz="1400" dirty="0"/>
            </a:p>
          </p:txBody>
        </p:sp>
        <p:sp>
          <p:nvSpPr>
            <p:cNvPr id="29" name="テキスト ボックス 28"/>
            <p:cNvSpPr txBox="1"/>
            <p:nvPr/>
          </p:nvSpPr>
          <p:spPr>
            <a:xfrm>
              <a:off x="2276065" y="3977999"/>
              <a:ext cx="341760" cy="276999"/>
            </a:xfrm>
            <a:prstGeom prst="rect">
              <a:avLst/>
            </a:prstGeom>
            <a:solidFill>
              <a:schemeClr val="bg1"/>
            </a:solidFill>
          </p:spPr>
          <p:txBody>
            <a:bodyPr wrap="none" rtlCol="0">
              <a:spAutoFit/>
            </a:bodyPr>
            <a:lstStyle/>
            <a:p>
              <a:r>
                <a:rPr kumimoji="1" lang="en-US" altLang="ja-JP" sz="1200" dirty="0"/>
                <a:t>72</a:t>
              </a:r>
              <a:endParaRPr kumimoji="1" lang="ja-JP" altLang="en-US" sz="1200" dirty="0"/>
            </a:p>
          </p:txBody>
        </p:sp>
        <p:sp>
          <p:nvSpPr>
            <p:cNvPr id="30" name="テキスト ボックス 29"/>
            <p:cNvSpPr txBox="1"/>
            <p:nvPr/>
          </p:nvSpPr>
          <p:spPr>
            <a:xfrm>
              <a:off x="2662548" y="3978000"/>
              <a:ext cx="341760" cy="276999"/>
            </a:xfrm>
            <a:prstGeom prst="rect">
              <a:avLst/>
            </a:prstGeom>
            <a:solidFill>
              <a:schemeClr val="bg1"/>
            </a:solidFill>
          </p:spPr>
          <p:txBody>
            <a:bodyPr wrap="none" rtlCol="0">
              <a:spAutoFit/>
            </a:bodyPr>
            <a:lstStyle/>
            <a:p>
              <a:r>
                <a:rPr kumimoji="1" lang="en-US" altLang="ja-JP" sz="1200" dirty="0"/>
                <a:t>96</a:t>
              </a:r>
              <a:endParaRPr kumimoji="1" lang="ja-JP" altLang="en-US" sz="1200" dirty="0"/>
            </a:p>
          </p:txBody>
        </p:sp>
        <p:sp>
          <p:nvSpPr>
            <p:cNvPr id="31" name="テキスト ボックス 30"/>
            <p:cNvSpPr txBox="1"/>
            <p:nvPr/>
          </p:nvSpPr>
          <p:spPr>
            <a:xfrm>
              <a:off x="2987824" y="3978000"/>
              <a:ext cx="420308" cy="276999"/>
            </a:xfrm>
            <a:prstGeom prst="rect">
              <a:avLst/>
            </a:prstGeom>
            <a:solidFill>
              <a:schemeClr val="bg1"/>
            </a:solidFill>
          </p:spPr>
          <p:txBody>
            <a:bodyPr wrap="none" rtlCol="0">
              <a:spAutoFit/>
            </a:bodyPr>
            <a:lstStyle/>
            <a:p>
              <a:r>
                <a:rPr kumimoji="1" lang="en-US" altLang="ja-JP" sz="1200" dirty="0"/>
                <a:t>120</a:t>
              </a:r>
              <a:endParaRPr kumimoji="1" lang="ja-JP" altLang="en-US" sz="1200" dirty="0"/>
            </a:p>
          </p:txBody>
        </p:sp>
        <p:sp>
          <p:nvSpPr>
            <p:cNvPr id="32" name="テキスト ボックス 31"/>
            <p:cNvSpPr txBox="1"/>
            <p:nvPr/>
          </p:nvSpPr>
          <p:spPr>
            <a:xfrm>
              <a:off x="1909445" y="4106176"/>
              <a:ext cx="646331" cy="369332"/>
            </a:xfrm>
            <a:prstGeom prst="rect">
              <a:avLst/>
            </a:prstGeom>
            <a:noFill/>
          </p:spPr>
          <p:txBody>
            <a:bodyPr wrap="none" rtlCol="0">
              <a:spAutoFit/>
            </a:bodyPr>
            <a:lstStyle/>
            <a:p>
              <a:r>
                <a:rPr kumimoji="1" lang="ja-JP" altLang="en-US" dirty="0"/>
                <a:t>時間</a:t>
              </a:r>
            </a:p>
          </p:txBody>
        </p:sp>
      </p:grpSp>
    </p:spTree>
    <p:extLst>
      <p:ext uri="{BB962C8B-B14F-4D97-AF65-F5344CB8AC3E}">
        <p14:creationId xmlns:p14="http://schemas.microsoft.com/office/powerpoint/2010/main" val="1228386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617" y="1466007"/>
            <a:ext cx="2722990" cy="2376000"/>
          </a:xfrm>
          <a:prstGeom prst="rect">
            <a:avLst/>
          </a:prstGeom>
        </p:spPr>
      </p:pic>
      <p:pic>
        <p:nvPicPr>
          <p:cNvPr id="24" name="図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872" y="1466007"/>
            <a:ext cx="2717109" cy="2376000"/>
          </a:xfrm>
          <a:prstGeom prst="rect">
            <a:avLst/>
          </a:prstGeom>
        </p:spPr>
      </p:pic>
      <p:sp>
        <p:nvSpPr>
          <p:cNvPr id="23554" name="コンテンツ プレースホルダー 2"/>
          <p:cNvSpPr txBox="1">
            <a:spLocks noChangeArrowheads="1"/>
          </p:cNvSpPr>
          <p:nvPr/>
        </p:nvSpPr>
        <p:spPr bwMode="auto">
          <a:xfrm>
            <a:off x="231519" y="4005064"/>
            <a:ext cx="8855332"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r>
              <a:rPr lang="ja-JP" altLang="en-US" sz="2000" dirty="0"/>
              <a:t>顕熱フラックスの差の原因</a:t>
            </a:r>
            <a:endParaRPr lang="en-US" altLang="ja-JP" sz="2000" dirty="0"/>
          </a:p>
          <a:p>
            <a:pPr lvl="1" eaLnBrk="1" hangingPunct="1"/>
            <a:r>
              <a:rPr lang="ja-JP" altLang="en-US" sz="1600" dirty="0"/>
              <a:t>地表面気圧</a:t>
            </a:r>
            <a:r>
              <a:rPr lang="en-US" altLang="ja-JP" sz="1600" dirty="0"/>
              <a:t>: [</a:t>
            </a:r>
            <a:r>
              <a:rPr lang="ja-JP" altLang="en-US" sz="1600" dirty="0"/>
              <a:t>東西平均地形</a:t>
            </a:r>
            <a:r>
              <a:rPr lang="en-US" altLang="ja-JP" sz="1600" dirty="0"/>
              <a:t>]</a:t>
            </a:r>
            <a:r>
              <a:rPr lang="ja-JP" altLang="en-US" sz="1600" dirty="0"/>
              <a:t> </a:t>
            </a:r>
            <a:r>
              <a:rPr lang="en-US" altLang="ja-JP" sz="1600" dirty="0"/>
              <a:t>&gt; [</a:t>
            </a:r>
            <a:r>
              <a:rPr lang="ja-JP" altLang="en-US" sz="1600" dirty="0"/>
              <a:t>起伏なし地形</a:t>
            </a:r>
            <a:r>
              <a:rPr lang="en-US" altLang="ja-JP" sz="1600" dirty="0"/>
              <a:t>]</a:t>
            </a:r>
          </a:p>
          <a:p>
            <a:pPr lvl="1" eaLnBrk="1" hangingPunct="1"/>
            <a:r>
              <a:rPr lang="ja-JP" altLang="en-US" sz="1600" dirty="0"/>
              <a:t>大気の安定度～対流調節による加熱率</a:t>
            </a:r>
            <a:r>
              <a:rPr lang="en-US" altLang="ja-JP" sz="1600" dirty="0"/>
              <a:t>: [</a:t>
            </a:r>
            <a:r>
              <a:rPr lang="ja-JP" altLang="en-US" sz="1600" dirty="0"/>
              <a:t>東西平均地形</a:t>
            </a:r>
            <a:r>
              <a:rPr lang="en-US" altLang="ja-JP" sz="1600" dirty="0"/>
              <a:t>] &gt; [</a:t>
            </a:r>
            <a:r>
              <a:rPr lang="ja-JP" altLang="en-US" sz="1600" dirty="0"/>
              <a:t>起伏なし地形</a:t>
            </a:r>
            <a:r>
              <a:rPr lang="en-US" altLang="ja-JP" sz="1600" dirty="0"/>
              <a:t>]</a:t>
            </a:r>
            <a:r>
              <a:rPr lang="ja-JP" altLang="en-US" sz="1600" dirty="0"/>
              <a:t> </a:t>
            </a:r>
            <a:endParaRPr lang="en-US" altLang="ja-JP" sz="1600" dirty="0"/>
          </a:p>
          <a:p>
            <a:pPr lvl="2" eaLnBrk="1" hangingPunct="1"/>
            <a:r>
              <a:rPr lang="ja-JP" altLang="en-US" sz="1400" dirty="0"/>
              <a:t>起伏なし地形において下層での大循環による冷却と対流調調節による加熱が大きい</a:t>
            </a:r>
            <a:endParaRPr lang="en-US" altLang="ja-JP" sz="1400" dirty="0"/>
          </a:p>
          <a:p>
            <a:pPr lvl="1" eaLnBrk="1" hangingPunct="1"/>
            <a:r>
              <a:rPr lang="ja-JP" altLang="en-US" sz="1600" dirty="0"/>
              <a:t>結果的に起伏なし地形の方が顕熱フラックスが大きい</a:t>
            </a:r>
            <a:endParaRPr lang="en-US" altLang="ja-JP" sz="1600" dirty="0"/>
          </a:p>
          <a:p>
            <a:pPr eaLnBrk="1" hangingPunct="1"/>
            <a:r>
              <a:rPr lang="ja-JP" altLang="en-US" sz="2000" dirty="0"/>
              <a:t>熱効率の差の原因</a:t>
            </a:r>
            <a:endParaRPr lang="en-US" altLang="ja-JP" sz="2000" dirty="0"/>
          </a:p>
          <a:p>
            <a:pPr lvl="1" eaLnBrk="1" hangingPunct="1"/>
            <a:r>
              <a:rPr lang="ja-JP" altLang="en-US" sz="1600" dirty="0"/>
              <a:t>対流層の厚さ</a:t>
            </a:r>
            <a:r>
              <a:rPr lang="en-US" altLang="ja-JP" sz="1600" dirty="0"/>
              <a:t>: [</a:t>
            </a:r>
            <a:r>
              <a:rPr lang="ja-JP" altLang="en-US" sz="1600" dirty="0"/>
              <a:t>東西平均地形</a:t>
            </a:r>
            <a:r>
              <a:rPr lang="en-US" altLang="ja-JP" sz="1600" dirty="0"/>
              <a:t>]</a:t>
            </a:r>
            <a:r>
              <a:rPr lang="ja-JP" altLang="en-US" sz="1600" dirty="0"/>
              <a:t> </a:t>
            </a:r>
            <a:r>
              <a:rPr lang="en-US" altLang="ja-JP" sz="1600" dirty="0"/>
              <a:t>&gt;</a:t>
            </a:r>
            <a:r>
              <a:rPr lang="ja-JP" altLang="en-US" sz="1600" dirty="0"/>
              <a:t> </a:t>
            </a:r>
            <a:r>
              <a:rPr lang="en-US" altLang="ja-JP" sz="1600" dirty="0"/>
              <a:t>[</a:t>
            </a:r>
            <a:r>
              <a:rPr lang="ja-JP" altLang="en-US" sz="1600" dirty="0"/>
              <a:t>起伏なし地形</a:t>
            </a:r>
            <a:r>
              <a:rPr lang="en-US" altLang="ja-JP" sz="1600" dirty="0"/>
              <a:t>]</a:t>
            </a:r>
            <a:endParaRPr lang="en-US" altLang="ja-JP" sz="1800" dirty="0"/>
          </a:p>
          <a:p>
            <a:pPr eaLnBrk="1" hangingPunct="1"/>
            <a:r>
              <a:rPr lang="ja-JP" altLang="en-US" sz="2000" dirty="0"/>
              <a:t>地形の差による大循環による冷却率の強さの違いがダスト巻き上げフラックスの差になっている</a:t>
            </a:r>
            <a:endParaRPr lang="en-US" altLang="ja-JP" sz="2000" dirty="0"/>
          </a:p>
        </p:txBody>
      </p:sp>
      <p:sp>
        <p:nvSpPr>
          <p:cNvPr id="23555" name="タイトル 1"/>
          <p:cNvSpPr txBox="1">
            <a:spLocks noChangeArrowheads="1"/>
          </p:cNvSpPr>
          <p:nvPr/>
        </p:nvSpPr>
        <p:spPr bwMode="auto">
          <a:xfrm>
            <a:off x="0" y="-20638"/>
            <a:ext cx="9144000" cy="113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ctr" eaLnBrk="1" hangingPunct="1">
              <a:spcBef>
                <a:spcPct val="0"/>
              </a:spcBef>
              <a:buFont typeface="Arial" panose="020B0604020202020204" pitchFamily="34" charset="0"/>
              <a:buNone/>
            </a:pPr>
            <a:r>
              <a:rPr lang="ja-JP" altLang="en-US" dirty="0"/>
              <a:t>大気加熱率と地表面気圧</a:t>
            </a:r>
          </a:p>
        </p:txBody>
      </p:sp>
      <p:sp>
        <p:nvSpPr>
          <p:cNvPr id="23556" name="テキスト ボックス 3"/>
          <p:cNvSpPr>
            <a:spLocks noChangeArrowheads="1"/>
          </p:cNvSpPr>
          <p:nvPr/>
        </p:nvSpPr>
        <p:spPr bwMode="auto">
          <a:xfrm>
            <a:off x="3580305" y="850926"/>
            <a:ext cx="2416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起伏なし地形の加熱率</a:t>
            </a:r>
          </a:p>
        </p:txBody>
      </p:sp>
      <p:sp>
        <p:nvSpPr>
          <p:cNvPr id="23557" name="テキスト ボックス 8"/>
          <p:cNvSpPr>
            <a:spLocks noChangeArrowheads="1"/>
          </p:cNvSpPr>
          <p:nvPr/>
        </p:nvSpPr>
        <p:spPr bwMode="auto">
          <a:xfrm>
            <a:off x="6620636" y="836712"/>
            <a:ext cx="2492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東西平均地形の加熱率</a:t>
            </a:r>
          </a:p>
        </p:txBody>
      </p:sp>
      <p:pic>
        <p:nvPicPr>
          <p:cNvPr id="10" name="Picture 11" descr="C:\Users\seigi\AppData\Dropbox\figs_kari\figs_0810_surftemp-temp\dcl_Temp_fit_lat25_lon0ls90localtime_val-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2475" y="2569076"/>
            <a:ext cx="293687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a:spLocks noChangeArrowheads="1"/>
          </p:cNvSpPr>
          <p:nvPr/>
        </p:nvSpPr>
        <p:spPr bwMode="auto">
          <a:xfrm>
            <a:off x="9642475" y="1882128"/>
            <a:ext cx="243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地表面と大気最下層</a:t>
            </a:r>
            <a:br>
              <a:rPr lang="en-US" altLang="ja-JP" sz="1800" dirty="0">
                <a:solidFill>
                  <a:srgbClr val="000000"/>
                </a:solidFill>
                <a:sym typeface="ＭＳ Ｐゴシック" panose="020B0600070205080204" pitchFamily="50" charset="-128"/>
              </a:rPr>
            </a:br>
            <a:r>
              <a:rPr lang="ja-JP" altLang="en-US" sz="1800" dirty="0">
                <a:solidFill>
                  <a:srgbClr val="000000"/>
                </a:solidFill>
                <a:sym typeface="ＭＳ Ｐゴシック" panose="020B0600070205080204" pitchFamily="50" charset="-128"/>
              </a:rPr>
              <a:t>との温度差の時間変化</a:t>
            </a:r>
          </a:p>
        </p:txBody>
      </p:sp>
      <p:cxnSp>
        <p:nvCxnSpPr>
          <p:cNvPr id="14" name="直線コネクタ 13"/>
          <p:cNvCxnSpPr/>
          <p:nvPr/>
        </p:nvCxnSpPr>
        <p:spPr>
          <a:xfrm>
            <a:off x="3619744" y="3301200"/>
            <a:ext cx="50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619744" y="2520000"/>
            <a:ext cx="500112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652313" y="2484000"/>
            <a:ext cx="5001121" cy="0"/>
          </a:xfrm>
          <a:prstGeom prst="line">
            <a:avLst/>
          </a:prstGeom>
          <a:ln>
            <a:solidFill>
              <a:srgbClr val="000099"/>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5076056" y="1988840"/>
            <a:ext cx="2394419" cy="246221"/>
          </a:xfrm>
          <a:prstGeom prst="rect">
            <a:avLst/>
          </a:prstGeom>
          <a:solidFill>
            <a:schemeClr val="bg1"/>
          </a:solidFill>
        </p:spPr>
        <p:txBody>
          <a:bodyPr wrap="square" rtlCol="0">
            <a:spAutoFit/>
          </a:bodyPr>
          <a:lstStyle/>
          <a:p>
            <a:r>
              <a:rPr kumimoji="1" lang="en-US" altLang="ja-JP" sz="1000" dirty="0">
                <a:solidFill>
                  <a:srgbClr val="0000FF"/>
                </a:solidFill>
              </a:rPr>
              <a:t>[</a:t>
            </a:r>
            <a:r>
              <a:rPr kumimoji="1" lang="ja-JP" altLang="en-US" sz="1000" dirty="0">
                <a:solidFill>
                  <a:srgbClr val="0000FF"/>
                </a:solidFill>
              </a:rPr>
              <a:t>東西平均地形</a:t>
            </a:r>
            <a:r>
              <a:rPr kumimoji="1" lang="en-US" altLang="ja-JP" sz="1000" dirty="0">
                <a:solidFill>
                  <a:srgbClr val="0000FF"/>
                </a:solidFill>
              </a:rPr>
              <a:t>] </a:t>
            </a:r>
            <a:r>
              <a:rPr kumimoji="1" lang="en-US" altLang="ja-JP" sz="1000" dirty="0"/>
              <a:t>&gt;</a:t>
            </a:r>
            <a:r>
              <a:rPr kumimoji="1" lang="en-US" altLang="ja-JP" sz="1000" dirty="0">
                <a:solidFill>
                  <a:srgbClr val="0000FF"/>
                </a:solidFill>
              </a:rPr>
              <a:t> </a:t>
            </a:r>
            <a:r>
              <a:rPr kumimoji="1" lang="en-US" altLang="ja-JP" sz="1000" dirty="0">
                <a:solidFill>
                  <a:srgbClr val="FF0000"/>
                </a:solidFill>
              </a:rPr>
              <a:t>[</a:t>
            </a:r>
            <a:r>
              <a:rPr kumimoji="1" lang="ja-JP" altLang="en-US" sz="1000" dirty="0">
                <a:solidFill>
                  <a:srgbClr val="FF0000"/>
                </a:solidFill>
              </a:rPr>
              <a:t>起伏なし地形</a:t>
            </a:r>
            <a:r>
              <a:rPr kumimoji="1" lang="en-US" altLang="ja-JP" sz="1000" dirty="0">
                <a:solidFill>
                  <a:srgbClr val="FF0000"/>
                </a:solidFill>
              </a:rPr>
              <a:t>]</a:t>
            </a:r>
            <a:endParaRPr kumimoji="1" lang="en-US" altLang="ja-JP" sz="1000" dirty="0">
              <a:solidFill>
                <a:srgbClr val="0000FF"/>
              </a:solidFill>
            </a:endParaRPr>
          </a:p>
        </p:txBody>
      </p:sp>
      <p:cxnSp>
        <p:nvCxnSpPr>
          <p:cNvPr id="18" name="直線矢印コネクタ 17"/>
          <p:cNvCxnSpPr/>
          <p:nvPr/>
        </p:nvCxnSpPr>
        <p:spPr>
          <a:xfrm>
            <a:off x="5652120" y="2204864"/>
            <a:ext cx="1731447" cy="261100"/>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4723556" y="2204864"/>
            <a:ext cx="1792660" cy="3089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990783" y="2852936"/>
            <a:ext cx="2160240" cy="246221"/>
          </a:xfrm>
          <a:prstGeom prst="rect">
            <a:avLst/>
          </a:prstGeom>
          <a:solidFill>
            <a:schemeClr val="bg1"/>
          </a:solidFill>
        </p:spPr>
        <p:txBody>
          <a:bodyPr wrap="square" rtlCol="0">
            <a:spAutoFit/>
          </a:bodyPr>
          <a:lstStyle/>
          <a:p>
            <a:r>
              <a:rPr kumimoji="1" lang="en-US" altLang="ja-JP" sz="1000" dirty="0">
                <a:solidFill>
                  <a:srgbClr val="FF0000"/>
                </a:solidFill>
              </a:rPr>
              <a:t>[</a:t>
            </a:r>
            <a:r>
              <a:rPr kumimoji="1" lang="ja-JP" altLang="en-US" sz="1000" dirty="0">
                <a:solidFill>
                  <a:srgbClr val="FF0000"/>
                </a:solidFill>
              </a:rPr>
              <a:t>起伏なし地形</a:t>
            </a:r>
            <a:r>
              <a:rPr kumimoji="1" lang="en-US" altLang="ja-JP" sz="1000" dirty="0">
                <a:solidFill>
                  <a:srgbClr val="FF0000"/>
                </a:solidFill>
              </a:rPr>
              <a:t>]</a:t>
            </a:r>
            <a:r>
              <a:rPr kumimoji="1" lang="ja-JP" altLang="en-US" sz="1000" dirty="0">
                <a:solidFill>
                  <a:srgbClr val="0000FF"/>
                </a:solidFill>
              </a:rPr>
              <a:t>　</a:t>
            </a:r>
            <a:r>
              <a:rPr kumimoji="1" lang="en-US" altLang="ja-JP" sz="1000" dirty="0"/>
              <a:t>&gt; </a:t>
            </a:r>
            <a:r>
              <a:rPr kumimoji="1" lang="en-US" altLang="ja-JP" sz="1000" dirty="0">
                <a:solidFill>
                  <a:srgbClr val="000099"/>
                </a:solidFill>
              </a:rPr>
              <a:t>[</a:t>
            </a:r>
            <a:r>
              <a:rPr kumimoji="1" lang="ja-JP" altLang="en-US" sz="1000" dirty="0">
                <a:solidFill>
                  <a:srgbClr val="000099"/>
                </a:solidFill>
              </a:rPr>
              <a:t>東西平均地形</a:t>
            </a:r>
            <a:r>
              <a:rPr kumimoji="1" lang="en-US" altLang="ja-JP" sz="1000" dirty="0">
                <a:solidFill>
                  <a:srgbClr val="000099"/>
                </a:solidFill>
              </a:rPr>
              <a:t>]</a:t>
            </a:r>
          </a:p>
        </p:txBody>
      </p:sp>
      <p:cxnSp>
        <p:nvCxnSpPr>
          <p:cNvPr id="21" name="直線矢印コネクタ 20"/>
          <p:cNvCxnSpPr/>
          <p:nvPr/>
        </p:nvCxnSpPr>
        <p:spPr>
          <a:xfrm flipH="1">
            <a:off x="4860032" y="3140968"/>
            <a:ext cx="562962" cy="144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6444208" y="3099157"/>
            <a:ext cx="1231731" cy="185827"/>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p:cNvGrpSpPr/>
          <p:nvPr/>
        </p:nvGrpSpPr>
        <p:grpSpPr>
          <a:xfrm>
            <a:off x="130143" y="764704"/>
            <a:ext cx="3163750" cy="3286856"/>
            <a:chOff x="5800738" y="836712"/>
            <a:chExt cx="3163750" cy="3286856"/>
          </a:xfrm>
        </p:grpSpPr>
        <p:pic>
          <p:nvPicPr>
            <p:cNvPr id="26" name="図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0738" y="1340768"/>
              <a:ext cx="3163750" cy="2782800"/>
            </a:xfrm>
            <a:prstGeom prst="rect">
              <a:avLst/>
            </a:prstGeom>
          </p:spPr>
        </p:pic>
        <p:sp>
          <p:nvSpPr>
            <p:cNvPr id="8" name="テキスト ボックス 10"/>
            <p:cNvSpPr>
              <a:spLocks noChangeArrowheads="1"/>
            </p:cNvSpPr>
            <p:nvPr/>
          </p:nvSpPr>
          <p:spPr bwMode="auto">
            <a:xfrm>
              <a:off x="6689725" y="836712"/>
              <a:ext cx="1619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地表面気圧の</a:t>
              </a:r>
              <a:endParaRPr lang="en-US" altLang="ja-JP" sz="1800" dirty="0">
                <a:solidFill>
                  <a:srgbClr val="000000"/>
                </a:solidFill>
                <a:sym typeface="ＭＳ Ｐゴシック" panose="020B0600070205080204" pitchFamily="50" charset="-128"/>
              </a:endParaRPr>
            </a:p>
            <a:p>
              <a:pPr eaLnBrk="1" hangingPunct="1">
                <a:spcBef>
                  <a:spcPct val="0"/>
                </a:spcBef>
                <a:buFont typeface="Arial" panose="020B0604020202020204" pitchFamily="34" charset="0"/>
                <a:buNone/>
              </a:pPr>
              <a:r>
                <a:rPr lang="ja-JP" altLang="en-US" sz="1800" dirty="0">
                  <a:solidFill>
                    <a:srgbClr val="000000"/>
                  </a:solidFill>
                  <a:sym typeface="ＭＳ Ｐゴシック" panose="020B0600070205080204" pitchFamily="50" charset="-128"/>
                </a:rPr>
                <a:t>時間変化</a:t>
              </a:r>
            </a:p>
          </p:txBody>
        </p:sp>
        <p:sp>
          <p:nvSpPr>
            <p:cNvPr id="23" name="テキスト ボックス 22"/>
            <p:cNvSpPr txBox="1"/>
            <p:nvPr/>
          </p:nvSpPr>
          <p:spPr>
            <a:xfrm>
              <a:off x="6426171" y="2636912"/>
              <a:ext cx="2474267" cy="276999"/>
            </a:xfrm>
            <a:prstGeom prst="rect">
              <a:avLst/>
            </a:prstGeom>
            <a:solidFill>
              <a:srgbClr val="FFFFFF"/>
            </a:solidFill>
          </p:spPr>
          <p:txBody>
            <a:bodyPr wrap="square" rtlCol="0">
              <a:spAutoFit/>
            </a:bodyPr>
            <a:lstStyle/>
            <a:p>
              <a:r>
                <a:rPr kumimoji="1" lang="en-US" altLang="ja-JP" sz="1200" dirty="0">
                  <a:solidFill>
                    <a:srgbClr val="FF0000"/>
                  </a:solidFill>
                </a:rPr>
                <a:t> </a:t>
              </a:r>
              <a:r>
                <a:rPr kumimoji="1" lang="en-US" altLang="ja-JP" sz="1200" dirty="0"/>
                <a:t> </a:t>
              </a:r>
              <a:r>
                <a:rPr kumimoji="1" lang="en-US" altLang="ja-JP" sz="1200" dirty="0">
                  <a:solidFill>
                    <a:srgbClr val="0000FF"/>
                  </a:solidFill>
                </a:rPr>
                <a:t>[</a:t>
              </a:r>
              <a:r>
                <a:rPr kumimoji="1" lang="ja-JP" altLang="en-US" sz="1200" dirty="0">
                  <a:solidFill>
                    <a:srgbClr val="0000FF"/>
                  </a:solidFill>
                </a:rPr>
                <a:t>東西平均地形</a:t>
              </a:r>
              <a:r>
                <a:rPr kumimoji="1" lang="en-US" altLang="ja-JP" sz="1200" dirty="0">
                  <a:solidFill>
                    <a:srgbClr val="0000FF"/>
                  </a:solidFill>
                </a:rPr>
                <a:t>] </a:t>
              </a:r>
              <a:r>
                <a:rPr kumimoji="1" lang="en-US" altLang="ja-JP" sz="1200" dirty="0"/>
                <a:t>&gt;</a:t>
              </a:r>
              <a:r>
                <a:rPr kumimoji="1" lang="en-US" altLang="ja-JP" sz="1200" dirty="0">
                  <a:solidFill>
                    <a:srgbClr val="0000FF"/>
                  </a:solidFill>
                </a:rPr>
                <a:t> </a:t>
              </a:r>
              <a:r>
                <a:rPr kumimoji="1" lang="en-US" altLang="ja-JP" sz="1200" dirty="0">
                  <a:solidFill>
                    <a:srgbClr val="FF0000"/>
                  </a:solidFill>
                </a:rPr>
                <a:t>[</a:t>
              </a:r>
              <a:r>
                <a:rPr kumimoji="1" lang="ja-JP" altLang="en-US" sz="1200" dirty="0">
                  <a:solidFill>
                    <a:srgbClr val="FF0000"/>
                  </a:solidFill>
                </a:rPr>
                <a:t>起伏なし地形</a:t>
              </a:r>
              <a:r>
                <a:rPr kumimoji="1" lang="en-US" altLang="ja-JP" sz="1200" dirty="0">
                  <a:solidFill>
                    <a:srgbClr val="FF0000"/>
                  </a:solidFill>
                </a:rPr>
                <a:t>]</a:t>
              </a:r>
              <a:endParaRPr kumimoji="1" lang="en-US" altLang="ja-JP" sz="1200" dirty="0">
                <a:solidFill>
                  <a:srgbClr val="0000FF"/>
                </a:solidFill>
              </a:endParaRPr>
            </a:p>
          </p:txBody>
        </p:sp>
      </p:grpSp>
      <p:sp>
        <p:nvSpPr>
          <p:cNvPr id="27" name="テキスト ボックス 26"/>
          <p:cNvSpPr txBox="1"/>
          <p:nvPr/>
        </p:nvSpPr>
        <p:spPr>
          <a:xfrm>
            <a:off x="3122548" y="1700808"/>
            <a:ext cx="369332" cy="2064027"/>
          </a:xfrm>
          <a:prstGeom prst="rect">
            <a:avLst/>
          </a:prstGeom>
          <a:solidFill>
            <a:schemeClr val="bg1"/>
          </a:solidFill>
        </p:spPr>
        <p:txBody>
          <a:bodyPr vert="eaVert" wrap="none" rtlCol="0">
            <a:spAutoFit/>
          </a:bodyPr>
          <a:lstStyle/>
          <a:p>
            <a:r>
              <a:rPr kumimoji="1" lang="ja-JP" altLang="en-US" sz="1200" dirty="0"/>
              <a:t>地表面気圧で規格化した気圧</a:t>
            </a:r>
          </a:p>
        </p:txBody>
      </p:sp>
      <p:sp>
        <p:nvSpPr>
          <p:cNvPr id="28" name="テキスト ボックス 27"/>
          <p:cNvSpPr txBox="1"/>
          <p:nvPr/>
        </p:nvSpPr>
        <p:spPr>
          <a:xfrm>
            <a:off x="-88195" y="2060848"/>
            <a:ext cx="369332" cy="861774"/>
          </a:xfrm>
          <a:prstGeom prst="rect">
            <a:avLst/>
          </a:prstGeom>
          <a:solidFill>
            <a:schemeClr val="bg1"/>
          </a:solidFill>
        </p:spPr>
        <p:txBody>
          <a:bodyPr vert="eaVert" wrap="none" rtlCol="0">
            <a:spAutoFit/>
          </a:bodyPr>
          <a:lstStyle/>
          <a:p>
            <a:r>
              <a:rPr kumimoji="1" lang="ja-JP" altLang="en-US" sz="1200" dirty="0"/>
              <a:t>地表面気圧</a:t>
            </a:r>
          </a:p>
        </p:txBody>
      </p:sp>
      <p:sp>
        <p:nvSpPr>
          <p:cNvPr id="29" name="テキスト ボックス 28"/>
          <p:cNvSpPr txBox="1"/>
          <p:nvPr/>
        </p:nvSpPr>
        <p:spPr>
          <a:xfrm>
            <a:off x="2122214" y="1196752"/>
            <a:ext cx="1585690" cy="461665"/>
          </a:xfrm>
          <a:prstGeom prst="rect">
            <a:avLst/>
          </a:prstGeom>
          <a:solidFill>
            <a:schemeClr val="bg1"/>
          </a:solidFill>
        </p:spPr>
        <p:txBody>
          <a:bodyPr wrap="none" rtlCol="0">
            <a:spAutoFit/>
          </a:bodyPr>
          <a:lstStyle/>
          <a:p>
            <a:r>
              <a:rPr kumimoji="1" lang="ja-JP" altLang="en-US" sz="1200" dirty="0">
                <a:solidFill>
                  <a:srgbClr val="FF0000"/>
                </a:solidFill>
              </a:rPr>
              <a:t>赤線</a:t>
            </a:r>
            <a:r>
              <a:rPr kumimoji="1" lang="en-US" altLang="ja-JP" sz="1200" dirty="0">
                <a:solidFill>
                  <a:srgbClr val="FF0000"/>
                </a:solidFill>
              </a:rPr>
              <a:t>: [</a:t>
            </a:r>
            <a:r>
              <a:rPr kumimoji="1" lang="ja-JP" altLang="en-US" sz="1200" dirty="0">
                <a:solidFill>
                  <a:srgbClr val="FF0000"/>
                </a:solidFill>
              </a:rPr>
              <a:t>起伏なし地形</a:t>
            </a:r>
            <a:r>
              <a:rPr kumimoji="1" lang="en-US" altLang="ja-JP" sz="1200" dirty="0">
                <a:solidFill>
                  <a:srgbClr val="FF0000"/>
                </a:solidFill>
              </a:rPr>
              <a:t>]</a:t>
            </a:r>
          </a:p>
          <a:p>
            <a:r>
              <a:rPr kumimoji="1" lang="ja-JP" altLang="en-US" sz="1200" dirty="0">
                <a:solidFill>
                  <a:srgbClr val="000099"/>
                </a:solidFill>
              </a:rPr>
              <a:t>青線</a:t>
            </a:r>
            <a:r>
              <a:rPr kumimoji="1" lang="en-US" altLang="ja-JP" sz="1200" dirty="0">
                <a:solidFill>
                  <a:srgbClr val="000099"/>
                </a:solidFill>
              </a:rPr>
              <a:t>: [</a:t>
            </a:r>
            <a:r>
              <a:rPr kumimoji="1" lang="ja-JP" altLang="en-US" sz="1200" dirty="0">
                <a:solidFill>
                  <a:srgbClr val="000099"/>
                </a:solidFill>
              </a:rPr>
              <a:t>東西平均地形</a:t>
            </a:r>
            <a:r>
              <a:rPr kumimoji="1" lang="en-US" altLang="ja-JP" sz="1200" dirty="0">
                <a:solidFill>
                  <a:srgbClr val="000099"/>
                </a:solidFill>
              </a:rPr>
              <a:t>]</a:t>
            </a:r>
            <a:endParaRPr kumimoji="1" lang="ja-JP" altLang="en-US" sz="1200" dirty="0">
              <a:solidFill>
                <a:srgbClr val="000099"/>
              </a:solidFill>
            </a:endParaRPr>
          </a:p>
        </p:txBody>
      </p:sp>
      <p:sp>
        <p:nvSpPr>
          <p:cNvPr id="30" name="テキスト ボックス 29"/>
          <p:cNvSpPr txBox="1"/>
          <p:nvPr/>
        </p:nvSpPr>
        <p:spPr>
          <a:xfrm>
            <a:off x="7064015" y="3875105"/>
            <a:ext cx="1800493" cy="830997"/>
          </a:xfrm>
          <a:prstGeom prst="rect">
            <a:avLst/>
          </a:prstGeom>
          <a:solidFill>
            <a:schemeClr val="bg1"/>
          </a:solidFill>
        </p:spPr>
        <p:txBody>
          <a:bodyPr wrap="none" rtlCol="0">
            <a:spAutoFit/>
          </a:bodyPr>
          <a:lstStyle/>
          <a:p>
            <a:r>
              <a:rPr kumimoji="1" lang="ja-JP" altLang="en-US" sz="1200" dirty="0"/>
              <a:t>黒線</a:t>
            </a:r>
            <a:r>
              <a:rPr kumimoji="1" lang="en-US" altLang="ja-JP" sz="1200" dirty="0"/>
              <a:t>: </a:t>
            </a:r>
            <a:r>
              <a:rPr kumimoji="1" lang="ja-JP" altLang="en-US" sz="1200" dirty="0"/>
              <a:t>対流調節の加熱率</a:t>
            </a:r>
            <a:endParaRPr kumimoji="1" lang="en-US" altLang="ja-JP" sz="1200" dirty="0"/>
          </a:p>
          <a:p>
            <a:r>
              <a:rPr kumimoji="1" lang="ja-JP" altLang="en-US" sz="1200" dirty="0">
                <a:solidFill>
                  <a:srgbClr val="FF0000"/>
                </a:solidFill>
              </a:rPr>
              <a:t>赤線</a:t>
            </a:r>
            <a:r>
              <a:rPr kumimoji="1" lang="en-US" altLang="ja-JP" sz="1200" dirty="0">
                <a:solidFill>
                  <a:srgbClr val="FF0000"/>
                </a:solidFill>
              </a:rPr>
              <a:t>: </a:t>
            </a:r>
            <a:r>
              <a:rPr kumimoji="1" lang="ja-JP" altLang="en-US" sz="1200" dirty="0">
                <a:solidFill>
                  <a:srgbClr val="FF0000"/>
                </a:solidFill>
              </a:rPr>
              <a:t>大循環の加熱率</a:t>
            </a:r>
            <a:endParaRPr kumimoji="1" lang="en-US" altLang="ja-JP" sz="1200" dirty="0">
              <a:solidFill>
                <a:srgbClr val="FF0000"/>
              </a:solidFill>
            </a:endParaRPr>
          </a:p>
          <a:p>
            <a:r>
              <a:rPr kumimoji="1" lang="ja-JP" altLang="en-US" sz="1200" dirty="0">
                <a:solidFill>
                  <a:srgbClr val="00CC00"/>
                </a:solidFill>
              </a:rPr>
              <a:t>緑線</a:t>
            </a:r>
            <a:r>
              <a:rPr kumimoji="1" lang="en-US" altLang="ja-JP" sz="1200" dirty="0">
                <a:solidFill>
                  <a:srgbClr val="00CC00"/>
                </a:solidFill>
              </a:rPr>
              <a:t>: </a:t>
            </a:r>
            <a:r>
              <a:rPr kumimoji="1" lang="ja-JP" altLang="en-US" sz="1200" dirty="0">
                <a:solidFill>
                  <a:srgbClr val="00CC00"/>
                </a:solidFill>
              </a:rPr>
              <a:t>放射の加熱率</a:t>
            </a:r>
            <a:endParaRPr kumimoji="1" lang="en-US" altLang="ja-JP" sz="1200" dirty="0">
              <a:solidFill>
                <a:srgbClr val="00CC00"/>
              </a:solidFill>
            </a:endParaRPr>
          </a:p>
          <a:p>
            <a:r>
              <a:rPr kumimoji="1" lang="ja-JP" altLang="en-US" sz="1200" dirty="0">
                <a:solidFill>
                  <a:srgbClr val="000099"/>
                </a:solidFill>
              </a:rPr>
              <a:t>青線</a:t>
            </a:r>
            <a:r>
              <a:rPr kumimoji="1" lang="en-US" altLang="ja-JP" sz="1200" dirty="0">
                <a:solidFill>
                  <a:srgbClr val="000099"/>
                </a:solidFill>
              </a:rPr>
              <a:t>: </a:t>
            </a:r>
            <a:r>
              <a:rPr kumimoji="1" lang="ja-JP" altLang="en-US" sz="1200" dirty="0">
                <a:solidFill>
                  <a:srgbClr val="000099"/>
                </a:solidFill>
              </a:rPr>
              <a:t>混合の加熱率</a:t>
            </a:r>
          </a:p>
        </p:txBody>
      </p:sp>
    </p:spTree>
    <p:extLst>
      <p:ext uri="{BB962C8B-B14F-4D97-AF65-F5344CB8AC3E}">
        <p14:creationId xmlns:p14="http://schemas.microsoft.com/office/powerpoint/2010/main" val="4212044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 y="-20638"/>
            <a:ext cx="9101792" cy="1136651"/>
          </a:xfrm>
        </p:spPr>
        <p:txBody>
          <a:bodyPr>
            <a:normAutofit fontScale="90000"/>
          </a:bodyPr>
          <a:lstStyle/>
          <a:p>
            <a:pPr eaLnBrk="1" hangingPunct="1"/>
            <a:r>
              <a:rPr lang="ja-JP" altLang="en-US" sz="3600" dirty="0">
                <a:latin typeface="ＭＳ ゴシック" panose="020B0609070205080204" pitchFamily="49" charset="-128"/>
                <a:ea typeface="ＭＳ ゴシック" panose="020B0609070205080204" pitchFamily="49" charset="-128"/>
              </a:rPr>
              <a:t>起伏なし地形と東西平均地形の比較の</a:t>
            </a:r>
            <a:r>
              <a:rPr lang="zh-CN" altLang="ja-JP" sz="3600" dirty="0">
                <a:latin typeface="ＭＳ ゴシック" panose="020B0609070205080204" pitchFamily="49" charset="-128"/>
                <a:ea typeface="ＭＳ ゴシック" panose="020B0609070205080204" pitchFamily="49" charset="-128"/>
              </a:rPr>
              <a:t>まとめ</a:t>
            </a:r>
          </a:p>
        </p:txBody>
      </p:sp>
      <p:sp>
        <p:nvSpPr>
          <p:cNvPr id="27651" name="Rectangle 3"/>
          <p:cNvSpPr>
            <a:spLocks noGrp="1" noChangeArrowheads="1"/>
          </p:cNvSpPr>
          <p:nvPr>
            <p:ph type="body" idx="4294967295"/>
          </p:nvPr>
        </p:nvSpPr>
        <p:spPr>
          <a:xfrm>
            <a:off x="-21569" y="1008112"/>
            <a:ext cx="9123362" cy="5849888"/>
          </a:xfrm>
        </p:spPr>
        <p:txBody>
          <a:bodyPr>
            <a:normAutofit/>
          </a:bodyPr>
          <a:lstStyle/>
          <a:p>
            <a:pPr eaLnBrk="1" hangingPunct="1">
              <a:lnSpc>
                <a:spcPct val="80000"/>
              </a:lnSpc>
            </a:pPr>
            <a:r>
              <a:rPr lang="ja-JP" altLang="en-US" sz="2400" dirty="0">
                <a:latin typeface="+mn-ea"/>
              </a:rPr>
              <a:t>起伏なし地形と東西平均地形を用いて何がダストデビルによる巻き上げフラックスを決めているかを調べた</a:t>
            </a:r>
            <a:endParaRPr lang="en-US" altLang="ja-JP" sz="2400" dirty="0">
              <a:latin typeface="+mn-ea"/>
            </a:endParaRPr>
          </a:p>
          <a:p>
            <a:pPr marL="0" indent="0">
              <a:lnSpc>
                <a:spcPct val="80000"/>
              </a:lnSpc>
              <a:buNone/>
            </a:pPr>
            <a:endParaRPr lang="en-US" altLang="ja-JP" sz="3900" dirty="0">
              <a:latin typeface="+mn-ea"/>
            </a:endParaRPr>
          </a:p>
          <a:p>
            <a:pPr marL="0" indent="0">
              <a:lnSpc>
                <a:spcPct val="80000"/>
              </a:lnSpc>
              <a:buNone/>
            </a:pPr>
            <a:endParaRPr lang="en-US" altLang="ja-JP" dirty="0">
              <a:latin typeface="+mn-ea"/>
            </a:endParaRPr>
          </a:p>
          <a:p>
            <a:pPr marL="0" indent="0">
              <a:lnSpc>
                <a:spcPct val="80000"/>
              </a:lnSpc>
              <a:buNone/>
            </a:pPr>
            <a:endParaRPr lang="en-US" altLang="ja-JP" dirty="0">
              <a:latin typeface="+mn-ea"/>
            </a:endParaRPr>
          </a:p>
          <a:p>
            <a:pPr marL="0" indent="0">
              <a:lnSpc>
                <a:spcPct val="80000"/>
              </a:lnSpc>
              <a:buNone/>
            </a:pPr>
            <a:endParaRPr lang="en-US" altLang="ja-JP" dirty="0">
              <a:latin typeface="+mn-ea"/>
            </a:endParaRPr>
          </a:p>
          <a:p>
            <a:pPr marL="0" indent="0">
              <a:lnSpc>
                <a:spcPct val="80000"/>
              </a:lnSpc>
              <a:buNone/>
            </a:pPr>
            <a:endParaRPr lang="en-US" altLang="ja-JP" dirty="0">
              <a:latin typeface="+mn-ea"/>
            </a:endParaRPr>
          </a:p>
          <a:p>
            <a:pPr marL="0" indent="0">
              <a:lnSpc>
                <a:spcPct val="80000"/>
              </a:lnSpc>
              <a:buNone/>
            </a:pPr>
            <a:endParaRPr lang="en-US" altLang="ja-JP" dirty="0">
              <a:latin typeface="+mn-ea"/>
            </a:endParaRPr>
          </a:p>
          <a:p>
            <a:pPr>
              <a:lnSpc>
                <a:spcPct val="80000"/>
              </a:lnSpc>
            </a:pPr>
            <a:r>
              <a:rPr lang="ja-JP" altLang="en-US" sz="2400" dirty="0">
                <a:latin typeface="+mn-ea"/>
              </a:rPr>
              <a:t>ハドレー循環が強いほど下層が不安定である</a:t>
            </a:r>
            <a:endParaRPr lang="en-US" altLang="ja-JP" sz="2400" dirty="0">
              <a:latin typeface="+mn-ea"/>
            </a:endParaRPr>
          </a:p>
          <a:p>
            <a:pPr>
              <a:lnSpc>
                <a:spcPct val="80000"/>
              </a:lnSpc>
            </a:pPr>
            <a:r>
              <a:rPr lang="ja-JP" altLang="en-US" sz="2400" dirty="0">
                <a:latin typeface="+mn-ea"/>
              </a:rPr>
              <a:t>ハドレー循環の高さが高いほど対流層が厚い</a:t>
            </a:r>
            <a:endParaRPr lang="en-US" altLang="ja-JP" sz="2400" dirty="0">
              <a:latin typeface="+mn-ea"/>
            </a:endParaRPr>
          </a:p>
          <a:p>
            <a:pPr>
              <a:lnSpc>
                <a:spcPct val="80000"/>
              </a:lnSpc>
            </a:pPr>
            <a:endParaRPr lang="en-US" altLang="ja-JP" sz="2400" dirty="0">
              <a:latin typeface="+mn-ea"/>
            </a:endParaRPr>
          </a:p>
          <a:p>
            <a:pPr>
              <a:lnSpc>
                <a:spcPct val="80000"/>
              </a:lnSpc>
            </a:pPr>
            <a:r>
              <a:rPr lang="ja-JP" altLang="en-US" sz="2400" dirty="0">
                <a:solidFill>
                  <a:srgbClr val="FF0000"/>
                </a:solidFill>
                <a:latin typeface="+mn-ea"/>
              </a:rPr>
              <a:t>南北地形起伏の有無でハドレー循環が強くなるか</a:t>
            </a:r>
            <a:r>
              <a:rPr lang="en-US" altLang="ja-JP" sz="2400" dirty="0">
                <a:solidFill>
                  <a:srgbClr val="FF0000"/>
                </a:solidFill>
                <a:latin typeface="+mn-ea"/>
              </a:rPr>
              <a:t>, </a:t>
            </a:r>
            <a:r>
              <a:rPr lang="ja-JP" altLang="en-US" sz="2400" dirty="0">
                <a:solidFill>
                  <a:srgbClr val="FF0000"/>
                </a:solidFill>
                <a:latin typeface="+mn-ea"/>
              </a:rPr>
              <a:t>高さが高くなると</a:t>
            </a:r>
            <a:r>
              <a:rPr lang="en-US" altLang="ja-JP" sz="2400" dirty="0">
                <a:solidFill>
                  <a:srgbClr val="FF0000"/>
                </a:solidFill>
                <a:latin typeface="+mn-ea"/>
              </a:rPr>
              <a:t>, </a:t>
            </a:r>
            <a:r>
              <a:rPr lang="ja-JP" altLang="en-US" sz="2400" dirty="0">
                <a:solidFill>
                  <a:srgbClr val="FF0000"/>
                </a:solidFill>
                <a:latin typeface="+mn-ea"/>
              </a:rPr>
              <a:t>それに伴ってダストフラックスも大きくなる</a:t>
            </a:r>
            <a:endParaRPr lang="ja-JP" altLang="en-US" sz="1600" dirty="0">
              <a:solidFill>
                <a:srgbClr val="FF0000"/>
              </a:solidFill>
              <a:latin typeface="+mn-ea"/>
            </a:endParaRPr>
          </a:p>
        </p:txBody>
      </p:sp>
      <p:graphicFrame>
        <p:nvGraphicFramePr>
          <p:cNvPr id="4" name="表 3"/>
          <p:cNvGraphicFramePr>
            <a:graphicFrameLocks noGrp="1"/>
          </p:cNvGraphicFramePr>
          <p:nvPr>
            <p:extLst>
              <p:ext uri="{D42A27DB-BD31-4B8C-83A1-F6EECF244321}">
                <p14:modId xmlns:p14="http://schemas.microsoft.com/office/powerpoint/2010/main" val="190132860"/>
              </p:ext>
            </p:extLst>
          </p:nvPr>
        </p:nvGraphicFramePr>
        <p:xfrm>
          <a:off x="162965" y="1916832"/>
          <a:ext cx="8908094" cy="2351845"/>
        </p:xfrm>
        <a:graphic>
          <a:graphicData uri="http://schemas.openxmlformats.org/drawingml/2006/table">
            <a:tbl>
              <a:tblPr firstRow="1" bandRow="1">
                <a:tableStyleId>{5C22544A-7EE6-4342-B048-85BDC9FD1C3A}</a:tableStyleId>
              </a:tblPr>
              <a:tblGrid>
                <a:gridCol w="1389591">
                  <a:extLst>
                    <a:ext uri="{9D8B030D-6E8A-4147-A177-3AD203B41FA5}">
                      <a16:colId xmlns:a16="http://schemas.microsoft.com/office/drawing/2014/main" val="20000"/>
                    </a:ext>
                  </a:extLst>
                </a:gridCol>
                <a:gridCol w="3235468">
                  <a:extLst>
                    <a:ext uri="{9D8B030D-6E8A-4147-A177-3AD203B41FA5}">
                      <a16:colId xmlns:a16="http://schemas.microsoft.com/office/drawing/2014/main" val="20001"/>
                    </a:ext>
                  </a:extLst>
                </a:gridCol>
                <a:gridCol w="4283035">
                  <a:extLst>
                    <a:ext uri="{9D8B030D-6E8A-4147-A177-3AD203B41FA5}">
                      <a16:colId xmlns:a16="http://schemas.microsoft.com/office/drawing/2014/main" val="20002"/>
                    </a:ext>
                  </a:extLst>
                </a:gridCol>
              </a:tblGrid>
              <a:tr h="358180">
                <a:tc>
                  <a:txBody>
                    <a:bodyPr/>
                    <a:lstStyle/>
                    <a:p>
                      <a:endParaRPr kumimoji="1" lang="ja-JP" altLang="en-US" sz="1600" dirty="0"/>
                    </a:p>
                  </a:txBody>
                  <a:tcPr/>
                </a:tc>
                <a:tc>
                  <a:txBody>
                    <a:bodyPr/>
                    <a:lstStyle/>
                    <a:p>
                      <a:r>
                        <a:rPr lang="en-US" altLang="ja-JP" sz="1600" baseline="0" dirty="0">
                          <a:sym typeface="Symbol"/>
                        </a:rPr>
                        <a:t>Ls=270</a:t>
                      </a:r>
                      <a:r>
                        <a:rPr lang="en-US" altLang="ja-JP" sz="1600" dirty="0">
                          <a:sym typeface="Symbol"/>
                        </a:rPr>
                        <a:t> </a:t>
                      </a:r>
                      <a:r>
                        <a:rPr lang="en-US" altLang="ja-JP" sz="1600" baseline="0" dirty="0">
                          <a:sym typeface="Symbol"/>
                        </a:rPr>
                        <a:t>, </a:t>
                      </a:r>
                      <a:r>
                        <a:rPr lang="en-US" altLang="ja-JP" sz="1600" dirty="0"/>
                        <a:t>25</a:t>
                      </a:r>
                      <a:r>
                        <a:rPr lang="en-US" altLang="ja-JP" sz="1600" dirty="0">
                          <a:sym typeface="Symbol"/>
                        </a:rPr>
                        <a:t>S </a:t>
                      </a:r>
                      <a:r>
                        <a:rPr lang="en-US" altLang="ja-JP" sz="1600" baseline="0" dirty="0">
                          <a:sym typeface="Symbol"/>
                        </a:rPr>
                        <a:t> </a:t>
                      </a:r>
                      <a:endParaRPr kumimoji="1" lang="ja-JP"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baseline="0" dirty="0">
                          <a:sym typeface="Symbol"/>
                        </a:rPr>
                        <a:t>Ls=90</a:t>
                      </a:r>
                      <a:r>
                        <a:rPr lang="en-US" altLang="ja-JP" sz="1600" dirty="0">
                          <a:sym typeface="Symbol"/>
                        </a:rPr>
                        <a:t> </a:t>
                      </a:r>
                      <a:r>
                        <a:rPr lang="en-US" altLang="ja-JP" sz="1600" baseline="0" dirty="0">
                          <a:sym typeface="Symbol"/>
                        </a:rPr>
                        <a:t>,</a:t>
                      </a:r>
                      <a:r>
                        <a:rPr kumimoji="1" lang="ja-JP" altLang="en-US" sz="1600" baseline="0" dirty="0"/>
                        <a:t> </a:t>
                      </a:r>
                      <a:r>
                        <a:rPr lang="en-US" altLang="ja-JP" sz="1600" dirty="0"/>
                        <a:t>25</a:t>
                      </a:r>
                      <a:r>
                        <a:rPr lang="en-US" altLang="ja-JP" sz="1600" dirty="0">
                          <a:sym typeface="Symbol"/>
                        </a:rPr>
                        <a:t>N </a:t>
                      </a:r>
                      <a:endParaRPr kumimoji="1" lang="ja-JP" altLang="en-US" sz="1600" dirty="0"/>
                    </a:p>
                  </a:txBody>
                  <a:tcPr/>
                </a:tc>
                <a:extLst>
                  <a:ext uri="{0D108BD9-81ED-4DB2-BD59-A6C34878D82A}">
                    <a16:rowId xmlns:a16="http://schemas.microsoft.com/office/drawing/2014/main" val="10000"/>
                  </a:ext>
                </a:extLst>
              </a:tr>
              <a:tr h="334170">
                <a:tc>
                  <a:txBody>
                    <a:bodyPr/>
                    <a:lstStyle/>
                    <a:p>
                      <a:r>
                        <a:rPr kumimoji="1" lang="ja-JP" altLang="en-US" sz="1600" dirty="0"/>
                        <a:t>東西平均ダストフラックス</a:t>
                      </a:r>
                    </a:p>
                  </a:txBody>
                  <a:tcPr/>
                </a:tc>
                <a:tc>
                  <a:txBody>
                    <a:bodyPr/>
                    <a:lstStyle/>
                    <a:p>
                      <a:r>
                        <a:rPr kumimoji="1" lang="en-US" altLang="ja-JP" sz="1600" dirty="0"/>
                        <a:t>[</a:t>
                      </a:r>
                      <a:r>
                        <a:rPr kumimoji="1" lang="ja-JP" altLang="en-US" sz="1600" dirty="0"/>
                        <a:t>東西平均地形</a:t>
                      </a:r>
                      <a:r>
                        <a:rPr kumimoji="1" lang="en-US" altLang="ja-JP" sz="1600" dirty="0"/>
                        <a:t>]</a:t>
                      </a:r>
                      <a:r>
                        <a:rPr kumimoji="1" lang="ja-JP" altLang="en-US" sz="1600" dirty="0"/>
                        <a:t> </a:t>
                      </a:r>
                      <a:r>
                        <a:rPr kumimoji="1" lang="en-US" altLang="ja-JP" sz="1600" dirty="0"/>
                        <a:t>&gt; [</a:t>
                      </a:r>
                      <a:r>
                        <a:rPr kumimoji="1" lang="ja-JP" altLang="en-US" sz="1600" dirty="0"/>
                        <a:t>起伏なし地形</a:t>
                      </a:r>
                      <a:r>
                        <a:rPr kumimoji="1" lang="en-US" altLang="ja-JP" sz="1600" dirty="0"/>
                        <a:t>]</a:t>
                      </a:r>
                      <a:endParaRPr kumimoji="1" lang="ja-JP" altLang="en-US" sz="1600" dirty="0"/>
                    </a:p>
                  </a:txBody>
                  <a:tcPr/>
                </a:tc>
                <a:tc>
                  <a:txBody>
                    <a:bodyPr/>
                    <a:lstStyle/>
                    <a:p>
                      <a:r>
                        <a:rPr kumimoji="1" lang="en-US" altLang="ja-JP" sz="1600" dirty="0"/>
                        <a:t>[</a:t>
                      </a:r>
                      <a:r>
                        <a:rPr kumimoji="1" lang="ja-JP" altLang="en-US" sz="1600" dirty="0"/>
                        <a:t>東西平均地形</a:t>
                      </a:r>
                      <a:r>
                        <a:rPr kumimoji="1" lang="en-US" altLang="ja-JP" sz="1600" dirty="0"/>
                        <a:t>]</a:t>
                      </a:r>
                      <a:r>
                        <a:rPr kumimoji="1" lang="ja-JP" altLang="en-US" sz="1600" dirty="0"/>
                        <a:t> </a:t>
                      </a:r>
                      <a:r>
                        <a:rPr kumimoji="1" lang="en-US" altLang="ja-JP" sz="1600" dirty="0"/>
                        <a:t>&lt; [</a:t>
                      </a:r>
                      <a:r>
                        <a:rPr kumimoji="1" lang="ja-JP" altLang="en-US" sz="1600" dirty="0"/>
                        <a:t>起伏なし地形</a:t>
                      </a:r>
                      <a:r>
                        <a:rPr kumimoji="1" lang="en-US" altLang="ja-JP" sz="1600" dirty="0"/>
                        <a:t>]</a:t>
                      </a:r>
                      <a:endParaRPr kumimoji="1" lang="ja-JP" altLang="en-US" sz="1600" dirty="0"/>
                    </a:p>
                  </a:txBody>
                  <a:tcPr/>
                </a:tc>
                <a:extLst>
                  <a:ext uri="{0D108BD9-81ED-4DB2-BD59-A6C34878D82A}">
                    <a16:rowId xmlns:a16="http://schemas.microsoft.com/office/drawing/2014/main" val="10001"/>
                  </a:ext>
                </a:extLst>
              </a:tr>
              <a:tr h="334170">
                <a:tc>
                  <a:txBody>
                    <a:bodyPr/>
                    <a:lstStyle/>
                    <a:p>
                      <a:r>
                        <a:rPr kumimoji="1" lang="ja-JP" altLang="en-US" sz="1600" dirty="0"/>
                        <a:t>効いている要因</a:t>
                      </a:r>
                    </a:p>
                  </a:txBody>
                  <a:tcPr/>
                </a:tc>
                <a:tc>
                  <a:txBody>
                    <a:bodyPr/>
                    <a:lstStyle/>
                    <a:p>
                      <a:r>
                        <a:rPr kumimoji="1" lang="ja-JP" altLang="en-US" sz="1600" dirty="0"/>
                        <a:t>熱効率</a:t>
                      </a:r>
                    </a:p>
                  </a:txBody>
                  <a:tcPr/>
                </a:tc>
                <a:tc>
                  <a:txBody>
                    <a:bodyPr/>
                    <a:lstStyle/>
                    <a:p>
                      <a:r>
                        <a:rPr kumimoji="1" lang="ja-JP" altLang="en-US" sz="1600" dirty="0"/>
                        <a:t>顕熱フラックス</a:t>
                      </a:r>
                    </a:p>
                  </a:txBody>
                  <a:tcPr/>
                </a:tc>
                <a:extLst>
                  <a:ext uri="{0D108BD9-81ED-4DB2-BD59-A6C34878D82A}">
                    <a16:rowId xmlns:a16="http://schemas.microsoft.com/office/drawing/2014/main" val="10002"/>
                  </a:ext>
                </a:extLst>
              </a:tr>
              <a:tr h="835425">
                <a:tc>
                  <a:txBody>
                    <a:bodyPr/>
                    <a:lstStyle/>
                    <a:p>
                      <a:r>
                        <a:rPr kumimoji="1" lang="ja-JP" altLang="en-US" sz="1600" dirty="0"/>
                        <a:t>理由</a:t>
                      </a:r>
                    </a:p>
                  </a:txBody>
                  <a:tcPr/>
                </a:tc>
                <a:tc>
                  <a:txBody>
                    <a:bodyPr/>
                    <a:lstStyle/>
                    <a:p>
                      <a:r>
                        <a:rPr kumimoji="1" lang="ja-JP" altLang="en-US" sz="1600" dirty="0"/>
                        <a:t>対流層の厚さが厚くなったため</a:t>
                      </a:r>
                    </a:p>
                  </a:txBody>
                  <a:tcPr/>
                </a:tc>
                <a:tc>
                  <a:txBody>
                    <a:bodyPr/>
                    <a:lstStyle/>
                    <a:p>
                      <a:r>
                        <a:rPr kumimoji="1" lang="ja-JP" altLang="en-US" sz="1600" dirty="0"/>
                        <a:t>下層で不安定になったため</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87542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経度方向に起伏がある場合</a:t>
            </a:r>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865980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タイトル 1"/>
          <p:cNvSpPr>
            <a:spLocks noGrp="1"/>
          </p:cNvSpPr>
          <p:nvPr>
            <p:ph type="title" idx="4294967295"/>
          </p:nvPr>
        </p:nvSpPr>
        <p:spPr>
          <a:xfrm>
            <a:off x="35496" y="274638"/>
            <a:ext cx="9108504" cy="1143000"/>
          </a:xfrm>
        </p:spPr>
        <p:txBody>
          <a:bodyPr>
            <a:normAutofit/>
          </a:bodyPr>
          <a:lstStyle/>
          <a:p>
            <a:r>
              <a:rPr lang="ja-JP" altLang="en-US" sz="3200" dirty="0"/>
              <a:t>ダストデビルによるダストフラックスの</a:t>
            </a:r>
            <a:br>
              <a:rPr lang="en-US" altLang="ja-JP" sz="3200" dirty="0"/>
            </a:br>
            <a:r>
              <a:rPr lang="ja-JP" altLang="en-US" sz="3200" dirty="0"/>
              <a:t>ホフメラーダイアグラム </a:t>
            </a:r>
            <a:r>
              <a:rPr lang="en-US" altLang="ja-JP" sz="3200" dirty="0"/>
              <a:t>(Ls=270</a:t>
            </a:r>
            <a:r>
              <a:rPr lang="en-US" altLang="ja-JP" sz="3200" dirty="0">
                <a:sym typeface="Symbol"/>
              </a:rPr>
              <a:t> </a:t>
            </a:r>
            <a:r>
              <a:rPr lang="en-US" altLang="ja-JP" sz="3200" dirty="0"/>
              <a:t>, 25</a:t>
            </a:r>
            <a:r>
              <a:rPr lang="en-US" altLang="ja-JP" sz="3200" dirty="0">
                <a:sym typeface="Symbol"/>
              </a:rPr>
              <a:t>S </a:t>
            </a:r>
            <a:r>
              <a:rPr lang="ja-JP" altLang="en-US" sz="3200" dirty="0"/>
              <a:t>付近</a:t>
            </a:r>
            <a:r>
              <a:rPr lang="en-US" altLang="ja-JP" sz="3200" dirty="0"/>
              <a:t>)</a:t>
            </a:r>
            <a:endParaRPr lang="ja-JP" altLang="en-US" sz="3200" dirty="0"/>
          </a:p>
        </p:txBody>
      </p:sp>
      <p:sp>
        <p:nvSpPr>
          <p:cNvPr id="41987" name="コンテンツ プレースホルダー 2"/>
          <p:cNvSpPr>
            <a:spLocks noGrp="1"/>
          </p:cNvSpPr>
          <p:nvPr>
            <p:ph idx="4294967295"/>
          </p:nvPr>
        </p:nvSpPr>
        <p:spPr>
          <a:xfrm>
            <a:off x="457200" y="4581525"/>
            <a:ext cx="8229600" cy="1544638"/>
          </a:xfrm>
        </p:spPr>
        <p:txBody>
          <a:bodyPr>
            <a:normAutofit fontScale="85000" lnSpcReduction="10000"/>
          </a:bodyPr>
          <a:lstStyle/>
          <a:p>
            <a:r>
              <a:rPr lang="ja-JP" altLang="en-US" dirty="0"/>
              <a:t>観測された地形は経度</a:t>
            </a:r>
            <a:r>
              <a:rPr lang="en-US" altLang="ja-JP" dirty="0"/>
              <a:t>60°,100°,250°, 270°, 300°</a:t>
            </a:r>
            <a:r>
              <a:rPr lang="ja-JP" altLang="en-US" dirty="0"/>
              <a:t>付近にピークの値が小さくなる地帯がある</a:t>
            </a:r>
            <a:endParaRPr lang="en-US" altLang="ja-JP" dirty="0"/>
          </a:p>
          <a:p>
            <a:pPr lvl="1"/>
            <a:r>
              <a:rPr lang="ja-JP" altLang="en-US" dirty="0"/>
              <a:t>東西方向の地形にダストフラックスが影響されていそう</a:t>
            </a:r>
            <a:endParaRPr lang="en-US" altLang="ja-JP" dirty="0"/>
          </a:p>
          <a:p>
            <a:pPr lvl="1"/>
            <a:endParaRPr lang="en-US" altLang="ja-JP" dirty="0"/>
          </a:p>
        </p:txBody>
      </p:sp>
      <p:pic>
        <p:nvPicPr>
          <p:cNvPr id="41988" name="Picture 2" descr="C:\Users\seigi\AppData\Dropbox\figs_ASP_ls270\figs_x-t_ASP\dcl_DDAF_d_fit_lat-25ls270x-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989138"/>
            <a:ext cx="2890837"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seigi\AppData\Dropbox\figs_OT_ls270\figs_x-t_OT\figs.gif\dcl_DDAF_d_fit_lat-25ls270x-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300" y="1864829"/>
            <a:ext cx="2887663"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テキスト ボックス 3"/>
          <p:cNvSpPr>
            <a:spLocks noChangeArrowheads="1"/>
          </p:cNvSpPr>
          <p:nvPr/>
        </p:nvSpPr>
        <p:spPr bwMode="auto">
          <a:xfrm>
            <a:off x="985838" y="1444625"/>
            <a:ext cx="157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a:solidFill>
                  <a:srgbClr val="000000"/>
                </a:solidFill>
                <a:sym typeface="ＭＳ Ｐゴシック" panose="020B0600070205080204" pitchFamily="50" charset="-128"/>
              </a:rPr>
              <a:t>地形高度一定</a:t>
            </a:r>
          </a:p>
        </p:txBody>
      </p:sp>
      <p:sp>
        <p:nvSpPr>
          <p:cNvPr id="41991" name="テキスト ボックス 6"/>
          <p:cNvSpPr>
            <a:spLocks noChangeArrowheads="1"/>
          </p:cNvSpPr>
          <p:nvPr/>
        </p:nvSpPr>
        <p:spPr bwMode="auto">
          <a:xfrm>
            <a:off x="6706100" y="1407629"/>
            <a:ext cx="172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a:solidFill>
                  <a:srgbClr val="000000"/>
                </a:solidFill>
                <a:sym typeface="ＭＳ Ｐゴシック" panose="020B0600070205080204" pitchFamily="50" charset="-128"/>
              </a:rPr>
              <a:t>観測された地形</a:t>
            </a:r>
          </a:p>
        </p:txBody>
      </p:sp>
      <p:sp>
        <p:nvSpPr>
          <p:cNvPr id="41992" name="テキスト ボックス 8"/>
          <p:cNvSpPr>
            <a:spLocks noChangeArrowheads="1"/>
          </p:cNvSpPr>
          <p:nvPr/>
        </p:nvSpPr>
        <p:spPr bwMode="auto">
          <a:xfrm>
            <a:off x="4209464" y="1494942"/>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a:solidFill>
                  <a:srgbClr val="000000"/>
                </a:solidFill>
                <a:sym typeface="ＭＳ Ｐゴシック" panose="020B0600070205080204" pitchFamily="50" charset="-128"/>
              </a:rPr>
              <a:t>東西平均地形</a:t>
            </a:r>
          </a:p>
        </p:txBody>
      </p:sp>
      <p:pic>
        <p:nvPicPr>
          <p:cNvPr id="41993" name="Picture 7" descr="C:\Users\seigi\AppData\Dropbox\figs_ZM_ls270\figs_lat_x-t_ZM\dcl_DDAF_d_fit_lat-25ls270x-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9539" y="1929917"/>
            <a:ext cx="2887662"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18443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タイトル 1"/>
          <p:cNvSpPr>
            <a:spLocks noGrp="1"/>
          </p:cNvSpPr>
          <p:nvPr>
            <p:ph type="title" idx="4294967295"/>
          </p:nvPr>
        </p:nvSpPr>
        <p:spPr>
          <a:xfrm>
            <a:off x="457200" y="60325"/>
            <a:ext cx="8867775" cy="1143000"/>
          </a:xfrm>
        </p:spPr>
        <p:txBody>
          <a:bodyPr/>
          <a:lstStyle/>
          <a:p>
            <a:r>
              <a:rPr lang="en-US" altLang="ja-JP" sz="2800" dirty="0"/>
              <a:t>Ls=270</a:t>
            </a:r>
            <a:r>
              <a:rPr lang="en-US" altLang="ja-JP" sz="2800" dirty="0">
                <a:sym typeface="Symbol"/>
              </a:rPr>
              <a:t></a:t>
            </a:r>
            <a:r>
              <a:rPr lang="ja-JP" altLang="en-US" sz="2800" dirty="0">
                <a:sym typeface="Symbol"/>
              </a:rPr>
              <a:t> </a:t>
            </a:r>
            <a:r>
              <a:rPr lang="en-US" altLang="ja-JP" sz="2800" dirty="0"/>
              <a:t>, </a:t>
            </a:r>
            <a:r>
              <a:rPr lang="ja-JP" altLang="en-US" sz="2800" dirty="0"/>
              <a:t>南緯 </a:t>
            </a:r>
            <a:r>
              <a:rPr lang="en-US" altLang="ja-JP" sz="2800" dirty="0"/>
              <a:t>25</a:t>
            </a:r>
            <a:r>
              <a:rPr lang="en-US" altLang="ja-JP" sz="2800" dirty="0">
                <a:sym typeface="Symbol"/>
              </a:rPr>
              <a:t> </a:t>
            </a:r>
            <a:r>
              <a:rPr lang="ja-JP" altLang="en-US" sz="2800" dirty="0"/>
              <a:t>付近のローカルタイム12時に固定した</a:t>
            </a:r>
            <a:br>
              <a:rPr lang="en-US" altLang="ja-JP" sz="2800" dirty="0"/>
            </a:br>
            <a:r>
              <a:rPr lang="ja-JP" altLang="en-US" sz="2800" dirty="0"/>
              <a:t>ダストデビルによるダストフラックス</a:t>
            </a:r>
          </a:p>
        </p:txBody>
      </p:sp>
      <p:sp>
        <p:nvSpPr>
          <p:cNvPr id="44035" name="コンテンツ プレースホルダー 2"/>
          <p:cNvSpPr>
            <a:spLocks noGrp="1"/>
          </p:cNvSpPr>
          <p:nvPr>
            <p:ph idx="4294967295"/>
          </p:nvPr>
        </p:nvSpPr>
        <p:spPr>
          <a:xfrm>
            <a:off x="457200" y="4908550"/>
            <a:ext cx="8229600" cy="1544638"/>
          </a:xfrm>
        </p:spPr>
        <p:txBody>
          <a:bodyPr/>
          <a:lstStyle/>
          <a:p>
            <a:r>
              <a:rPr lang="ja-JP" altLang="en-US"/>
              <a:t>斜面の西側で巻き上がってる？</a:t>
            </a:r>
            <a:endParaRPr lang="en-US" altLang="ja-JP"/>
          </a:p>
        </p:txBody>
      </p:sp>
      <p:pic>
        <p:nvPicPr>
          <p:cNvPr id="44036" name="Picture 8" descr="25dcl_DDAF_d_fit_lat-25ls270top_lt_m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1613"/>
            <a:ext cx="33369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descr="25dcl_DDAF_d_fit_lat-25ls270_dtopdx_lt_m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338" y="1470025"/>
            <a:ext cx="335915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25dcl_DDAF_d_fit_lat-25ls270_d2topdx2_lt_me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1495425"/>
            <a:ext cx="335915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テキスト ボックス 14"/>
          <p:cNvSpPr txBox="1">
            <a:spLocks noChangeArrowheads="1"/>
          </p:cNvSpPr>
          <p:nvPr/>
        </p:nvSpPr>
        <p:spPr bwMode="auto">
          <a:xfrm>
            <a:off x="3635375" y="1116013"/>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a:latin typeface="Arial" panose="020B0604020202020204" pitchFamily="34" charset="0"/>
              </a:rPr>
              <a:t>一階微分</a:t>
            </a:r>
          </a:p>
        </p:txBody>
      </p:sp>
      <p:sp>
        <p:nvSpPr>
          <p:cNvPr id="44040" name="テキスト ボックス 14"/>
          <p:cNvSpPr txBox="1">
            <a:spLocks noChangeArrowheads="1"/>
          </p:cNvSpPr>
          <p:nvPr/>
        </p:nvSpPr>
        <p:spPr bwMode="auto">
          <a:xfrm>
            <a:off x="611188" y="1125538"/>
            <a:ext cx="1728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a:latin typeface="Arial" panose="020B0604020202020204" pitchFamily="34" charset="0"/>
              </a:rPr>
              <a:t>観測された地形</a:t>
            </a:r>
          </a:p>
        </p:txBody>
      </p:sp>
      <p:sp>
        <p:nvSpPr>
          <p:cNvPr id="44041" name="テキスト ボックス 15"/>
          <p:cNvSpPr txBox="1">
            <a:spLocks noChangeArrowheads="1"/>
          </p:cNvSpPr>
          <p:nvPr/>
        </p:nvSpPr>
        <p:spPr bwMode="auto">
          <a:xfrm>
            <a:off x="6732588" y="1125538"/>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 typeface="Arial" panose="020B0604020202020204" pitchFamily="34" charset="0"/>
              <a:buNone/>
            </a:pPr>
            <a:r>
              <a:rPr lang="ja-JP" altLang="en-US" sz="1800">
                <a:latin typeface="Arial" panose="020B0604020202020204" pitchFamily="34" charset="0"/>
              </a:rPr>
              <a:t>二階微分</a:t>
            </a:r>
          </a:p>
        </p:txBody>
      </p:sp>
    </p:spTree>
    <p:extLst>
      <p:ext uri="{BB962C8B-B14F-4D97-AF65-F5344CB8AC3E}">
        <p14:creationId xmlns:p14="http://schemas.microsoft.com/office/powerpoint/2010/main" val="30975960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964488" cy="1143000"/>
          </a:xfrm>
        </p:spPr>
        <p:txBody>
          <a:bodyPr>
            <a:normAutofit fontScale="90000"/>
          </a:bodyPr>
          <a:lstStyle/>
          <a:p>
            <a:r>
              <a:rPr lang="en-US" altLang="ja-JP" dirty="0"/>
              <a:t>Ls=270</a:t>
            </a:r>
            <a:r>
              <a:rPr lang="en-US" altLang="ja-JP" dirty="0">
                <a:sym typeface="Symbol"/>
              </a:rPr>
              <a:t></a:t>
            </a:r>
            <a:r>
              <a:rPr lang="ja-JP" altLang="en-US" dirty="0">
                <a:sym typeface="Symbol"/>
              </a:rPr>
              <a:t> </a:t>
            </a:r>
            <a:r>
              <a:rPr lang="en-US" altLang="ja-JP" dirty="0"/>
              <a:t>, </a:t>
            </a:r>
            <a:r>
              <a:rPr lang="ja-JP" altLang="en-US" dirty="0"/>
              <a:t>南緯 </a:t>
            </a:r>
            <a:r>
              <a:rPr lang="en-US" altLang="ja-JP" dirty="0"/>
              <a:t>25</a:t>
            </a:r>
            <a:r>
              <a:rPr lang="en-US" altLang="ja-JP" dirty="0">
                <a:sym typeface="Symbol"/>
              </a:rPr>
              <a:t> </a:t>
            </a:r>
            <a:r>
              <a:rPr lang="ja-JP" altLang="en-US" dirty="0"/>
              <a:t>付近のダストフラックスと顕熱フラックスの成分</a:t>
            </a:r>
            <a:endParaRPr kumimoji="1" lang="ja-JP" altLang="en-US" dirty="0"/>
          </a:p>
        </p:txBody>
      </p:sp>
      <p:sp>
        <p:nvSpPr>
          <p:cNvPr id="3" name="コンテンツ プレースホルダー 2"/>
          <p:cNvSpPr>
            <a:spLocks noGrp="1"/>
          </p:cNvSpPr>
          <p:nvPr>
            <p:ph idx="1"/>
          </p:nvPr>
        </p:nvSpPr>
        <p:spPr>
          <a:xfrm>
            <a:off x="457200" y="5301209"/>
            <a:ext cx="8229600" cy="1368152"/>
          </a:xfrm>
        </p:spPr>
        <p:txBody>
          <a:bodyPr>
            <a:normAutofit fontScale="55000" lnSpcReduction="20000"/>
          </a:bodyPr>
          <a:lstStyle/>
          <a:p>
            <a:r>
              <a:rPr kumimoji="1" lang="ja-JP" altLang="en-US" dirty="0"/>
              <a:t>ダストフラックスと顕熱フラックスの凹凸のパターンが一致</a:t>
            </a:r>
            <a:endParaRPr kumimoji="1" lang="en-US" altLang="ja-JP" dirty="0"/>
          </a:p>
          <a:p>
            <a:pPr lvl="1"/>
            <a:r>
              <a:rPr kumimoji="1" lang="ja-JP" altLang="en-US" dirty="0"/>
              <a:t>ダストフラックスの空間変化を決めているのは顕熱フラックスのようである</a:t>
            </a:r>
            <a:endParaRPr kumimoji="1" lang="en-US" altLang="ja-JP" dirty="0"/>
          </a:p>
          <a:p>
            <a:r>
              <a:rPr kumimoji="1" lang="ja-JP" altLang="en-US" dirty="0"/>
              <a:t>顕熱フラックスと地表面風速の凹凸のパターンが一致</a:t>
            </a:r>
            <a:endParaRPr kumimoji="1" lang="en-US" altLang="ja-JP" dirty="0"/>
          </a:p>
          <a:p>
            <a:pPr lvl="1"/>
            <a:r>
              <a:rPr kumimoji="1" lang="ja-JP" altLang="en-US" dirty="0"/>
              <a:t>地表面風速が凸凹のパターンを決めている</a:t>
            </a:r>
            <a:endParaRPr kumimoji="1" lang="en-US" altLang="ja-JP" dirty="0"/>
          </a:p>
          <a:p>
            <a:r>
              <a:rPr kumimoji="1" lang="ja-JP" altLang="en-US" dirty="0"/>
              <a:t>ダストフラックスは地表面風速によって凸凹のパターンが決められている</a:t>
            </a:r>
            <a:endParaRPr kumimoji="1" lang="en-US" altLang="ja-JP"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12" y="1405793"/>
            <a:ext cx="5832648" cy="4121645"/>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1387170"/>
            <a:ext cx="5832648" cy="4121645"/>
          </a:xfrm>
          <a:prstGeom prst="rect">
            <a:avLst/>
          </a:prstGeom>
        </p:spPr>
      </p:pic>
      <p:sp>
        <p:nvSpPr>
          <p:cNvPr id="6" name="テキスト ボックス 5"/>
          <p:cNvSpPr txBox="1"/>
          <p:nvPr/>
        </p:nvSpPr>
        <p:spPr>
          <a:xfrm>
            <a:off x="251520" y="1624556"/>
            <a:ext cx="3927678" cy="369332"/>
          </a:xfrm>
          <a:prstGeom prst="rect">
            <a:avLst/>
          </a:prstGeom>
          <a:solidFill>
            <a:schemeClr val="bg1"/>
          </a:solidFill>
        </p:spPr>
        <p:txBody>
          <a:bodyPr wrap="none" rtlCol="0">
            <a:spAutoFit/>
          </a:bodyPr>
          <a:lstStyle/>
          <a:p>
            <a:r>
              <a:rPr kumimoji="1" lang="ja-JP" altLang="en-US" dirty="0"/>
              <a:t>対数表示されたダストフラックスの成分</a:t>
            </a:r>
            <a:endParaRPr kumimoji="1" lang="en-US" altLang="ja-JP" dirty="0"/>
          </a:p>
        </p:txBody>
      </p:sp>
      <p:sp>
        <p:nvSpPr>
          <p:cNvPr id="7" name="テキスト ボックス 6"/>
          <p:cNvSpPr txBox="1"/>
          <p:nvPr/>
        </p:nvSpPr>
        <p:spPr>
          <a:xfrm>
            <a:off x="5171739" y="1624556"/>
            <a:ext cx="3818674" cy="369332"/>
          </a:xfrm>
          <a:prstGeom prst="rect">
            <a:avLst/>
          </a:prstGeom>
          <a:solidFill>
            <a:schemeClr val="bg1"/>
          </a:solidFill>
        </p:spPr>
        <p:txBody>
          <a:bodyPr wrap="none" rtlCol="0">
            <a:spAutoFit/>
          </a:bodyPr>
          <a:lstStyle/>
          <a:p>
            <a:r>
              <a:rPr kumimoji="1" lang="ja-JP" altLang="en-US" dirty="0"/>
              <a:t>対数表示された顕熱フラックスの成分</a:t>
            </a:r>
            <a:endParaRPr kumimoji="1" lang="en-US" altLang="ja-JP" dirty="0"/>
          </a:p>
        </p:txBody>
      </p:sp>
      <p:sp>
        <p:nvSpPr>
          <p:cNvPr id="8" name="テキスト ボックス 7"/>
          <p:cNvSpPr txBox="1"/>
          <p:nvPr/>
        </p:nvSpPr>
        <p:spPr>
          <a:xfrm>
            <a:off x="3054920" y="2070942"/>
            <a:ext cx="1763624" cy="738664"/>
          </a:xfrm>
          <a:prstGeom prst="rect">
            <a:avLst/>
          </a:prstGeom>
          <a:solidFill>
            <a:schemeClr val="bg1"/>
          </a:solidFill>
        </p:spPr>
        <p:txBody>
          <a:bodyPr wrap="none" rtlCol="0">
            <a:spAutoFit/>
          </a:bodyPr>
          <a:lstStyle/>
          <a:p>
            <a:r>
              <a:rPr kumimoji="1" lang="ja-JP" altLang="en-US" sz="1400" dirty="0">
                <a:solidFill>
                  <a:srgbClr val="FF0000"/>
                </a:solidFill>
              </a:rPr>
              <a:t>赤線</a:t>
            </a:r>
            <a:r>
              <a:rPr kumimoji="1" lang="en-US" altLang="ja-JP" sz="1400" dirty="0">
                <a:solidFill>
                  <a:srgbClr val="FF0000"/>
                </a:solidFill>
              </a:rPr>
              <a:t>:</a:t>
            </a:r>
            <a:r>
              <a:rPr kumimoji="1" lang="ja-JP" altLang="en-US" sz="1400" dirty="0">
                <a:solidFill>
                  <a:srgbClr val="FF0000"/>
                </a:solidFill>
              </a:rPr>
              <a:t>ダストフラックス</a:t>
            </a:r>
            <a:endParaRPr kumimoji="1" lang="en-US" altLang="ja-JP" sz="1400" dirty="0">
              <a:solidFill>
                <a:srgbClr val="FF0000"/>
              </a:solidFill>
            </a:endParaRPr>
          </a:p>
          <a:p>
            <a:r>
              <a:rPr kumimoji="1" lang="ja-JP" altLang="en-US" sz="1400" dirty="0">
                <a:solidFill>
                  <a:srgbClr val="000099"/>
                </a:solidFill>
              </a:rPr>
              <a:t>青線</a:t>
            </a:r>
            <a:r>
              <a:rPr kumimoji="1" lang="en-US" altLang="ja-JP" sz="1400" dirty="0">
                <a:solidFill>
                  <a:srgbClr val="000099"/>
                </a:solidFill>
              </a:rPr>
              <a:t>:</a:t>
            </a:r>
            <a:r>
              <a:rPr kumimoji="1" lang="ja-JP" altLang="en-US" sz="1400" dirty="0">
                <a:solidFill>
                  <a:srgbClr val="000099"/>
                </a:solidFill>
              </a:rPr>
              <a:t>顕熱フラックス</a:t>
            </a:r>
            <a:endParaRPr kumimoji="1" lang="en-US" altLang="ja-JP" sz="1400" dirty="0">
              <a:solidFill>
                <a:srgbClr val="000099"/>
              </a:solidFill>
            </a:endParaRPr>
          </a:p>
          <a:p>
            <a:r>
              <a:rPr kumimoji="1" lang="ja-JP" altLang="en-US" sz="1400" dirty="0">
                <a:solidFill>
                  <a:srgbClr val="00CC00"/>
                </a:solidFill>
              </a:rPr>
              <a:t>緑線</a:t>
            </a:r>
            <a:r>
              <a:rPr kumimoji="1" lang="en-US" altLang="ja-JP" sz="1400" dirty="0">
                <a:solidFill>
                  <a:srgbClr val="00CC00"/>
                </a:solidFill>
              </a:rPr>
              <a:t>:</a:t>
            </a:r>
            <a:r>
              <a:rPr kumimoji="1" lang="ja-JP" altLang="en-US" sz="1400" dirty="0">
                <a:solidFill>
                  <a:srgbClr val="00CC00"/>
                </a:solidFill>
              </a:rPr>
              <a:t>熱効率</a:t>
            </a:r>
          </a:p>
        </p:txBody>
      </p:sp>
      <p:sp>
        <p:nvSpPr>
          <p:cNvPr id="9" name="テキスト ボックス 8"/>
          <p:cNvSpPr txBox="1"/>
          <p:nvPr/>
        </p:nvSpPr>
        <p:spPr>
          <a:xfrm>
            <a:off x="7740352" y="2096094"/>
            <a:ext cx="1455848" cy="1107996"/>
          </a:xfrm>
          <a:prstGeom prst="rect">
            <a:avLst/>
          </a:prstGeom>
          <a:solidFill>
            <a:schemeClr val="bg1"/>
          </a:solidFill>
        </p:spPr>
        <p:txBody>
          <a:bodyPr wrap="none" rtlCol="0">
            <a:spAutoFit/>
          </a:bodyPr>
          <a:lstStyle/>
          <a:p>
            <a:r>
              <a:rPr kumimoji="1" lang="ja-JP" altLang="en-US" sz="1100" dirty="0">
                <a:solidFill>
                  <a:srgbClr val="FF0000"/>
                </a:solidFill>
              </a:rPr>
              <a:t>赤線</a:t>
            </a:r>
            <a:r>
              <a:rPr kumimoji="1" lang="en-US" altLang="ja-JP" sz="1100" dirty="0">
                <a:solidFill>
                  <a:srgbClr val="FF0000"/>
                </a:solidFill>
              </a:rPr>
              <a:t>: </a:t>
            </a:r>
            <a:r>
              <a:rPr kumimoji="1" lang="ja-JP" altLang="en-US" sz="1100" dirty="0">
                <a:solidFill>
                  <a:srgbClr val="FF0000"/>
                </a:solidFill>
              </a:rPr>
              <a:t>顕熱フラックス</a:t>
            </a:r>
            <a:endParaRPr kumimoji="1" lang="en-US" altLang="ja-JP" sz="1100" dirty="0">
              <a:solidFill>
                <a:srgbClr val="FF0000"/>
              </a:solidFill>
            </a:endParaRPr>
          </a:p>
          <a:p>
            <a:r>
              <a:rPr kumimoji="1" lang="ja-JP" altLang="en-US" sz="1100" dirty="0">
                <a:solidFill>
                  <a:srgbClr val="000099"/>
                </a:solidFill>
              </a:rPr>
              <a:t>青線</a:t>
            </a:r>
            <a:r>
              <a:rPr kumimoji="1" lang="en-US" altLang="ja-JP" sz="1100" dirty="0">
                <a:solidFill>
                  <a:srgbClr val="000099"/>
                </a:solidFill>
              </a:rPr>
              <a:t>: </a:t>
            </a:r>
            <a:r>
              <a:rPr kumimoji="1" lang="ja-JP" altLang="en-US" sz="1100" dirty="0">
                <a:solidFill>
                  <a:srgbClr val="000099"/>
                </a:solidFill>
              </a:rPr>
              <a:t>風速</a:t>
            </a:r>
            <a:endParaRPr kumimoji="1" lang="en-US" altLang="ja-JP" sz="1100" dirty="0">
              <a:solidFill>
                <a:srgbClr val="000099"/>
              </a:solidFill>
            </a:endParaRPr>
          </a:p>
          <a:p>
            <a:r>
              <a:rPr kumimoji="1" lang="ja-JP" altLang="en-US" sz="1100" dirty="0">
                <a:solidFill>
                  <a:srgbClr val="FFFF00"/>
                </a:solidFill>
              </a:rPr>
              <a:t>黄線</a:t>
            </a:r>
            <a:r>
              <a:rPr kumimoji="1" lang="en-US" altLang="ja-JP" sz="1100" dirty="0">
                <a:solidFill>
                  <a:srgbClr val="FFFF00"/>
                </a:solidFill>
              </a:rPr>
              <a:t>: </a:t>
            </a:r>
            <a:r>
              <a:rPr kumimoji="1" lang="ja-JP" altLang="en-US" sz="1100" dirty="0">
                <a:solidFill>
                  <a:srgbClr val="FFFF00"/>
                </a:solidFill>
              </a:rPr>
              <a:t>バルク係数</a:t>
            </a:r>
            <a:endParaRPr kumimoji="1" lang="en-US" altLang="ja-JP" sz="1100" dirty="0">
              <a:solidFill>
                <a:srgbClr val="FFFF00"/>
              </a:solidFill>
            </a:endParaRPr>
          </a:p>
          <a:p>
            <a:r>
              <a:rPr kumimoji="1" lang="ja-JP" altLang="en-US" sz="1100" dirty="0">
                <a:solidFill>
                  <a:srgbClr val="00B0F0"/>
                </a:solidFill>
              </a:rPr>
              <a:t>水線</a:t>
            </a:r>
            <a:r>
              <a:rPr kumimoji="1" lang="en-US" altLang="ja-JP" sz="1100" dirty="0">
                <a:solidFill>
                  <a:srgbClr val="00B0F0"/>
                </a:solidFill>
              </a:rPr>
              <a:t>: </a:t>
            </a:r>
            <a:r>
              <a:rPr kumimoji="1" lang="ja-JP" altLang="en-US" sz="1100" dirty="0">
                <a:solidFill>
                  <a:srgbClr val="00B0F0"/>
                </a:solidFill>
              </a:rPr>
              <a:t>温度差</a:t>
            </a:r>
            <a:endParaRPr kumimoji="1" lang="en-US" altLang="ja-JP" sz="1100" dirty="0">
              <a:solidFill>
                <a:srgbClr val="00B0F0"/>
              </a:solidFill>
            </a:endParaRPr>
          </a:p>
          <a:p>
            <a:r>
              <a:rPr kumimoji="1" lang="ja-JP" altLang="en-US" sz="1100" dirty="0">
                <a:solidFill>
                  <a:srgbClr val="00CC00"/>
                </a:solidFill>
              </a:rPr>
              <a:t>緑線</a:t>
            </a:r>
            <a:r>
              <a:rPr kumimoji="1" lang="en-US" altLang="ja-JP" sz="1100" dirty="0">
                <a:solidFill>
                  <a:srgbClr val="00CC00"/>
                </a:solidFill>
              </a:rPr>
              <a:t>: </a:t>
            </a:r>
            <a:r>
              <a:rPr kumimoji="1" lang="ja-JP" altLang="en-US" sz="1100" dirty="0">
                <a:solidFill>
                  <a:srgbClr val="00CC00"/>
                </a:solidFill>
              </a:rPr>
              <a:t>エクスナー関数</a:t>
            </a:r>
            <a:endParaRPr kumimoji="1" lang="en-US" altLang="ja-JP" sz="1100" dirty="0">
              <a:solidFill>
                <a:srgbClr val="00CC00"/>
              </a:solidFill>
            </a:endParaRPr>
          </a:p>
          <a:p>
            <a:r>
              <a:rPr kumimoji="1" lang="ja-JP" altLang="en-US" sz="1100" dirty="0">
                <a:solidFill>
                  <a:schemeClr val="accent2">
                    <a:lumMod val="40000"/>
                    <a:lumOff val="60000"/>
                  </a:schemeClr>
                </a:solidFill>
              </a:rPr>
              <a:t>桃線</a:t>
            </a:r>
            <a:r>
              <a:rPr kumimoji="1" lang="en-US" altLang="ja-JP" sz="1100" dirty="0">
                <a:solidFill>
                  <a:schemeClr val="accent2">
                    <a:lumMod val="40000"/>
                    <a:lumOff val="60000"/>
                  </a:schemeClr>
                </a:solidFill>
              </a:rPr>
              <a:t>: </a:t>
            </a:r>
            <a:r>
              <a:rPr kumimoji="1" lang="ja-JP" altLang="en-US" sz="1100" dirty="0">
                <a:solidFill>
                  <a:schemeClr val="accent2">
                    <a:lumMod val="40000"/>
                    <a:lumOff val="60000"/>
                  </a:schemeClr>
                </a:solidFill>
              </a:rPr>
              <a:t>密度</a:t>
            </a:r>
          </a:p>
        </p:txBody>
      </p:sp>
    </p:spTree>
    <p:extLst>
      <p:ext uri="{BB962C8B-B14F-4D97-AF65-F5344CB8AC3E}">
        <p14:creationId xmlns:p14="http://schemas.microsoft.com/office/powerpoint/2010/main" val="370236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火星 </a:t>
            </a:r>
            <a:r>
              <a:rPr kumimoji="1" lang="en-US" altLang="ja-JP" dirty="0"/>
              <a:t>GCM </a:t>
            </a:r>
            <a:r>
              <a:rPr kumimoji="1" lang="ja-JP" altLang="en-US" dirty="0"/>
              <a:t>を用いたダスト循環の計算</a:t>
            </a:r>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a:t>ダスト循環過程を考慮した計算例</a:t>
            </a:r>
          </a:p>
          <a:p>
            <a:pPr lvl="1"/>
            <a:r>
              <a:rPr kumimoji="1" lang="da-DK" altLang="ja-JP" dirty="0"/>
              <a:t>Newman et al. (2002), Kahre et al. (2006), </a:t>
            </a:r>
            <a:br>
              <a:rPr kumimoji="1" lang="da-DK" altLang="ja-JP" dirty="0"/>
            </a:br>
            <a:r>
              <a:rPr kumimoji="1" lang="da-DK" altLang="ja-JP" dirty="0"/>
              <a:t>Basu et al. (2004, 2006), Ogohara et al. (2011), Mulholland et al. (2013)</a:t>
            </a:r>
          </a:p>
          <a:p>
            <a:r>
              <a:rPr kumimoji="1" lang="ja-JP" altLang="en-US" dirty="0"/>
              <a:t>モデルで考慮しているダスト循環過程</a:t>
            </a:r>
            <a:endParaRPr kumimoji="1" lang="en-US" altLang="ja-JP" dirty="0"/>
          </a:p>
          <a:p>
            <a:pPr lvl="1"/>
            <a:r>
              <a:rPr kumimoji="1" lang="ja-JP" altLang="en-US" dirty="0"/>
              <a:t>ダスト巻き上げ</a:t>
            </a:r>
          </a:p>
          <a:p>
            <a:pPr lvl="2"/>
            <a:r>
              <a:rPr kumimoji="1" lang="ja-JP" altLang="en-US" dirty="0"/>
              <a:t>風応力によるダスト巻き上げ</a:t>
            </a:r>
          </a:p>
          <a:p>
            <a:pPr lvl="2"/>
            <a:r>
              <a:rPr kumimoji="1" lang="ja-JP" altLang="en-US" dirty="0"/>
              <a:t>ダストデビルによるダスト巻き上げ</a:t>
            </a:r>
          </a:p>
          <a:p>
            <a:pPr lvl="1"/>
            <a:r>
              <a:rPr kumimoji="1" lang="ja-JP" altLang="en-US" dirty="0"/>
              <a:t>乱流混合</a:t>
            </a:r>
          </a:p>
          <a:p>
            <a:pPr lvl="1"/>
            <a:r>
              <a:rPr kumimoji="1" lang="ja-JP" altLang="en-US" dirty="0"/>
              <a:t>移流</a:t>
            </a:r>
          </a:p>
          <a:p>
            <a:pPr lvl="1"/>
            <a:r>
              <a:rPr kumimoji="1" lang="ja-JP" altLang="en-US" dirty="0"/>
              <a:t>重力沈降</a:t>
            </a:r>
          </a:p>
          <a:p>
            <a:pPr lvl="1"/>
            <a:endParaRPr kumimoji="1" lang="ja-JP" altLang="en-US" dirty="0"/>
          </a:p>
        </p:txBody>
      </p:sp>
    </p:spTree>
    <p:extLst>
      <p:ext uri="{BB962C8B-B14F-4D97-AF65-F5344CB8AC3E}">
        <p14:creationId xmlns:p14="http://schemas.microsoft.com/office/powerpoint/2010/main" val="2245826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地表面風速の日変化</a:t>
            </a:r>
          </a:p>
        </p:txBody>
      </p:sp>
      <p:sp>
        <p:nvSpPr>
          <p:cNvPr id="3" name="コンテンツ プレースホルダー 2"/>
          <p:cNvSpPr>
            <a:spLocks noGrp="1"/>
          </p:cNvSpPr>
          <p:nvPr>
            <p:ph idx="1"/>
          </p:nvPr>
        </p:nvSpPr>
        <p:spPr>
          <a:xfrm>
            <a:off x="457200" y="5301208"/>
            <a:ext cx="8229600" cy="1401019"/>
          </a:xfrm>
        </p:spPr>
        <p:txBody>
          <a:bodyPr>
            <a:normAutofit/>
          </a:bodyPr>
          <a:lstStyle/>
          <a:p>
            <a:endParaRPr kumimoji="1" lang="ja-JP" altLang="en-US" dirty="0"/>
          </a:p>
        </p:txBody>
      </p:sp>
      <p:pic>
        <p:nvPicPr>
          <p:cNvPr id="5" name="図 4"/>
          <p:cNvPicPr>
            <a:picLocks/>
          </p:cNvPicPr>
          <p:nvPr/>
        </p:nvPicPr>
        <p:blipFill>
          <a:blip r:embed="rId2">
            <a:extLst>
              <a:ext uri="{28A0092B-C50C-407E-A947-70E740481C1C}">
                <a14:useLocalDpi xmlns:a14="http://schemas.microsoft.com/office/drawing/2010/main" val="0"/>
              </a:ext>
            </a:extLst>
          </a:blip>
          <a:stretch>
            <a:fillRect/>
          </a:stretch>
        </p:blipFill>
        <p:spPr>
          <a:xfrm>
            <a:off x="-136003" y="1540840"/>
            <a:ext cx="4563987" cy="3861029"/>
          </a:xfrm>
          <a:prstGeom prst="rect">
            <a:avLst/>
          </a:prstGeom>
        </p:spPr>
      </p:pic>
      <p:pic>
        <p:nvPicPr>
          <p:cNvPr id="6" name="図 5"/>
          <p:cNvPicPr>
            <a:picLocks/>
          </p:cNvPicPr>
          <p:nvPr/>
        </p:nvPicPr>
        <p:blipFill>
          <a:blip r:embed="rId3">
            <a:extLst>
              <a:ext uri="{28A0092B-C50C-407E-A947-70E740481C1C}">
                <a14:useLocalDpi xmlns:a14="http://schemas.microsoft.com/office/drawing/2010/main" val="0"/>
              </a:ext>
            </a:extLst>
          </a:blip>
          <a:stretch>
            <a:fillRect/>
          </a:stretch>
        </p:blipFill>
        <p:spPr>
          <a:xfrm>
            <a:off x="2576730" y="1359623"/>
            <a:ext cx="3702508" cy="3999600"/>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815" y="1394669"/>
            <a:ext cx="3672408" cy="3998568"/>
          </a:xfrm>
          <a:prstGeom prst="rect">
            <a:avLst/>
          </a:prstGeom>
        </p:spPr>
      </p:pic>
      <p:sp>
        <p:nvSpPr>
          <p:cNvPr id="8" name="テキスト ボックス 7"/>
          <p:cNvSpPr txBox="1"/>
          <p:nvPr/>
        </p:nvSpPr>
        <p:spPr>
          <a:xfrm>
            <a:off x="652786" y="1557991"/>
            <a:ext cx="1914307" cy="369332"/>
          </a:xfrm>
          <a:prstGeom prst="rect">
            <a:avLst/>
          </a:prstGeom>
          <a:noFill/>
        </p:spPr>
        <p:txBody>
          <a:bodyPr wrap="none" rtlCol="0">
            <a:spAutoFit/>
          </a:bodyPr>
          <a:lstStyle/>
          <a:p>
            <a:r>
              <a:rPr kumimoji="1" lang="ja-JP" altLang="en-US" dirty="0"/>
              <a:t>観測に基づく地形</a:t>
            </a:r>
          </a:p>
        </p:txBody>
      </p:sp>
      <p:sp>
        <p:nvSpPr>
          <p:cNvPr id="9" name="テキスト ボックス 8"/>
          <p:cNvSpPr txBox="1"/>
          <p:nvPr/>
        </p:nvSpPr>
        <p:spPr>
          <a:xfrm>
            <a:off x="3851920" y="1557991"/>
            <a:ext cx="1492716" cy="369332"/>
          </a:xfrm>
          <a:prstGeom prst="rect">
            <a:avLst/>
          </a:prstGeom>
          <a:solidFill>
            <a:schemeClr val="bg1"/>
          </a:solidFill>
        </p:spPr>
        <p:txBody>
          <a:bodyPr wrap="none" rtlCol="0">
            <a:spAutoFit/>
          </a:bodyPr>
          <a:lstStyle/>
          <a:p>
            <a:r>
              <a:rPr kumimoji="1" lang="ja-JP" altLang="en-US" dirty="0"/>
              <a:t>起伏なし地形</a:t>
            </a:r>
          </a:p>
        </p:txBody>
      </p:sp>
      <p:sp>
        <p:nvSpPr>
          <p:cNvPr id="10" name="テキスト ボックス 9"/>
          <p:cNvSpPr txBox="1"/>
          <p:nvPr/>
        </p:nvSpPr>
        <p:spPr>
          <a:xfrm>
            <a:off x="5940152" y="1556792"/>
            <a:ext cx="3576620" cy="369332"/>
          </a:xfrm>
          <a:prstGeom prst="rect">
            <a:avLst/>
          </a:prstGeom>
          <a:solidFill>
            <a:schemeClr val="bg1"/>
          </a:solidFill>
        </p:spPr>
        <p:txBody>
          <a:bodyPr wrap="none" rtlCol="0">
            <a:spAutoFit/>
          </a:bodyPr>
          <a:lstStyle/>
          <a:p>
            <a:r>
              <a:rPr kumimoji="1" lang="ja-JP" altLang="en-US" dirty="0"/>
              <a:t>観測に基づく地形 </a:t>
            </a:r>
            <a:r>
              <a:rPr kumimoji="1" lang="en-US" altLang="ja-JP" dirty="0"/>
              <a:t>– </a:t>
            </a:r>
            <a:r>
              <a:rPr kumimoji="1" lang="ja-JP" altLang="en-US" dirty="0"/>
              <a:t>起伏なし地形</a:t>
            </a:r>
          </a:p>
        </p:txBody>
      </p:sp>
    </p:spTree>
    <p:extLst>
      <p:ext uri="{BB962C8B-B14F-4D97-AF65-F5344CB8AC3E}">
        <p14:creationId xmlns:p14="http://schemas.microsoft.com/office/powerpoint/2010/main" val="430319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経度 </a:t>
            </a:r>
            <a:r>
              <a:rPr kumimoji="1" lang="en-US" altLang="ja-JP" dirty="0"/>
              <a:t>180</a:t>
            </a:r>
            <a:r>
              <a:rPr lang="en-US" altLang="ja-JP" dirty="0">
                <a:sym typeface="Symbol"/>
              </a:rPr>
              <a:t></a:t>
            </a:r>
            <a:r>
              <a:rPr lang="ja-JP" altLang="en-US" dirty="0">
                <a:sym typeface="Symbol"/>
              </a:rPr>
              <a:t> で地方時 </a:t>
            </a:r>
            <a:r>
              <a:rPr lang="en-US" altLang="ja-JP" dirty="0">
                <a:sym typeface="Symbol"/>
              </a:rPr>
              <a:t>12 </a:t>
            </a:r>
            <a:r>
              <a:rPr lang="ja-JP" altLang="en-US" dirty="0">
                <a:sym typeface="Symbol"/>
              </a:rPr>
              <a:t>時のスナップショット</a:t>
            </a:r>
            <a:endParaRPr kumimoji="1" lang="ja-JP" altLang="en-US" dirty="0"/>
          </a:p>
        </p:txBody>
      </p:sp>
      <p:sp>
        <p:nvSpPr>
          <p:cNvPr id="3" name="コンテンツ プレースホルダー 2"/>
          <p:cNvSpPr>
            <a:spLocks noGrp="1"/>
          </p:cNvSpPr>
          <p:nvPr>
            <p:ph idx="1"/>
          </p:nvPr>
        </p:nvSpPr>
        <p:spPr>
          <a:xfrm>
            <a:off x="457200" y="5013176"/>
            <a:ext cx="5052321" cy="1545035"/>
          </a:xfrm>
        </p:spPr>
        <p:txBody>
          <a:bodyPr>
            <a:normAutofit fontScale="47500" lnSpcReduction="20000"/>
          </a:bodyPr>
          <a:lstStyle/>
          <a:p>
            <a:r>
              <a:rPr kumimoji="1" lang="ja-JP" altLang="en-US" dirty="0"/>
              <a:t>観測に基づく地形と起伏なし地形は大まかに同じ</a:t>
            </a:r>
            <a:endParaRPr kumimoji="1" lang="en-US" altLang="ja-JP" dirty="0"/>
          </a:p>
          <a:p>
            <a:pPr lvl="1"/>
            <a:r>
              <a:rPr kumimoji="1" lang="ja-JP" altLang="en-US" dirty="0"/>
              <a:t>南緯</a:t>
            </a:r>
            <a:r>
              <a:rPr kumimoji="1" lang="en-US" altLang="ja-JP" dirty="0"/>
              <a:t>25</a:t>
            </a:r>
            <a:r>
              <a:rPr lang="en-US" altLang="ja-JP" dirty="0">
                <a:sym typeface="Symbol"/>
              </a:rPr>
              <a:t></a:t>
            </a:r>
            <a:r>
              <a:rPr lang="ja-JP" altLang="en-US" dirty="0">
                <a:sym typeface="Symbol"/>
              </a:rPr>
              <a:t> 付近の</a:t>
            </a:r>
            <a:r>
              <a:rPr kumimoji="1" lang="ja-JP" altLang="en-US" dirty="0"/>
              <a:t>太陽直下点付近で西風が卓越</a:t>
            </a:r>
            <a:endParaRPr kumimoji="1" lang="en-US" altLang="ja-JP" dirty="0"/>
          </a:p>
          <a:p>
            <a:r>
              <a:rPr kumimoji="1" lang="ja-JP" altLang="en-US" dirty="0"/>
              <a:t>観測に基づく地形はタルシス高地とヘラス盆地に吹き込む風が目立つ</a:t>
            </a:r>
            <a:endParaRPr kumimoji="1" lang="en-US" altLang="ja-JP" dirty="0"/>
          </a:p>
          <a:p>
            <a:pPr lvl="1"/>
            <a:endParaRPr kumimoji="1" lang="en-US" altLang="ja-JP" dirty="0">
              <a:solidFill>
                <a:srgbClr val="FF0000"/>
              </a:solidFill>
            </a:endParaRPr>
          </a:p>
          <a:p>
            <a:r>
              <a:rPr kumimoji="1" lang="ja-JP" altLang="en-US" dirty="0">
                <a:solidFill>
                  <a:srgbClr val="FF0000"/>
                </a:solidFill>
              </a:rPr>
              <a:t>熱潮汐波で風速分布が大まかに決まり</a:t>
            </a:r>
            <a:r>
              <a:rPr kumimoji="1" lang="en-US" altLang="ja-JP" dirty="0">
                <a:solidFill>
                  <a:srgbClr val="FF0000"/>
                </a:solidFill>
              </a:rPr>
              <a:t>, </a:t>
            </a:r>
            <a:r>
              <a:rPr kumimoji="1" lang="ja-JP" altLang="en-US" dirty="0">
                <a:solidFill>
                  <a:srgbClr val="FF0000"/>
                </a:solidFill>
              </a:rPr>
              <a:t>ヘラスとタルシス領域で強くゆがんでいる</a:t>
            </a:r>
          </a:p>
        </p:txBody>
      </p:sp>
      <p:pic>
        <p:nvPicPr>
          <p:cNvPr id="4" name="図 3"/>
          <p:cNvPicPr>
            <a:picLocks noChangeAspect="1"/>
          </p:cNvPicPr>
          <p:nvPr/>
        </p:nvPicPr>
        <p:blipFill>
          <a:blip r:embed="rId2"/>
          <a:stretch>
            <a:fillRect/>
          </a:stretch>
        </p:blipFill>
        <p:spPr>
          <a:xfrm>
            <a:off x="5497754" y="1412776"/>
            <a:ext cx="3646246" cy="2736000"/>
          </a:xfrm>
          <a:prstGeom prst="rect">
            <a:avLst/>
          </a:prstGeom>
        </p:spPr>
      </p:pic>
      <p:sp>
        <p:nvSpPr>
          <p:cNvPr id="5" name="テキスト ボックス 4"/>
          <p:cNvSpPr txBox="1"/>
          <p:nvPr/>
        </p:nvSpPr>
        <p:spPr>
          <a:xfrm>
            <a:off x="6685126" y="1434245"/>
            <a:ext cx="1492716" cy="369332"/>
          </a:xfrm>
          <a:prstGeom prst="rect">
            <a:avLst/>
          </a:prstGeom>
          <a:solidFill>
            <a:schemeClr val="bg1"/>
          </a:solidFill>
        </p:spPr>
        <p:txBody>
          <a:bodyPr wrap="none" rtlCol="0">
            <a:spAutoFit/>
          </a:bodyPr>
          <a:lstStyle/>
          <a:p>
            <a:r>
              <a:rPr kumimoji="1" lang="ja-JP" altLang="en-US" dirty="0"/>
              <a:t>起伏なし地形</a:t>
            </a:r>
          </a:p>
        </p:txBody>
      </p:sp>
      <p:pic>
        <p:nvPicPr>
          <p:cNvPr id="6" name="図 5"/>
          <p:cNvPicPr>
            <a:picLocks noChangeAspect="1"/>
          </p:cNvPicPr>
          <p:nvPr/>
        </p:nvPicPr>
        <p:blipFill>
          <a:blip r:embed="rId3"/>
          <a:stretch>
            <a:fillRect/>
          </a:stretch>
        </p:blipFill>
        <p:spPr>
          <a:xfrm>
            <a:off x="1022473" y="1412776"/>
            <a:ext cx="3648353" cy="2737581"/>
          </a:xfrm>
          <a:prstGeom prst="rect">
            <a:avLst/>
          </a:prstGeom>
        </p:spPr>
      </p:pic>
      <p:sp>
        <p:nvSpPr>
          <p:cNvPr id="7" name="テキスト ボックス 6"/>
          <p:cNvSpPr txBox="1"/>
          <p:nvPr/>
        </p:nvSpPr>
        <p:spPr>
          <a:xfrm>
            <a:off x="1871552" y="1590753"/>
            <a:ext cx="2068195" cy="369332"/>
          </a:xfrm>
          <a:prstGeom prst="rect">
            <a:avLst/>
          </a:prstGeom>
          <a:solidFill>
            <a:schemeClr val="bg1"/>
          </a:solidFill>
        </p:spPr>
        <p:txBody>
          <a:bodyPr wrap="none" rtlCol="0">
            <a:spAutoFit/>
          </a:bodyPr>
          <a:lstStyle/>
          <a:p>
            <a:r>
              <a:rPr kumimoji="1" lang="ja-JP" altLang="en-US" dirty="0"/>
              <a:t>観測に基づく地形　</a:t>
            </a:r>
          </a:p>
        </p:txBody>
      </p:sp>
      <p:pic>
        <p:nvPicPr>
          <p:cNvPr id="8" name="図 7"/>
          <p:cNvPicPr>
            <a:picLocks noChangeAspect="1"/>
          </p:cNvPicPr>
          <p:nvPr/>
        </p:nvPicPr>
        <p:blipFill>
          <a:blip r:embed="rId4"/>
          <a:stretch>
            <a:fillRect/>
          </a:stretch>
        </p:blipFill>
        <p:spPr>
          <a:xfrm>
            <a:off x="5509521" y="4233574"/>
            <a:ext cx="3682672" cy="2582653"/>
          </a:xfrm>
          <a:prstGeom prst="rect">
            <a:avLst/>
          </a:prstGeom>
        </p:spPr>
      </p:pic>
      <p:sp>
        <p:nvSpPr>
          <p:cNvPr id="9" name="テキスト ボックス 8"/>
          <p:cNvSpPr txBox="1"/>
          <p:nvPr/>
        </p:nvSpPr>
        <p:spPr>
          <a:xfrm>
            <a:off x="5832652" y="4125236"/>
            <a:ext cx="3443571" cy="369332"/>
          </a:xfrm>
          <a:prstGeom prst="rect">
            <a:avLst/>
          </a:prstGeom>
          <a:solidFill>
            <a:schemeClr val="bg1"/>
          </a:solidFill>
        </p:spPr>
        <p:txBody>
          <a:bodyPr wrap="none" rtlCol="0">
            <a:spAutoFit/>
          </a:bodyPr>
          <a:lstStyle/>
          <a:p>
            <a:r>
              <a:rPr kumimoji="1" lang="ja-JP" altLang="en-US" dirty="0"/>
              <a:t>観測に基づく地形 </a:t>
            </a:r>
            <a:r>
              <a:rPr kumimoji="1" lang="en-US" altLang="ja-JP" dirty="0"/>
              <a:t>– </a:t>
            </a:r>
            <a:r>
              <a:rPr kumimoji="1" lang="ja-JP" altLang="en-US" dirty="0"/>
              <a:t>起伏なし地形</a:t>
            </a:r>
          </a:p>
        </p:txBody>
      </p:sp>
    </p:spTree>
    <p:extLst>
      <p:ext uri="{BB962C8B-B14F-4D97-AF65-F5344CB8AC3E}">
        <p14:creationId xmlns:p14="http://schemas.microsoft.com/office/powerpoint/2010/main" val="3324310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ダストデビルによるダストフラックスと地表面風速の関係</a:t>
            </a:r>
          </a:p>
        </p:txBody>
      </p:sp>
      <p:sp>
        <p:nvSpPr>
          <p:cNvPr id="3" name="コンテンツ プレースホルダー 2"/>
          <p:cNvSpPr>
            <a:spLocks noGrp="1"/>
          </p:cNvSpPr>
          <p:nvPr>
            <p:ph idx="1"/>
          </p:nvPr>
        </p:nvSpPr>
        <p:spPr>
          <a:xfrm>
            <a:off x="457200" y="4980309"/>
            <a:ext cx="8229600" cy="1877691"/>
          </a:xfrm>
        </p:spPr>
        <p:txBody>
          <a:bodyPr>
            <a:normAutofit fontScale="85000" lnSpcReduction="20000"/>
          </a:bodyPr>
          <a:lstStyle/>
          <a:p>
            <a:r>
              <a:rPr kumimoji="1" lang="ja-JP" altLang="en-US" dirty="0"/>
              <a:t>地表面風速とダストデビルによるダストフラックスは比例関係</a:t>
            </a:r>
            <a:endParaRPr kumimoji="1" lang="en-US" altLang="ja-JP" dirty="0"/>
          </a:p>
          <a:p>
            <a:r>
              <a:rPr kumimoji="1" lang="ja-JP" altLang="en-US" dirty="0"/>
              <a:t>強い一般風があるとダストデビルの活動度が下がるという先行研究と矛盾 </a:t>
            </a:r>
            <a:r>
              <a:rPr kumimoji="1" lang="en-US" altLang="ja-JP" dirty="0"/>
              <a:t>? (</a:t>
            </a:r>
            <a:r>
              <a:rPr kumimoji="1" lang="en-US" altLang="ja-JP" dirty="0" err="1"/>
              <a:t>Ohno</a:t>
            </a:r>
            <a:r>
              <a:rPr kumimoji="1" lang="en-US" altLang="ja-JP" dirty="0"/>
              <a:t> and </a:t>
            </a:r>
            <a:r>
              <a:rPr kumimoji="1" lang="en-US" altLang="ja-JP" dirty="0" err="1"/>
              <a:t>Takemi</a:t>
            </a:r>
            <a:r>
              <a:rPr kumimoji="1" lang="en-US" altLang="ja-JP" dirty="0"/>
              <a:t>, 2010) </a:t>
            </a:r>
          </a:p>
          <a:p>
            <a:pPr lvl="1"/>
            <a:r>
              <a:rPr kumimoji="1" lang="ja-JP" altLang="en-US" dirty="0"/>
              <a:t>今回のパラメタラリゼーションの振る舞いとは異なる結果</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700808"/>
            <a:ext cx="2983936" cy="3094657"/>
          </a:xfrm>
          <a:prstGeom prst="rect">
            <a:avLst/>
          </a:prstGeom>
        </p:spPr>
      </p:pic>
    </p:spTree>
    <p:extLst>
      <p:ext uri="{BB962C8B-B14F-4D97-AF65-F5344CB8AC3E}">
        <p14:creationId xmlns:p14="http://schemas.microsoft.com/office/powerpoint/2010/main" val="1013799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経度方向の起伏の有無のまとめ</a:t>
            </a:r>
          </a:p>
        </p:txBody>
      </p:sp>
      <p:sp>
        <p:nvSpPr>
          <p:cNvPr id="3" name="コンテンツ プレースホルダー 2"/>
          <p:cNvSpPr>
            <a:spLocks noGrp="1"/>
          </p:cNvSpPr>
          <p:nvPr>
            <p:ph idx="1"/>
          </p:nvPr>
        </p:nvSpPr>
        <p:spPr/>
        <p:txBody>
          <a:bodyPr>
            <a:normAutofit fontScale="77500" lnSpcReduction="20000"/>
          </a:bodyPr>
          <a:lstStyle/>
          <a:p>
            <a:pPr>
              <a:lnSpc>
                <a:spcPct val="80000"/>
              </a:lnSpc>
            </a:pPr>
            <a:r>
              <a:rPr lang="ja-JP" altLang="en-US" sz="3600" dirty="0">
                <a:latin typeface="ＭＳ ゴシック" panose="020B0609070205080204" pitchFamily="49" charset="-128"/>
                <a:ea typeface="ＭＳ ゴシック" panose="020B0609070205080204" pitchFamily="49" charset="-128"/>
              </a:rPr>
              <a:t>観測された地形と起伏なし地形を用いてダストデビルによるダストフラックスがどう決まるかを調べた</a:t>
            </a:r>
            <a:endParaRPr kumimoji="1" lang="en-US" altLang="ja-JP" dirty="0"/>
          </a:p>
          <a:p>
            <a:endParaRPr kumimoji="1" lang="en-US" altLang="ja-JP" dirty="0"/>
          </a:p>
          <a:p>
            <a:r>
              <a:rPr kumimoji="1" lang="ja-JP" altLang="en-US" dirty="0"/>
              <a:t>ダストデビルによるダストフラックスは地表面風速に強く依存している</a:t>
            </a:r>
            <a:endParaRPr kumimoji="1" lang="en-US" altLang="ja-JP" dirty="0"/>
          </a:p>
          <a:p>
            <a:pPr lvl="1"/>
            <a:r>
              <a:rPr kumimoji="1" lang="ja-JP" altLang="en-US" dirty="0"/>
              <a:t>地表面風速とダストデビルによるダストフラックスは比例関係</a:t>
            </a:r>
            <a:endParaRPr kumimoji="1" lang="en-US" altLang="ja-JP" dirty="0"/>
          </a:p>
          <a:p>
            <a:pPr lvl="1"/>
            <a:r>
              <a:rPr kumimoji="1" lang="ja-JP" altLang="en-US" dirty="0"/>
              <a:t>熱潮汐によって地表面風速分布が大まかに決まり</a:t>
            </a:r>
            <a:r>
              <a:rPr kumimoji="1" lang="en-US" altLang="ja-JP" dirty="0"/>
              <a:t>, </a:t>
            </a:r>
            <a:r>
              <a:rPr kumimoji="1" lang="ja-JP" altLang="en-US" dirty="0"/>
              <a:t>タルシス台地やヘラス付近でゆがめられている</a:t>
            </a:r>
            <a:endParaRPr kumimoji="1" lang="en-US" altLang="ja-JP" dirty="0"/>
          </a:p>
          <a:p>
            <a:endParaRPr kumimoji="1" lang="en-US" altLang="ja-JP" dirty="0"/>
          </a:p>
          <a:p>
            <a:r>
              <a:rPr kumimoji="1" lang="ja-JP" altLang="en-US" dirty="0"/>
              <a:t>疑問点</a:t>
            </a:r>
            <a:endParaRPr kumimoji="1" lang="en-US" altLang="ja-JP" dirty="0"/>
          </a:p>
          <a:p>
            <a:pPr lvl="1"/>
            <a:r>
              <a:rPr kumimoji="1" lang="ja-JP" altLang="en-US" dirty="0"/>
              <a:t>強い一般風があるとダストデビルの活動度が下がるという先行研究と矛盾</a:t>
            </a:r>
            <a:r>
              <a:rPr kumimoji="1" lang="en-US" altLang="ja-JP" dirty="0"/>
              <a:t>? (</a:t>
            </a:r>
            <a:r>
              <a:rPr kumimoji="1" lang="en-US" altLang="ja-JP" dirty="0" err="1"/>
              <a:t>Ohno</a:t>
            </a:r>
            <a:r>
              <a:rPr kumimoji="1" lang="en-US" altLang="ja-JP" dirty="0"/>
              <a:t> and </a:t>
            </a:r>
            <a:r>
              <a:rPr kumimoji="1" lang="en-US" altLang="ja-JP" dirty="0" err="1"/>
              <a:t>Takemi</a:t>
            </a:r>
            <a:r>
              <a:rPr kumimoji="1" lang="en-US" altLang="ja-JP" dirty="0"/>
              <a:t>, 2010) </a:t>
            </a:r>
          </a:p>
          <a:p>
            <a:pPr lvl="1"/>
            <a:endParaRPr kumimoji="1" lang="ja-JP" altLang="en-US" dirty="0"/>
          </a:p>
        </p:txBody>
      </p:sp>
    </p:spTree>
    <p:extLst>
      <p:ext uri="{BB962C8B-B14F-4D97-AF65-F5344CB8AC3E}">
        <p14:creationId xmlns:p14="http://schemas.microsoft.com/office/powerpoint/2010/main" val="1939363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sp>
        <p:nvSpPr>
          <p:cNvPr id="3" name="コンテンツ プレースホルダー 2"/>
          <p:cNvSpPr>
            <a:spLocks noGrp="1"/>
          </p:cNvSpPr>
          <p:nvPr>
            <p:ph idx="1"/>
          </p:nvPr>
        </p:nvSpPr>
        <p:spPr>
          <a:xfrm>
            <a:off x="457200" y="1600200"/>
            <a:ext cx="8229600" cy="5257800"/>
          </a:xfrm>
        </p:spPr>
        <p:txBody>
          <a:bodyPr>
            <a:normAutofit fontScale="85000" lnSpcReduction="10000"/>
          </a:bodyPr>
          <a:lstStyle/>
          <a:p>
            <a:r>
              <a:rPr kumimoji="1" lang="ja-JP" altLang="en-US" dirty="0"/>
              <a:t>ダスト巻き上げスキームによる診断実験を行った</a:t>
            </a:r>
            <a:endParaRPr kumimoji="1" lang="en-US" altLang="ja-JP" dirty="0"/>
          </a:p>
          <a:p>
            <a:pPr lvl="1"/>
            <a:r>
              <a:rPr kumimoji="1" lang="ja-JP" altLang="en-US" dirty="0"/>
              <a:t>季節変化のパターンは先行研究にだいたい整合的</a:t>
            </a:r>
            <a:endParaRPr kumimoji="1" lang="en-US" altLang="ja-JP" dirty="0"/>
          </a:p>
          <a:p>
            <a:r>
              <a:rPr kumimoji="1" lang="ja-JP" altLang="en-US" dirty="0"/>
              <a:t>ダストデビルによるダスト巻き上げへの地形起伏を変えた場合の違いを調べた</a:t>
            </a:r>
            <a:endParaRPr kumimoji="1" lang="en-US" altLang="ja-JP" dirty="0"/>
          </a:p>
          <a:p>
            <a:pPr lvl="1"/>
            <a:r>
              <a:rPr kumimoji="1" lang="ja-JP" altLang="en-US" dirty="0"/>
              <a:t>南北方向には大循環の強さと高さがダストフラックスに影響</a:t>
            </a:r>
            <a:endParaRPr kumimoji="1" lang="en-US" altLang="ja-JP" dirty="0"/>
          </a:p>
          <a:p>
            <a:pPr lvl="1"/>
            <a:r>
              <a:rPr kumimoji="1" lang="ja-JP" altLang="en-US" dirty="0"/>
              <a:t>経度方向には基本的に熱潮汐波が影響</a:t>
            </a:r>
            <a:endParaRPr kumimoji="1" lang="en-US" altLang="ja-JP" dirty="0"/>
          </a:p>
          <a:p>
            <a:pPr lvl="2"/>
            <a:r>
              <a:rPr kumimoji="1" lang="ja-JP" altLang="en-US" dirty="0"/>
              <a:t>経度方向に起伏が大きいところで</a:t>
            </a:r>
            <a:r>
              <a:rPr kumimoji="1" lang="en-US" altLang="ja-JP" dirty="0"/>
              <a:t>, </a:t>
            </a:r>
            <a:r>
              <a:rPr kumimoji="1" lang="ja-JP" altLang="en-US" dirty="0"/>
              <a:t>熱潮汐がゆがめられて</a:t>
            </a:r>
            <a:r>
              <a:rPr kumimoji="1" lang="en-US" altLang="ja-JP" dirty="0"/>
              <a:t>, </a:t>
            </a:r>
            <a:r>
              <a:rPr kumimoji="1" lang="ja-JP" altLang="en-US" dirty="0"/>
              <a:t>地表面風速が変わり</a:t>
            </a:r>
            <a:r>
              <a:rPr kumimoji="1" lang="en-US" altLang="ja-JP" dirty="0"/>
              <a:t>, </a:t>
            </a:r>
            <a:r>
              <a:rPr kumimoji="1" lang="ja-JP" altLang="en-US" dirty="0"/>
              <a:t>ダストフラックスもそれに合わせて強弱がつく</a:t>
            </a:r>
            <a:endParaRPr kumimoji="1" lang="en-US" altLang="ja-JP" dirty="0"/>
          </a:p>
          <a:p>
            <a:pPr lvl="2"/>
            <a:endParaRPr kumimoji="1" lang="en-US" altLang="ja-JP" dirty="0"/>
          </a:p>
          <a:p>
            <a:r>
              <a:rPr kumimoji="1" lang="ja-JP" altLang="en-US" dirty="0"/>
              <a:t>ダストデビルによるダスト巻き上げのスキームは地表面風速に比例する</a:t>
            </a:r>
            <a:endParaRPr kumimoji="1" lang="en-US" altLang="ja-JP" dirty="0"/>
          </a:p>
          <a:p>
            <a:pPr lvl="1"/>
            <a:r>
              <a:rPr kumimoji="1" lang="ja-JP" altLang="en-US" dirty="0"/>
              <a:t>先行研究と矛盾している</a:t>
            </a:r>
            <a:r>
              <a:rPr kumimoji="1" lang="en-US" altLang="ja-JP" dirty="0"/>
              <a:t>?</a:t>
            </a:r>
          </a:p>
        </p:txBody>
      </p:sp>
    </p:spTree>
    <p:extLst>
      <p:ext uri="{BB962C8B-B14F-4D97-AF65-F5344CB8AC3E}">
        <p14:creationId xmlns:p14="http://schemas.microsoft.com/office/powerpoint/2010/main" val="2689200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ja-JP" altLang="en-US" dirty="0"/>
              <a:t>Ls=210</a:t>
            </a:r>
            <a:r>
              <a:rPr lang="en-US" altLang="ja-JP" dirty="0">
                <a:sym typeface="Symbol"/>
              </a:rPr>
              <a:t> </a:t>
            </a:r>
            <a:r>
              <a:rPr lang="ja-JP" altLang="en-US" dirty="0"/>
              <a:t>-240</a:t>
            </a:r>
            <a:r>
              <a:rPr lang="en-US" altLang="ja-JP" dirty="0">
                <a:sym typeface="Symbol"/>
              </a:rPr>
              <a:t> </a:t>
            </a:r>
            <a:r>
              <a:rPr lang="ja-JP" altLang="en-US" dirty="0">
                <a:sym typeface="Symbol"/>
              </a:rPr>
              <a:t>の強い</a:t>
            </a:r>
            <a:r>
              <a:rPr kumimoji="1" lang="ja-JP" altLang="en-US" dirty="0"/>
              <a:t>風応力による巻き上げの要因</a:t>
            </a:r>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34183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スライド番号プレースホルダー 7"/>
          <p:cNvSpPr>
            <a:spLocks noGrp="1"/>
          </p:cNvSpPr>
          <p:nvPr>
            <p:ph type="sldNum" sz="quarter" idx="12"/>
          </p:nvPr>
        </p:nvSpPr>
        <p:spPr/>
        <p:txBody>
          <a:bodyPr/>
          <a:lstStyle/>
          <a:p>
            <a:fld id="{BF2B61BC-4556-4E51-B962-C3B1C7056776}" type="slidenum">
              <a:rPr lang="ja-JP" altLang="en-US"/>
              <a:pPr/>
              <a:t>46</a:t>
            </a:fld>
            <a:endParaRPr lang="ja-JP" altLang="en-US" sz="1800">
              <a:solidFill>
                <a:schemeClr val="tx1"/>
              </a:solidFill>
            </a:endParaRPr>
          </a:p>
        </p:txBody>
      </p:sp>
      <p:sp>
        <p:nvSpPr>
          <p:cNvPr id="19458" name="Rectangle 2"/>
          <p:cNvSpPr>
            <a:spLocks noGrp="1" noChangeArrowheads="1"/>
          </p:cNvSpPr>
          <p:nvPr>
            <p:ph type="title"/>
          </p:nvPr>
        </p:nvSpPr>
        <p:spPr>
          <a:xfrm>
            <a:off x="457200" y="-26988"/>
            <a:ext cx="8229600" cy="1141413"/>
          </a:xfrm>
        </p:spPr>
        <p:txBody>
          <a:bodyPr>
            <a:normAutofit fontScale="90000"/>
          </a:bodyPr>
          <a:lstStyle/>
          <a:p>
            <a:r>
              <a:rPr lang="ja-JP" altLang="en-US" sz="3200" dirty="0"/>
              <a:t>風応力による巻き上げのホフメラーダイアグラム </a:t>
            </a:r>
            <a:br>
              <a:rPr lang="en-US" altLang="ja-JP" sz="3200" dirty="0"/>
            </a:br>
            <a:r>
              <a:rPr lang="en-US" altLang="ja-JP" sz="3200" dirty="0"/>
              <a:t>(</a:t>
            </a:r>
            <a:r>
              <a:rPr lang="ja-JP" altLang="en-US" sz="3200" dirty="0"/>
              <a:t>Ls=210</a:t>
            </a:r>
            <a:r>
              <a:rPr lang="en-US" altLang="ja-JP" sz="3200" dirty="0">
                <a:sym typeface="Symbol"/>
              </a:rPr>
              <a:t> </a:t>
            </a:r>
            <a:r>
              <a:rPr lang="ja-JP" altLang="en-US" sz="3200" dirty="0"/>
              <a:t>-240</a:t>
            </a:r>
            <a:r>
              <a:rPr lang="en-US" altLang="ja-JP" sz="3200" dirty="0">
                <a:sym typeface="Symbol"/>
              </a:rPr>
              <a:t>, 50N)</a:t>
            </a:r>
            <a:endParaRPr lang="ja-JP" altLang="en-US" sz="3200" dirty="0"/>
          </a:p>
        </p:txBody>
      </p:sp>
      <p:pic>
        <p:nvPicPr>
          <p:cNvPr id="19460" name="Picture 4"/>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572000" y="1484313"/>
            <a:ext cx="3979863" cy="3097212"/>
          </a:xfrm>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412875"/>
            <a:ext cx="3960813" cy="313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コンテンツ プレースホルダー 2"/>
          <p:cNvSpPr>
            <a:spLocks noGrp="1"/>
          </p:cNvSpPr>
          <p:nvPr>
            <p:ph idx="1"/>
          </p:nvPr>
        </p:nvSpPr>
        <p:spPr>
          <a:xfrm>
            <a:off x="457199" y="4581525"/>
            <a:ext cx="8583613" cy="1544638"/>
          </a:xfrm>
        </p:spPr>
        <p:txBody>
          <a:bodyPr>
            <a:normAutofit/>
          </a:bodyPr>
          <a:lstStyle/>
          <a:p>
            <a:r>
              <a:rPr lang="ja-JP" altLang="en-US" dirty="0"/>
              <a:t>東西波数 1, 6 日周期の波で巻き上がっている</a:t>
            </a:r>
            <a:endParaRPr lang="en-US" altLang="ja-JP" dirty="0"/>
          </a:p>
          <a:p>
            <a:pPr lvl="1"/>
            <a:r>
              <a:rPr kumimoji="1" lang="ja-JP" altLang="en-US" dirty="0"/>
              <a:t>傾圧不安定波で巻き上がっている</a:t>
            </a:r>
            <a:endParaRPr kumimoji="1" lang="en-US" altLang="ja-JP" dirty="0"/>
          </a:p>
        </p:txBody>
      </p:sp>
    </p:spTree>
    <p:extLst>
      <p:ext uri="{BB962C8B-B14F-4D97-AF65-F5344CB8AC3E}">
        <p14:creationId xmlns:p14="http://schemas.microsoft.com/office/powerpoint/2010/main" val="3564519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スライド番号プレースホルダー 7"/>
          <p:cNvSpPr>
            <a:spLocks noGrp="1"/>
          </p:cNvSpPr>
          <p:nvPr>
            <p:ph type="sldNum" sz="quarter" idx="12"/>
          </p:nvPr>
        </p:nvSpPr>
        <p:spPr/>
        <p:txBody>
          <a:bodyPr/>
          <a:lstStyle/>
          <a:p>
            <a:fld id="{E2CE22AA-7F31-48C0-9F5D-7E269AEEC717}" type="slidenum">
              <a:rPr lang="ja-JP" altLang="en-US"/>
              <a:pPr/>
              <a:t>47</a:t>
            </a:fld>
            <a:endParaRPr lang="ja-JP" altLang="en-US" sz="1800">
              <a:solidFill>
                <a:schemeClr val="tx1"/>
              </a:solidFill>
            </a:endParaRPr>
          </a:p>
        </p:txBody>
      </p:sp>
      <p:sp>
        <p:nvSpPr>
          <p:cNvPr id="20482" name="Rectangle 2"/>
          <p:cNvSpPr>
            <a:spLocks noGrp="1" noChangeArrowheads="1"/>
          </p:cNvSpPr>
          <p:nvPr>
            <p:ph type="title"/>
          </p:nvPr>
        </p:nvSpPr>
        <p:spPr>
          <a:xfrm>
            <a:off x="457200" y="-26988"/>
            <a:ext cx="8229600" cy="1141413"/>
          </a:xfrm>
        </p:spPr>
        <p:txBody>
          <a:bodyPr>
            <a:normAutofit fontScale="90000"/>
          </a:bodyPr>
          <a:lstStyle/>
          <a:p>
            <a:r>
              <a:rPr lang="ja-JP" altLang="en-US" sz="3200" dirty="0"/>
              <a:t>風応力による巻き上げのホフメラーダイアグラム</a:t>
            </a:r>
            <a:br>
              <a:rPr lang="en-US" altLang="ja-JP" sz="3200" dirty="0"/>
            </a:br>
            <a:r>
              <a:rPr lang="en-US" altLang="ja-JP" sz="3200" dirty="0"/>
              <a:t>(</a:t>
            </a:r>
            <a:r>
              <a:rPr lang="ja-JP" altLang="en-US" sz="3200" dirty="0"/>
              <a:t>Ls=210</a:t>
            </a:r>
            <a:r>
              <a:rPr lang="en-US" altLang="ja-JP" sz="3200" dirty="0">
                <a:sym typeface="Symbol"/>
              </a:rPr>
              <a:t> </a:t>
            </a:r>
            <a:r>
              <a:rPr lang="ja-JP" altLang="en-US" sz="3200" dirty="0"/>
              <a:t>-240</a:t>
            </a:r>
            <a:r>
              <a:rPr lang="en-US" altLang="ja-JP" sz="3200" dirty="0">
                <a:sym typeface="Symbol"/>
              </a:rPr>
              <a:t>, 30S)</a:t>
            </a:r>
            <a:endParaRPr lang="ja-JP" altLang="en-US" sz="3200" dirty="0"/>
          </a:p>
        </p:txBody>
      </p:sp>
      <p:pic>
        <p:nvPicPr>
          <p:cNvPr id="20485" name="Picture 5"/>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483768" y="1555750"/>
            <a:ext cx="3886200" cy="3025775"/>
          </a:xfrm>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コンテンツ プレースホルダー 2"/>
          <p:cNvSpPr>
            <a:spLocks noGrp="1"/>
          </p:cNvSpPr>
          <p:nvPr>
            <p:ph idx="1"/>
          </p:nvPr>
        </p:nvSpPr>
        <p:spPr>
          <a:xfrm>
            <a:off x="457199" y="4581525"/>
            <a:ext cx="8583613" cy="1544638"/>
          </a:xfrm>
        </p:spPr>
        <p:txBody>
          <a:bodyPr>
            <a:normAutofit/>
          </a:bodyPr>
          <a:lstStyle/>
          <a:p>
            <a:r>
              <a:rPr lang="ja-JP" altLang="en-US" dirty="0"/>
              <a:t> 東西波数 1, 1 日周期の波で巻き上がっている. </a:t>
            </a:r>
          </a:p>
          <a:p>
            <a:pPr lvl="1"/>
            <a:r>
              <a:rPr lang="ja-JP" altLang="en-US" dirty="0"/>
              <a:t>熱潮汐波で巻き上がっている</a:t>
            </a:r>
            <a:endParaRPr lang="en-US" altLang="ja-JP" dirty="0"/>
          </a:p>
        </p:txBody>
      </p:sp>
    </p:spTree>
    <p:extLst>
      <p:ext uri="{BB962C8B-B14F-4D97-AF65-F5344CB8AC3E}">
        <p14:creationId xmlns:p14="http://schemas.microsoft.com/office/powerpoint/2010/main" val="176597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sp>
        <p:nvSpPr>
          <p:cNvPr id="3" name="コンテンツ プレースホルダー 2"/>
          <p:cNvSpPr>
            <a:spLocks noGrp="1"/>
          </p:cNvSpPr>
          <p:nvPr>
            <p:ph idx="1"/>
          </p:nvPr>
        </p:nvSpPr>
        <p:spPr/>
        <p:txBody>
          <a:bodyPr/>
          <a:lstStyle/>
          <a:p>
            <a:r>
              <a:rPr kumimoji="1" lang="en-US" altLang="ja-JP" dirty="0"/>
              <a:t>DCPAM</a:t>
            </a:r>
            <a:r>
              <a:rPr kumimoji="1" lang="ja-JP" altLang="en-US" dirty="0"/>
              <a:t> にダスト循環過程スキームを実装した</a:t>
            </a:r>
            <a:endParaRPr kumimoji="1" lang="en-US" altLang="ja-JP" dirty="0"/>
          </a:p>
          <a:p>
            <a:pPr lvl="1"/>
            <a:r>
              <a:rPr kumimoji="1" lang="ja-JP" altLang="en-US" dirty="0"/>
              <a:t>季節変化のパターンは一致する</a:t>
            </a:r>
            <a:r>
              <a:rPr kumimoji="1" lang="en-US" altLang="ja-JP" dirty="0"/>
              <a:t>. </a:t>
            </a:r>
          </a:p>
          <a:p>
            <a:r>
              <a:rPr kumimoji="1" lang="ja-JP" altLang="en-US" dirty="0"/>
              <a:t>起伏なし地形と東西平均地形を与えた場合でダストデビルによる巻き上げフラックスを比較した</a:t>
            </a:r>
            <a:endParaRPr kumimoji="1" lang="en-US" altLang="ja-JP" dirty="0"/>
          </a:p>
          <a:p>
            <a:pPr lvl="1"/>
            <a:r>
              <a:rPr kumimoji="1" lang="ja-JP" altLang="en-US" dirty="0"/>
              <a:t>ダストデビルによる巻き上げフラックスは下層での大循環強度と大循環の高さに影響を及ぼされると思われる</a:t>
            </a:r>
            <a:r>
              <a:rPr kumimoji="1" lang="en-US" altLang="ja-JP" dirty="0"/>
              <a:t>.</a:t>
            </a:r>
            <a:endParaRPr kumimoji="1" lang="ja-JP" altLang="en-US" dirty="0"/>
          </a:p>
        </p:txBody>
      </p:sp>
    </p:spTree>
    <p:extLst>
      <p:ext uri="{BB962C8B-B14F-4D97-AF65-F5344CB8AC3E}">
        <p14:creationId xmlns:p14="http://schemas.microsoft.com/office/powerpoint/2010/main" val="3322796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r>
              <a:rPr kumimoji="1" lang="en-US" altLang="ja-JP" dirty="0"/>
              <a:t> \DP{q}{t} + \</a:t>
            </a:r>
            <a:r>
              <a:rPr kumimoji="1" lang="en-US" altLang="ja-JP" dirty="0" err="1"/>
              <a:t>Dvec</a:t>
            </a:r>
            <a:r>
              <a:rPr kumimoji="1" lang="en-US" altLang="ja-JP" dirty="0"/>
              <a:t>{v}\</a:t>
            </a:r>
            <a:r>
              <a:rPr kumimoji="1" lang="en-US" altLang="ja-JP" dirty="0" err="1"/>
              <a:t>cdot</a:t>
            </a:r>
            <a:r>
              <a:rPr kumimoji="1" lang="en-US" altLang="ja-JP" dirty="0"/>
              <a:t> \</a:t>
            </a:r>
            <a:r>
              <a:rPr kumimoji="1" lang="en-US" altLang="ja-JP" dirty="0" err="1"/>
              <a:t>Dgrad</a:t>
            </a:r>
            <a:r>
              <a:rPr kumimoji="1" lang="en-US" altLang="ja-JP" dirty="0"/>
              <a:t> q = g \DP{</a:t>
            </a:r>
            <a:r>
              <a:rPr kumimoji="1" lang="en-US" altLang="ja-JP" dirty="0" err="1"/>
              <a:t>F_v</a:t>
            </a:r>
            <a:r>
              <a:rPr kumimoji="1" lang="en-US" altLang="ja-JP" dirty="0"/>
              <a:t>}{p} + G</a:t>
            </a:r>
          </a:p>
          <a:p>
            <a:endParaRPr kumimoji="1" lang="en-US" altLang="ja-JP" dirty="0"/>
          </a:p>
          <a:p>
            <a:endParaRPr kumimoji="1" lang="en-US" altLang="ja-JP" dirty="0"/>
          </a:p>
          <a:p>
            <a:r>
              <a:rPr kumimoji="1" lang="en-US" altLang="ja-JP" dirty="0"/>
              <a:t>G = g\DP{</a:t>
            </a:r>
            <a:r>
              <a:rPr kumimoji="1" lang="en-US" altLang="ja-JP" dirty="0" err="1"/>
              <a:t>F_g</a:t>
            </a:r>
            <a:r>
              <a:rPr kumimoji="1" lang="en-US" altLang="ja-JP" dirty="0"/>
              <a:t>}{p}</a:t>
            </a:r>
          </a:p>
          <a:p>
            <a:r>
              <a:rPr kumimoji="1" lang="en-US" altLang="ja-JP" dirty="0" err="1"/>
              <a:t>F_g</a:t>
            </a:r>
            <a:r>
              <a:rPr kumimoji="1" lang="en-US" altLang="ja-JP" dirty="0"/>
              <a:t> = w [m/s] q * \rho [kg /m^3] = [kg / (m^2 s^1)]</a:t>
            </a:r>
          </a:p>
          <a:p>
            <a:endParaRPr kumimoji="1" lang="ja-JP" altLang="en-US" dirty="0"/>
          </a:p>
        </p:txBody>
      </p:sp>
    </p:spTree>
    <p:extLst>
      <p:ext uri="{BB962C8B-B14F-4D97-AF65-F5344CB8AC3E}">
        <p14:creationId xmlns:p14="http://schemas.microsoft.com/office/powerpoint/2010/main" val="262733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過去の研究例</a:t>
            </a:r>
            <a:r>
              <a:rPr kumimoji="1" lang="en-US" altLang="ja-JP" dirty="0"/>
              <a:t>:1</a:t>
            </a:r>
            <a:endParaRPr kumimoji="1" lang="ja-JP" altLang="en-US" dirty="0"/>
          </a:p>
        </p:txBody>
      </p:sp>
      <p:sp>
        <p:nvSpPr>
          <p:cNvPr id="3" name="コンテンツ プレースホルダー 2"/>
          <p:cNvSpPr>
            <a:spLocks noGrp="1"/>
          </p:cNvSpPr>
          <p:nvPr>
            <p:ph idx="1"/>
          </p:nvPr>
        </p:nvSpPr>
        <p:spPr>
          <a:xfrm>
            <a:off x="35496" y="1628800"/>
            <a:ext cx="4849538" cy="5229200"/>
          </a:xfrm>
        </p:spPr>
        <p:txBody>
          <a:bodyPr>
            <a:normAutofit fontScale="92500" lnSpcReduction="10000"/>
          </a:bodyPr>
          <a:lstStyle/>
          <a:p>
            <a:r>
              <a:rPr kumimoji="1" lang="en-US" altLang="ja-JP" sz="3000" dirty="0" err="1"/>
              <a:t>Basu</a:t>
            </a:r>
            <a:r>
              <a:rPr kumimoji="1" lang="en-US" altLang="ja-JP" sz="3000" dirty="0"/>
              <a:t> et al. (2004)</a:t>
            </a:r>
          </a:p>
          <a:p>
            <a:pPr lvl="1"/>
            <a:r>
              <a:rPr kumimoji="1" lang="en-US" altLang="ja-JP" sz="2600" dirty="0"/>
              <a:t>GFDL Mars GCM </a:t>
            </a:r>
            <a:r>
              <a:rPr kumimoji="1" lang="ja-JP" altLang="en-US" sz="2600" dirty="0"/>
              <a:t>にダスト循環過程のスキームを実装し</a:t>
            </a:r>
            <a:r>
              <a:rPr kumimoji="1" lang="en-US" altLang="ja-JP" sz="2600" dirty="0"/>
              <a:t>, </a:t>
            </a:r>
            <a:r>
              <a:rPr kumimoji="1" lang="ja-JP" altLang="en-US" sz="2600" dirty="0"/>
              <a:t>ダストの輸送実験を実行</a:t>
            </a:r>
          </a:p>
          <a:p>
            <a:pPr lvl="1"/>
            <a:r>
              <a:rPr kumimoji="1" lang="ja-JP" altLang="en-US" sz="2600" dirty="0"/>
              <a:t>ダストデビルによる巻き上げが背景場のダストを維持し</a:t>
            </a:r>
            <a:r>
              <a:rPr kumimoji="1" lang="en-US" altLang="ja-JP" sz="2600" dirty="0"/>
              <a:t>, </a:t>
            </a:r>
            <a:r>
              <a:rPr kumimoji="1" lang="ja-JP" altLang="en-US" sz="2600" dirty="0"/>
              <a:t>ダストがない場合に比べて高い温度を保っていると主張</a:t>
            </a:r>
            <a:endParaRPr kumimoji="1" lang="en-US" altLang="ja-JP" sz="2600" dirty="0"/>
          </a:p>
          <a:p>
            <a:pPr lvl="1"/>
            <a:r>
              <a:rPr kumimoji="1" lang="ja-JP" altLang="en-US" sz="2600" dirty="0"/>
              <a:t>ダストデビルによるダスト巻き上げフラックスがどのように決まっているかには言及していない</a:t>
            </a:r>
            <a:endParaRPr kumimoji="1" lang="en-US" altLang="ja-JP" sz="2600" dirty="0"/>
          </a:p>
          <a:p>
            <a:pPr lvl="2"/>
            <a:r>
              <a:rPr kumimoji="1" lang="ja-JP" altLang="en-US" sz="2200" dirty="0"/>
              <a:t>例えば</a:t>
            </a:r>
            <a:r>
              <a:rPr kumimoji="1" lang="en-US" altLang="ja-JP" sz="2200" dirty="0"/>
              <a:t>, </a:t>
            </a:r>
            <a:r>
              <a:rPr kumimoji="1" lang="ja-JP" altLang="en-US" sz="2200" dirty="0"/>
              <a:t>ダストデビルによるダスト巻上げフラックスと大気場がどのような関係にあるか等</a:t>
            </a:r>
            <a:endParaRPr kumimoji="1" lang="en-US" altLang="ja-JP" sz="2200" dirty="0"/>
          </a:p>
          <a:p>
            <a:pPr lvl="2"/>
            <a:endParaRPr kumimoji="1" lang="en-US" altLang="ja-JP" dirty="0"/>
          </a:p>
          <a:p>
            <a:pPr marL="1257300" lvl="3" indent="-400050"/>
            <a:endParaRPr kumimoji="1" lang="en-US" altLang="ja-JP" dirty="0"/>
          </a:p>
          <a:p>
            <a:pPr marL="400050" lvl="2" indent="0">
              <a:buNone/>
            </a:pPr>
            <a:endParaRPr kumimoji="1" lang="en-US" altLang="ja-JP" dirty="0"/>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7239" y="1545153"/>
            <a:ext cx="4114800" cy="2891959"/>
          </a:xfrm>
          <a:prstGeom prst="rect">
            <a:avLst/>
          </a:prstGeom>
        </p:spPr>
      </p:pic>
      <p:sp>
        <p:nvSpPr>
          <p:cNvPr id="14" name="テキスト ボックス 13"/>
          <p:cNvSpPr txBox="1"/>
          <p:nvPr/>
        </p:nvSpPr>
        <p:spPr>
          <a:xfrm>
            <a:off x="4885034" y="4554994"/>
            <a:ext cx="4247005" cy="1631216"/>
          </a:xfrm>
          <a:prstGeom prst="rect">
            <a:avLst/>
          </a:prstGeom>
          <a:noFill/>
        </p:spPr>
        <p:txBody>
          <a:bodyPr wrap="square" rtlCol="0">
            <a:spAutoFit/>
          </a:bodyPr>
          <a:lstStyle/>
          <a:p>
            <a:r>
              <a:rPr kumimoji="1" lang="en-US" altLang="ja-JP" sz="1600" dirty="0"/>
              <a:t>15</a:t>
            </a:r>
            <a:r>
              <a:rPr kumimoji="1" lang="ja-JP" altLang="en-US" sz="1600" dirty="0"/>
              <a:t>㎛ 波長帯における輝度温度の季節変化</a:t>
            </a:r>
            <a:r>
              <a:rPr kumimoji="1" lang="en-US" altLang="ja-JP" sz="1600" dirty="0"/>
              <a:t>.  </a:t>
            </a:r>
          </a:p>
          <a:p>
            <a:r>
              <a:rPr kumimoji="1" lang="ja-JP" altLang="en-US" sz="1600" dirty="0"/>
              <a:t>点線がダストデビルを用いた計算結果</a:t>
            </a:r>
            <a:r>
              <a:rPr kumimoji="1" lang="en-US" altLang="ja-JP" sz="1600" dirty="0"/>
              <a:t>. </a:t>
            </a:r>
          </a:p>
          <a:p>
            <a:r>
              <a:rPr kumimoji="1" lang="ja-JP" altLang="en-US" sz="1600" dirty="0"/>
              <a:t>一点鎖線がダストデビルを用いなかった計算結果</a:t>
            </a:r>
            <a:endParaRPr kumimoji="1" lang="en-US" altLang="ja-JP" sz="1600" dirty="0"/>
          </a:p>
          <a:p>
            <a:r>
              <a:rPr kumimoji="1" lang="ja-JP" altLang="en-US" sz="1600" dirty="0"/>
              <a:t>破線が観測結果に合わせた大気温度</a:t>
            </a:r>
            <a:r>
              <a:rPr kumimoji="1" lang="en-US" altLang="ja-JP" sz="1600" dirty="0"/>
              <a:t> (</a:t>
            </a:r>
            <a:r>
              <a:rPr kumimoji="1" lang="en-US" altLang="ja-JP" sz="1600" dirty="0" err="1"/>
              <a:t>Basu</a:t>
            </a:r>
            <a:r>
              <a:rPr kumimoji="1" lang="en-US" altLang="ja-JP" sz="1600" dirty="0"/>
              <a:t> et al., 2004).</a:t>
            </a:r>
            <a:endParaRPr kumimoji="1" lang="ja-JP" altLang="en-US" sz="1600" dirty="0"/>
          </a:p>
        </p:txBody>
      </p:sp>
      <p:sp>
        <p:nvSpPr>
          <p:cNvPr id="15" name="テキスト ボックス 14"/>
          <p:cNvSpPr txBox="1"/>
          <p:nvPr/>
        </p:nvSpPr>
        <p:spPr>
          <a:xfrm>
            <a:off x="6372200" y="4283804"/>
            <a:ext cx="1440160" cy="369332"/>
          </a:xfrm>
          <a:prstGeom prst="rect">
            <a:avLst/>
          </a:prstGeom>
          <a:solidFill>
            <a:schemeClr val="bg1"/>
          </a:solidFill>
        </p:spPr>
        <p:txBody>
          <a:bodyPr wrap="square" rtlCol="0">
            <a:spAutoFit/>
          </a:bodyPr>
          <a:lstStyle/>
          <a:p>
            <a:r>
              <a:rPr kumimoji="1" lang="ja-JP" altLang="en-US" dirty="0"/>
              <a:t>　　　</a:t>
            </a:r>
            <a:r>
              <a:rPr kumimoji="1" lang="en-US" altLang="ja-JP" dirty="0"/>
              <a:t>Ls</a:t>
            </a:r>
            <a:endParaRPr kumimoji="1" lang="ja-JP" altLang="en-US" dirty="0"/>
          </a:p>
        </p:txBody>
      </p:sp>
      <p:sp>
        <p:nvSpPr>
          <p:cNvPr id="16" name="テキスト ボックス 15"/>
          <p:cNvSpPr txBox="1"/>
          <p:nvPr/>
        </p:nvSpPr>
        <p:spPr>
          <a:xfrm>
            <a:off x="4788024" y="2304867"/>
            <a:ext cx="461665" cy="1268149"/>
          </a:xfrm>
          <a:prstGeom prst="rect">
            <a:avLst/>
          </a:prstGeom>
          <a:solidFill>
            <a:schemeClr val="bg1"/>
          </a:solidFill>
        </p:spPr>
        <p:txBody>
          <a:bodyPr vert="eaVert" wrap="square" rtlCol="0">
            <a:spAutoFit/>
          </a:bodyPr>
          <a:lstStyle/>
          <a:p>
            <a:r>
              <a:rPr kumimoji="1" lang="ja-JP" altLang="en-US" dirty="0"/>
              <a:t>輝度温度</a:t>
            </a:r>
          </a:p>
        </p:txBody>
      </p:sp>
    </p:spTree>
    <p:extLst>
      <p:ext uri="{BB962C8B-B14F-4D97-AF65-F5344CB8AC3E}">
        <p14:creationId xmlns:p14="http://schemas.microsoft.com/office/powerpoint/2010/main" val="2723721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過去の研究例</a:t>
            </a:r>
            <a:r>
              <a:rPr kumimoji="1" lang="en-US" altLang="ja-JP" dirty="0"/>
              <a:t>:2</a:t>
            </a:r>
            <a:endParaRPr kumimoji="1" lang="ja-JP" altLang="en-US" dirty="0"/>
          </a:p>
        </p:txBody>
      </p:sp>
      <p:sp>
        <p:nvSpPr>
          <p:cNvPr id="3" name="コンテンツ プレースホルダー 2"/>
          <p:cNvSpPr>
            <a:spLocks noGrp="1"/>
          </p:cNvSpPr>
          <p:nvPr>
            <p:ph idx="1"/>
          </p:nvPr>
        </p:nvSpPr>
        <p:spPr>
          <a:xfrm>
            <a:off x="25152" y="1600200"/>
            <a:ext cx="5122912" cy="5257800"/>
          </a:xfrm>
        </p:spPr>
        <p:txBody>
          <a:bodyPr>
            <a:noAutofit/>
          </a:bodyPr>
          <a:lstStyle/>
          <a:p>
            <a:r>
              <a:rPr kumimoji="1" lang="en-US" altLang="ja-JP" sz="2800" dirty="0" err="1"/>
              <a:t>Kahre</a:t>
            </a:r>
            <a:r>
              <a:rPr kumimoji="1" lang="ja-JP" altLang="en-US" sz="2800" dirty="0"/>
              <a:t> </a:t>
            </a:r>
            <a:r>
              <a:rPr kumimoji="1" lang="en-US" altLang="ja-JP" sz="2800" dirty="0"/>
              <a:t>et al. (2006)</a:t>
            </a:r>
          </a:p>
          <a:p>
            <a:pPr lvl="1"/>
            <a:r>
              <a:rPr kumimoji="1" lang="en-US" altLang="ja-JP" sz="2400" dirty="0"/>
              <a:t>NASA Ames GCM </a:t>
            </a:r>
            <a:r>
              <a:rPr kumimoji="1" lang="ja-JP" altLang="en-US" sz="2400" dirty="0"/>
              <a:t>にダスト循環過程のスキームを実装し</a:t>
            </a:r>
            <a:r>
              <a:rPr kumimoji="1" lang="en-US" altLang="ja-JP" sz="2400" dirty="0"/>
              <a:t>, </a:t>
            </a:r>
            <a:r>
              <a:rPr kumimoji="1" lang="ja-JP" altLang="en-US" sz="2400" dirty="0"/>
              <a:t>ダストの輸送実験を実行</a:t>
            </a:r>
            <a:endParaRPr kumimoji="1" lang="en-US" altLang="ja-JP" sz="2400" dirty="0"/>
          </a:p>
          <a:p>
            <a:pPr lvl="1"/>
            <a:r>
              <a:rPr kumimoji="1" lang="ja-JP" altLang="en-US" sz="2400" dirty="0"/>
              <a:t>一年間でのダストデビルによるダスト巻き上げ量は風応力によるダスト巻き上げ量と同程度と主張</a:t>
            </a:r>
            <a:endParaRPr kumimoji="1" lang="en-US" altLang="ja-JP" sz="2400" dirty="0"/>
          </a:p>
          <a:p>
            <a:pPr lvl="1"/>
            <a:r>
              <a:rPr kumimoji="1" lang="ja-JP" altLang="en-US" sz="2400" dirty="0"/>
              <a:t>大気場とダストフラックスとの詳細な関係については触れていない</a:t>
            </a:r>
            <a:endParaRPr kumimoji="1" lang="en-US" altLang="ja-JP" sz="2000" dirty="0"/>
          </a:p>
          <a:p>
            <a:pPr lvl="2"/>
            <a:r>
              <a:rPr kumimoji="1" lang="ja-JP" altLang="en-US" sz="2000" dirty="0"/>
              <a:t>大気場がダストフラックスへどのように寄与をするかまでは議論していない</a:t>
            </a:r>
            <a:endParaRPr kumimoji="1" lang="en-US" altLang="ja-JP" sz="2000" dirty="0"/>
          </a:p>
        </p:txBody>
      </p:sp>
      <p:sp>
        <p:nvSpPr>
          <p:cNvPr id="5" name="テキスト ボックス 4"/>
          <p:cNvSpPr txBox="1"/>
          <p:nvPr/>
        </p:nvSpPr>
        <p:spPr>
          <a:xfrm>
            <a:off x="5508104" y="4221088"/>
            <a:ext cx="3882794" cy="1477328"/>
          </a:xfrm>
          <a:prstGeom prst="rect">
            <a:avLst/>
          </a:prstGeom>
          <a:noFill/>
        </p:spPr>
        <p:txBody>
          <a:bodyPr wrap="none" rtlCol="0">
            <a:spAutoFit/>
          </a:bodyPr>
          <a:lstStyle/>
          <a:p>
            <a:r>
              <a:rPr lang="ja-JP" altLang="en-US" dirty="0"/>
              <a:t>全球平均された </a:t>
            </a:r>
            <a:r>
              <a:rPr lang="en-US" altLang="ja-JP" dirty="0"/>
              <a:t>9</a:t>
            </a:r>
            <a:r>
              <a:rPr lang="ja-JP" altLang="en-US" dirty="0"/>
              <a:t>㎛</a:t>
            </a:r>
            <a:r>
              <a:rPr lang="en-US" altLang="ja-JP" dirty="0"/>
              <a:t>  </a:t>
            </a:r>
            <a:r>
              <a:rPr lang="ja-JP" altLang="en-US" dirty="0"/>
              <a:t>の光学的深さ</a:t>
            </a:r>
            <a:r>
              <a:rPr lang="en-US" altLang="ja-JP" dirty="0"/>
              <a:t>. </a:t>
            </a:r>
          </a:p>
          <a:p>
            <a:r>
              <a:rPr lang="ja-JP" altLang="en-US" dirty="0"/>
              <a:t>実線が風応力による巻き上げによる</a:t>
            </a:r>
            <a:endParaRPr lang="en-US" altLang="ja-JP" dirty="0"/>
          </a:p>
          <a:p>
            <a:r>
              <a:rPr lang="ja-JP" altLang="en-US" dirty="0"/>
              <a:t>計算結果</a:t>
            </a:r>
            <a:r>
              <a:rPr lang="en-US" altLang="ja-JP" dirty="0"/>
              <a:t>, </a:t>
            </a:r>
            <a:r>
              <a:rPr lang="ja-JP" altLang="en-US" dirty="0"/>
              <a:t>点線がダストデビルによる</a:t>
            </a:r>
            <a:endParaRPr lang="en-US" altLang="ja-JP" dirty="0"/>
          </a:p>
          <a:p>
            <a:r>
              <a:rPr lang="ja-JP" altLang="en-US" dirty="0"/>
              <a:t>巻き上げによる計算結果 </a:t>
            </a:r>
            <a:endParaRPr lang="en-US" altLang="ja-JP" dirty="0"/>
          </a:p>
          <a:p>
            <a:r>
              <a:rPr lang="en-US" altLang="ja-JP" dirty="0"/>
              <a:t>(</a:t>
            </a:r>
            <a:r>
              <a:rPr lang="en-US" altLang="ja-JP" dirty="0" err="1"/>
              <a:t>Kahre</a:t>
            </a:r>
            <a:r>
              <a:rPr lang="en-US" altLang="ja-JP" dirty="0"/>
              <a:t> et al., 2006).</a:t>
            </a:r>
            <a:endParaRPr kumimoji="1" lang="ja-JP" altLang="en-US"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988840"/>
            <a:ext cx="3212592" cy="2276856"/>
          </a:xfrm>
          <a:prstGeom prst="rect">
            <a:avLst/>
          </a:prstGeom>
        </p:spPr>
      </p:pic>
      <p:sp>
        <p:nvSpPr>
          <p:cNvPr id="4" name="テキスト ボックス 3"/>
          <p:cNvSpPr txBox="1"/>
          <p:nvPr/>
        </p:nvSpPr>
        <p:spPr>
          <a:xfrm>
            <a:off x="5478487" y="1700808"/>
            <a:ext cx="461665" cy="2533707"/>
          </a:xfrm>
          <a:prstGeom prst="rect">
            <a:avLst/>
          </a:prstGeom>
          <a:solidFill>
            <a:schemeClr val="bg1"/>
          </a:solidFill>
        </p:spPr>
        <p:txBody>
          <a:bodyPr vert="eaVert" wrap="none" rtlCol="0">
            <a:spAutoFit/>
          </a:bodyPr>
          <a:lstStyle/>
          <a:p>
            <a:r>
              <a:rPr kumimoji="1" lang="ja-JP" altLang="en-US" dirty="0"/>
              <a:t>９㎛における光学的深さ</a:t>
            </a:r>
          </a:p>
        </p:txBody>
      </p:sp>
    </p:spTree>
    <p:extLst>
      <p:ext uri="{BB962C8B-B14F-4D97-AF65-F5344CB8AC3E}">
        <p14:creationId xmlns:p14="http://schemas.microsoft.com/office/powerpoint/2010/main" val="1544536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1897200"/>
            <a:ext cx="3989832" cy="3625723"/>
          </a:xfrm>
          <a:prstGeom prst="rect">
            <a:avLst/>
          </a:prstGeom>
        </p:spPr>
      </p:pic>
      <p:sp>
        <p:nvSpPr>
          <p:cNvPr id="2" name="タイトル 1"/>
          <p:cNvSpPr>
            <a:spLocks noGrp="1"/>
          </p:cNvSpPr>
          <p:nvPr>
            <p:ph type="title"/>
          </p:nvPr>
        </p:nvSpPr>
        <p:spPr/>
        <p:txBody>
          <a:bodyPr/>
          <a:lstStyle/>
          <a:p>
            <a:r>
              <a:rPr kumimoji="1" lang="ja-JP" altLang="en-US" dirty="0"/>
              <a:t>過去の研究例</a:t>
            </a:r>
            <a:r>
              <a:rPr kumimoji="1" lang="en-US" altLang="ja-JP" dirty="0"/>
              <a:t>:3</a:t>
            </a:r>
            <a:endParaRPr kumimoji="1" lang="ja-JP" altLang="en-US" dirty="0"/>
          </a:p>
        </p:txBody>
      </p:sp>
      <p:sp>
        <p:nvSpPr>
          <p:cNvPr id="3" name="コンテンツ プレースホルダー 2"/>
          <p:cNvSpPr>
            <a:spLocks noGrp="1"/>
          </p:cNvSpPr>
          <p:nvPr>
            <p:ph idx="1"/>
          </p:nvPr>
        </p:nvSpPr>
        <p:spPr>
          <a:xfrm>
            <a:off x="31531" y="1628800"/>
            <a:ext cx="4865013" cy="5229200"/>
          </a:xfrm>
        </p:spPr>
        <p:txBody>
          <a:bodyPr>
            <a:normAutofit fontScale="85000" lnSpcReduction="20000"/>
          </a:bodyPr>
          <a:lstStyle/>
          <a:p>
            <a:r>
              <a:rPr kumimoji="1" lang="en-US" altLang="ja-JP" dirty="0"/>
              <a:t>Mulholland et al. (2013)</a:t>
            </a:r>
          </a:p>
          <a:p>
            <a:pPr lvl="1"/>
            <a:r>
              <a:rPr kumimoji="1" lang="en-US" altLang="ja-JP" dirty="0"/>
              <a:t>UKMGCM </a:t>
            </a:r>
            <a:r>
              <a:rPr kumimoji="1" lang="ja-JP" altLang="en-US" dirty="0"/>
              <a:t>にダスト循環過程のスキームを実装し</a:t>
            </a:r>
            <a:r>
              <a:rPr kumimoji="1" lang="en-US" altLang="ja-JP" dirty="0"/>
              <a:t>, </a:t>
            </a:r>
            <a:r>
              <a:rPr kumimoji="1" lang="ja-JP" altLang="en-US" dirty="0"/>
              <a:t>ダストの輸送実験を実行</a:t>
            </a:r>
            <a:endParaRPr kumimoji="1" lang="en-US" altLang="ja-JP" dirty="0"/>
          </a:p>
          <a:p>
            <a:pPr lvl="2"/>
            <a:r>
              <a:rPr kumimoji="1" lang="ja-JP" altLang="en-US" dirty="0"/>
              <a:t>ダストの地表面密度の変化による巻き上げ率の変化を考慮</a:t>
            </a:r>
            <a:endParaRPr kumimoji="1" lang="en-US" altLang="ja-JP" dirty="0"/>
          </a:p>
          <a:p>
            <a:pPr lvl="1"/>
            <a:r>
              <a:rPr kumimoji="1" lang="ja-JP" altLang="en-US" dirty="0"/>
              <a:t>ダスト分布の年々変動を表現したと主張</a:t>
            </a:r>
            <a:endParaRPr kumimoji="1" lang="en-US" altLang="ja-JP" dirty="0"/>
          </a:p>
          <a:p>
            <a:pPr lvl="2"/>
            <a:r>
              <a:rPr kumimoji="1" lang="ja-JP" altLang="en-US" dirty="0"/>
              <a:t>全球平均した可視領域の光学的深さが</a:t>
            </a:r>
            <a:r>
              <a:rPr kumimoji="1" lang="en-US" altLang="ja-JP" dirty="0"/>
              <a:t>2 </a:t>
            </a:r>
            <a:r>
              <a:rPr kumimoji="1" lang="ja-JP" altLang="en-US" dirty="0"/>
              <a:t>を超える 年が </a:t>
            </a:r>
            <a:r>
              <a:rPr kumimoji="1" lang="en-US" altLang="ja-JP" dirty="0"/>
              <a:t>4-7 </a:t>
            </a:r>
            <a:r>
              <a:rPr kumimoji="1" lang="ja-JP" altLang="en-US" dirty="0"/>
              <a:t>年ごとに現れる</a:t>
            </a:r>
            <a:endParaRPr kumimoji="1" lang="en-US" altLang="ja-JP" dirty="0"/>
          </a:p>
          <a:p>
            <a:pPr lvl="1"/>
            <a:r>
              <a:rPr kumimoji="1" lang="ja-JP" altLang="en-US" dirty="0"/>
              <a:t>ダストデビルによる巻き上げによる年々変動への寄与は無視されている</a:t>
            </a:r>
            <a:endParaRPr kumimoji="1" lang="en-US" altLang="ja-JP" dirty="0"/>
          </a:p>
          <a:p>
            <a:pPr lvl="2"/>
            <a:r>
              <a:rPr kumimoji="1" lang="ja-JP" altLang="en-US" dirty="0"/>
              <a:t>ダストデビルによる巻き上げによるダストの面密度の変化は考えていない</a:t>
            </a:r>
            <a:endParaRPr kumimoji="1" lang="en-US" altLang="ja-JP" dirty="0"/>
          </a:p>
          <a:p>
            <a:pPr lvl="2"/>
            <a:endParaRPr kumimoji="1" lang="ja-JP" altLang="en-US" dirty="0"/>
          </a:p>
        </p:txBody>
      </p:sp>
      <p:sp>
        <p:nvSpPr>
          <p:cNvPr id="6" name="テキスト ボックス 5"/>
          <p:cNvSpPr txBox="1"/>
          <p:nvPr/>
        </p:nvSpPr>
        <p:spPr>
          <a:xfrm>
            <a:off x="4788024" y="5807005"/>
            <a:ext cx="3629520" cy="646331"/>
          </a:xfrm>
          <a:prstGeom prst="rect">
            <a:avLst/>
          </a:prstGeom>
          <a:noFill/>
        </p:spPr>
        <p:txBody>
          <a:bodyPr wrap="none" rtlCol="0">
            <a:spAutoFit/>
          </a:bodyPr>
          <a:lstStyle/>
          <a:p>
            <a:r>
              <a:rPr lang="ja-JP" altLang="en-US" dirty="0"/>
              <a:t>全球平均されたダストの光学的深さ</a:t>
            </a:r>
            <a:endParaRPr lang="en-US" altLang="ja-JP" dirty="0"/>
          </a:p>
          <a:p>
            <a:r>
              <a:rPr lang="en-US" altLang="ja-JP" dirty="0"/>
              <a:t>(Mulholland et al., 2013).</a:t>
            </a:r>
            <a:endParaRPr kumimoji="1" lang="ja-JP" altLang="en-US" dirty="0"/>
          </a:p>
        </p:txBody>
      </p:sp>
      <p:sp>
        <p:nvSpPr>
          <p:cNvPr id="8" name="テキスト ボックス 7"/>
          <p:cNvSpPr txBox="1"/>
          <p:nvPr/>
        </p:nvSpPr>
        <p:spPr>
          <a:xfrm>
            <a:off x="4860354" y="1843222"/>
            <a:ext cx="461665" cy="3989234"/>
          </a:xfrm>
          <a:prstGeom prst="rect">
            <a:avLst/>
          </a:prstGeom>
          <a:solidFill>
            <a:schemeClr val="bg1"/>
          </a:solidFill>
        </p:spPr>
        <p:txBody>
          <a:bodyPr vert="eaVert" wrap="none" rtlCol="0">
            <a:spAutoFit/>
          </a:bodyPr>
          <a:lstStyle/>
          <a:p>
            <a:r>
              <a:rPr kumimoji="1" lang="ja-JP" altLang="en-US" dirty="0"/>
              <a:t>全球平均された可視領域の光学的深さ</a:t>
            </a:r>
          </a:p>
        </p:txBody>
      </p:sp>
      <p:cxnSp>
        <p:nvCxnSpPr>
          <p:cNvPr id="10" name="直線コネクタ 9"/>
          <p:cNvCxnSpPr/>
          <p:nvPr/>
        </p:nvCxnSpPr>
        <p:spPr>
          <a:xfrm>
            <a:off x="5379777" y="3006000"/>
            <a:ext cx="3779912"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5184000" y="2821334"/>
            <a:ext cx="276038" cy="307777"/>
          </a:xfrm>
          <a:prstGeom prst="rect">
            <a:avLst/>
          </a:prstGeom>
          <a:solidFill>
            <a:schemeClr val="bg1"/>
          </a:solidFill>
        </p:spPr>
        <p:txBody>
          <a:bodyPr wrap="none" rtlCol="0">
            <a:spAutoFit/>
          </a:bodyPr>
          <a:lstStyle/>
          <a:p>
            <a:r>
              <a:rPr kumimoji="1" lang="en-US" altLang="ja-JP" sz="1400" dirty="0"/>
              <a:t>2</a:t>
            </a:r>
            <a:endParaRPr kumimoji="1" lang="ja-JP" altLang="en-US" sz="1400" dirty="0"/>
          </a:p>
        </p:txBody>
      </p:sp>
      <p:sp>
        <p:nvSpPr>
          <p:cNvPr id="11" name="テキスト ボックス 10"/>
          <p:cNvSpPr txBox="1"/>
          <p:nvPr/>
        </p:nvSpPr>
        <p:spPr>
          <a:xfrm>
            <a:off x="5184000" y="1825079"/>
            <a:ext cx="276038" cy="307777"/>
          </a:xfrm>
          <a:prstGeom prst="rect">
            <a:avLst/>
          </a:prstGeom>
          <a:solidFill>
            <a:schemeClr val="bg1"/>
          </a:solidFill>
        </p:spPr>
        <p:txBody>
          <a:bodyPr wrap="none" rtlCol="0">
            <a:spAutoFit/>
          </a:bodyPr>
          <a:lstStyle/>
          <a:p>
            <a:r>
              <a:rPr kumimoji="1" lang="en-US" altLang="ja-JP" sz="1400" dirty="0"/>
              <a:t>3</a:t>
            </a:r>
            <a:endParaRPr kumimoji="1" lang="ja-JP" altLang="en-US" sz="1400" dirty="0"/>
          </a:p>
        </p:txBody>
      </p:sp>
      <p:sp>
        <p:nvSpPr>
          <p:cNvPr id="13" name="テキスト ボックス 12"/>
          <p:cNvSpPr txBox="1"/>
          <p:nvPr/>
        </p:nvSpPr>
        <p:spPr>
          <a:xfrm>
            <a:off x="5184000" y="3925906"/>
            <a:ext cx="276038" cy="307777"/>
          </a:xfrm>
          <a:prstGeom prst="rect">
            <a:avLst/>
          </a:prstGeom>
          <a:solidFill>
            <a:schemeClr val="bg1"/>
          </a:solidFill>
        </p:spPr>
        <p:txBody>
          <a:bodyPr wrap="none" rtlCol="0">
            <a:spAutoFit/>
          </a:bodyPr>
          <a:lstStyle/>
          <a:p>
            <a:r>
              <a:rPr kumimoji="1" lang="en-US" altLang="ja-JP" sz="1400" dirty="0"/>
              <a:t>1</a:t>
            </a:r>
            <a:endParaRPr kumimoji="1" lang="ja-JP" altLang="en-US" sz="1400" dirty="0"/>
          </a:p>
        </p:txBody>
      </p:sp>
      <p:sp>
        <p:nvSpPr>
          <p:cNvPr id="14" name="テキスト ボックス 13"/>
          <p:cNvSpPr txBox="1"/>
          <p:nvPr/>
        </p:nvSpPr>
        <p:spPr>
          <a:xfrm>
            <a:off x="5652120" y="5157192"/>
            <a:ext cx="276038" cy="307777"/>
          </a:xfrm>
          <a:prstGeom prst="rect">
            <a:avLst/>
          </a:prstGeom>
          <a:solidFill>
            <a:schemeClr val="bg1"/>
          </a:solidFill>
        </p:spPr>
        <p:txBody>
          <a:bodyPr wrap="none" rtlCol="0">
            <a:spAutoFit/>
          </a:bodyPr>
          <a:lstStyle/>
          <a:p>
            <a:r>
              <a:rPr kumimoji="1" lang="en-US" altLang="ja-JP" sz="1400" dirty="0"/>
              <a:t>3</a:t>
            </a:r>
            <a:endParaRPr kumimoji="1" lang="ja-JP" altLang="en-US" sz="1400" dirty="0"/>
          </a:p>
        </p:txBody>
      </p:sp>
      <p:sp>
        <p:nvSpPr>
          <p:cNvPr id="15" name="テキスト ボックス 14"/>
          <p:cNvSpPr txBox="1"/>
          <p:nvPr/>
        </p:nvSpPr>
        <p:spPr>
          <a:xfrm>
            <a:off x="6048000" y="5157192"/>
            <a:ext cx="276038" cy="307777"/>
          </a:xfrm>
          <a:prstGeom prst="rect">
            <a:avLst/>
          </a:prstGeom>
          <a:solidFill>
            <a:schemeClr val="bg1"/>
          </a:solidFill>
        </p:spPr>
        <p:txBody>
          <a:bodyPr wrap="none" rtlCol="0">
            <a:spAutoFit/>
          </a:bodyPr>
          <a:lstStyle/>
          <a:p>
            <a:r>
              <a:rPr kumimoji="1" lang="en-US" altLang="ja-JP" sz="1400" dirty="0"/>
              <a:t>6</a:t>
            </a:r>
            <a:endParaRPr kumimoji="1" lang="ja-JP" altLang="en-US" sz="1400" dirty="0"/>
          </a:p>
        </p:txBody>
      </p:sp>
      <p:sp>
        <p:nvSpPr>
          <p:cNvPr id="16" name="テキスト ボックス 15"/>
          <p:cNvSpPr txBox="1"/>
          <p:nvPr/>
        </p:nvSpPr>
        <p:spPr>
          <a:xfrm>
            <a:off x="6408000" y="5157192"/>
            <a:ext cx="276038" cy="307777"/>
          </a:xfrm>
          <a:prstGeom prst="rect">
            <a:avLst/>
          </a:prstGeom>
          <a:solidFill>
            <a:schemeClr val="bg1"/>
          </a:solidFill>
        </p:spPr>
        <p:txBody>
          <a:bodyPr wrap="none" rtlCol="0">
            <a:spAutoFit/>
          </a:bodyPr>
          <a:lstStyle/>
          <a:p>
            <a:r>
              <a:rPr kumimoji="1" lang="en-US" altLang="ja-JP" sz="1400" dirty="0"/>
              <a:t>9</a:t>
            </a:r>
            <a:endParaRPr kumimoji="1" lang="ja-JP" altLang="en-US" sz="1400" dirty="0"/>
          </a:p>
        </p:txBody>
      </p:sp>
      <p:sp>
        <p:nvSpPr>
          <p:cNvPr id="17" name="テキスト ボックス 16"/>
          <p:cNvSpPr txBox="1"/>
          <p:nvPr/>
        </p:nvSpPr>
        <p:spPr>
          <a:xfrm>
            <a:off x="6732000" y="5157192"/>
            <a:ext cx="367408" cy="307777"/>
          </a:xfrm>
          <a:prstGeom prst="rect">
            <a:avLst/>
          </a:prstGeom>
          <a:solidFill>
            <a:schemeClr val="bg1"/>
          </a:solidFill>
        </p:spPr>
        <p:txBody>
          <a:bodyPr wrap="none" rtlCol="0">
            <a:spAutoFit/>
          </a:bodyPr>
          <a:lstStyle/>
          <a:p>
            <a:r>
              <a:rPr kumimoji="1" lang="en-US" altLang="ja-JP" sz="1400" dirty="0"/>
              <a:t>12</a:t>
            </a:r>
            <a:endParaRPr kumimoji="1" lang="ja-JP" altLang="en-US" sz="1400" dirty="0"/>
          </a:p>
        </p:txBody>
      </p:sp>
      <p:sp>
        <p:nvSpPr>
          <p:cNvPr id="18" name="テキスト ボックス 17"/>
          <p:cNvSpPr txBox="1"/>
          <p:nvPr/>
        </p:nvSpPr>
        <p:spPr>
          <a:xfrm>
            <a:off x="7084912" y="5157192"/>
            <a:ext cx="367408" cy="307777"/>
          </a:xfrm>
          <a:prstGeom prst="rect">
            <a:avLst/>
          </a:prstGeom>
          <a:solidFill>
            <a:schemeClr val="bg1"/>
          </a:solidFill>
        </p:spPr>
        <p:txBody>
          <a:bodyPr wrap="none" rtlCol="0">
            <a:spAutoFit/>
          </a:bodyPr>
          <a:lstStyle/>
          <a:p>
            <a:r>
              <a:rPr kumimoji="1" lang="en-US" altLang="ja-JP" sz="1400" dirty="0"/>
              <a:t>15</a:t>
            </a:r>
            <a:endParaRPr kumimoji="1" lang="ja-JP" altLang="en-US" sz="1400" dirty="0"/>
          </a:p>
        </p:txBody>
      </p:sp>
      <p:sp>
        <p:nvSpPr>
          <p:cNvPr id="19" name="テキスト ボックス 18"/>
          <p:cNvSpPr txBox="1"/>
          <p:nvPr/>
        </p:nvSpPr>
        <p:spPr>
          <a:xfrm>
            <a:off x="7416000" y="5157192"/>
            <a:ext cx="367408" cy="307777"/>
          </a:xfrm>
          <a:prstGeom prst="rect">
            <a:avLst/>
          </a:prstGeom>
          <a:solidFill>
            <a:schemeClr val="bg1"/>
          </a:solidFill>
        </p:spPr>
        <p:txBody>
          <a:bodyPr wrap="none" rtlCol="0">
            <a:spAutoFit/>
          </a:bodyPr>
          <a:lstStyle/>
          <a:p>
            <a:r>
              <a:rPr kumimoji="1" lang="en-US" altLang="ja-JP" sz="1400" dirty="0"/>
              <a:t>18</a:t>
            </a:r>
            <a:endParaRPr kumimoji="1" lang="ja-JP" altLang="en-US" sz="1400" dirty="0"/>
          </a:p>
        </p:txBody>
      </p:sp>
      <p:sp>
        <p:nvSpPr>
          <p:cNvPr id="20" name="テキスト ボックス 19"/>
          <p:cNvSpPr txBox="1"/>
          <p:nvPr/>
        </p:nvSpPr>
        <p:spPr>
          <a:xfrm>
            <a:off x="7776000" y="5157192"/>
            <a:ext cx="367408" cy="307777"/>
          </a:xfrm>
          <a:prstGeom prst="rect">
            <a:avLst/>
          </a:prstGeom>
          <a:solidFill>
            <a:schemeClr val="bg1"/>
          </a:solidFill>
        </p:spPr>
        <p:txBody>
          <a:bodyPr wrap="none" rtlCol="0">
            <a:spAutoFit/>
          </a:bodyPr>
          <a:lstStyle/>
          <a:p>
            <a:r>
              <a:rPr kumimoji="1" lang="en-US" altLang="ja-JP" sz="1400" dirty="0"/>
              <a:t>21</a:t>
            </a:r>
            <a:endParaRPr kumimoji="1" lang="ja-JP" altLang="en-US" sz="1400" dirty="0"/>
          </a:p>
        </p:txBody>
      </p:sp>
      <p:sp>
        <p:nvSpPr>
          <p:cNvPr id="21" name="テキスト ボックス 20"/>
          <p:cNvSpPr txBox="1"/>
          <p:nvPr/>
        </p:nvSpPr>
        <p:spPr>
          <a:xfrm>
            <a:off x="8136000" y="5157192"/>
            <a:ext cx="367408" cy="307777"/>
          </a:xfrm>
          <a:prstGeom prst="rect">
            <a:avLst/>
          </a:prstGeom>
          <a:solidFill>
            <a:schemeClr val="bg1"/>
          </a:solidFill>
        </p:spPr>
        <p:txBody>
          <a:bodyPr wrap="none" rtlCol="0">
            <a:spAutoFit/>
          </a:bodyPr>
          <a:lstStyle/>
          <a:p>
            <a:r>
              <a:rPr kumimoji="1" lang="en-US" altLang="ja-JP" sz="1400" dirty="0"/>
              <a:t>24</a:t>
            </a:r>
            <a:endParaRPr kumimoji="1" lang="ja-JP" altLang="en-US" sz="1400" dirty="0"/>
          </a:p>
        </p:txBody>
      </p:sp>
      <p:sp>
        <p:nvSpPr>
          <p:cNvPr id="22" name="テキスト ボックス 21"/>
          <p:cNvSpPr txBox="1"/>
          <p:nvPr/>
        </p:nvSpPr>
        <p:spPr>
          <a:xfrm>
            <a:off x="8496000" y="5157192"/>
            <a:ext cx="367408" cy="307777"/>
          </a:xfrm>
          <a:prstGeom prst="rect">
            <a:avLst/>
          </a:prstGeom>
          <a:solidFill>
            <a:schemeClr val="bg1"/>
          </a:solidFill>
        </p:spPr>
        <p:txBody>
          <a:bodyPr wrap="none" rtlCol="0">
            <a:spAutoFit/>
          </a:bodyPr>
          <a:lstStyle/>
          <a:p>
            <a:r>
              <a:rPr kumimoji="1" lang="en-US" altLang="ja-JP" sz="1400" dirty="0"/>
              <a:t>27</a:t>
            </a:r>
            <a:endParaRPr kumimoji="1" lang="ja-JP" altLang="en-US" sz="1400" dirty="0"/>
          </a:p>
        </p:txBody>
      </p:sp>
      <p:sp>
        <p:nvSpPr>
          <p:cNvPr id="23" name="テキスト ボックス 22"/>
          <p:cNvSpPr txBox="1"/>
          <p:nvPr/>
        </p:nvSpPr>
        <p:spPr>
          <a:xfrm>
            <a:off x="8813104" y="5157192"/>
            <a:ext cx="367408" cy="307777"/>
          </a:xfrm>
          <a:prstGeom prst="rect">
            <a:avLst/>
          </a:prstGeom>
          <a:solidFill>
            <a:schemeClr val="bg1"/>
          </a:solidFill>
        </p:spPr>
        <p:txBody>
          <a:bodyPr wrap="none" rtlCol="0">
            <a:spAutoFit/>
          </a:bodyPr>
          <a:lstStyle/>
          <a:p>
            <a:r>
              <a:rPr kumimoji="1" lang="en-US" altLang="ja-JP" sz="1400" dirty="0"/>
              <a:t>30</a:t>
            </a:r>
            <a:endParaRPr kumimoji="1" lang="ja-JP" altLang="en-US" sz="1400" dirty="0"/>
          </a:p>
        </p:txBody>
      </p:sp>
      <p:sp>
        <p:nvSpPr>
          <p:cNvPr id="12" name="テキスト ボックス 11"/>
          <p:cNvSpPr txBox="1"/>
          <p:nvPr/>
        </p:nvSpPr>
        <p:spPr>
          <a:xfrm>
            <a:off x="7142267" y="5373216"/>
            <a:ext cx="310053" cy="307777"/>
          </a:xfrm>
          <a:prstGeom prst="rect">
            <a:avLst/>
          </a:prstGeom>
          <a:solidFill>
            <a:schemeClr val="bg1"/>
          </a:solidFill>
        </p:spPr>
        <p:txBody>
          <a:bodyPr wrap="square" rtlCol="0">
            <a:spAutoFit/>
          </a:bodyPr>
          <a:lstStyle/>
          <a:p>
            <a:r>
              <a:rPr kumimoji="1" lang="ja-JP" altLang="en-US" sz="1400" dirty="0"/>
              <a:t>年</a:t>
            </a:r>
          </a:p>
        </p:txBody>
      </p:sp>
    </p:spTree>
    <p:extLst>
      <p:ext uri="{BB962C8B-B14F-4D97-AF65-F5344CB8AC3E}">
        <p14:creationId xmlns:p14="http://schemas.microsoft.com/office/powerpoint/2010/main" val="3912748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目的</a:t>
            </a:r>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a:t>大目標</a:t>
            </a:r>
            <a:endParaRPr kumimoji="1" lang="en-US" altLang="ja-JP" dirty="0"/>
          </a:p>
          <a:p>
            <a:pPr lvl="1"/>
            <a:r>
              <a:rPr kumimoji="1" lang="ja-JP" altLang="en-US" dirty="0"/>
              <a:t>観測された火星のダスト分布の季節変動をモデルで表現し</a:t>
            </a:r>
            <a:r>
              <a:rPr kumimoji="1" lang="en-US" altLang="ja-JP" dirty="0"/>
              <a:t>, </a:t>
            </a:r>
            <a:r>
              <a:rPr kumimoji="1" lang="ja-JP" altLang="en-US" dirty="0"/>
              <a:t>それが起こるメカニズムについて議論したい</a:t>
            </a:r>
            <a:endParaRPr kumimoji="1" lang="en-US" altLang="ja-JP" dirty="0"/>
          </a:p>
          <a:p>
            <a:r>
              <a:rPr kumimoji="1" lang="ja-JP" altLang="en-US" dirty="0"/>
              <a:t>我々の現状</a:t>
            </a:r>
            <a:endParaRPr kumimoji="1" lang="en-US" altLang="ja-JP" dirty="0"/>
          </a:p>
          <a:p>
            <a:pPr lvl="1"/>
            <a:r>
              <a:rPr kumimoji="1" lang="ja-JP" altLang="en-US" dirty="0"/>
              <a:t>我々の開発している大気大循環モデル </a:t>
            </a:r>
            <a:r>
              <a:rPr kumimoji="1" lang="en-US" altLang="ja-JP" dirty="0"/>
              <a:t>DCPAM (</a:t>
            </a:r>
            <a:r>
              <a:rPr kumimoji="1" lang="ja-JP" altLang="en-US" dirty="0"/>
              <a:t>高橋 他</a:t>
            </a:r>
            <a:r>
              <a:rPr kumimoji="1" lang="en-US" altLang="ja-JP" dirty="0"/>
              <a:t>,</a:t>
            </a:r>
            <a:r>
              <a:rPr kumimoji="1" lang="ja-JP" altLang="en-US" dirty="0"/>
              <a:t> </a:t>
            </a:r>
            <a:r>
              <a:rPr kumimoji="1" lang="en-US" altLang="ja-JP" dirty="0"/>
              <a:t>2015) </a:t>
            </a:r>
            <a:r>
              <a:rPr kumimoji="1" lang="ja-JP" altLang="en-US" dirty="0" err="1"/>
              <a:t>には</a:t>
            </a:r>
            <a:r>
              <a:rPr kumimoji="1" lang="ja-JP" altLang="en-US" dirty="0"/>
              <a:t>ダスト循環過程のスキームは実装されていなかった</a:t>
            </a:r>
            <a:r>
              <a:rPr kumimoji="1" lang="en-US" altLang="ja-JP" dirty="0"/>
              <a:t>.</a:t>
            </a:r>
          </a:p>
          <a:p>
            <a:r>
              <a:rPr kumimoji="1" lang="ja-JP" altLang="en-US" dirty="0"/>
              <a:t>この研究での目的</a:t>
            </a:r>
            <a:endParaRPr kumimoji="1" lang="en-US" altLang="ja-JP" dirty="0"/>
          </a:p>
          <a:p>
            <a:pPr lvl="1"/>
            <a:r>
              <a:rPr kumimoji="1" lang="en-US" altLang="ja-JP" dirty="0"/>
              <a:t>DCPAM </a:t>
            </a:r>
            <a:r>
              <a:rPr kumimoji="1" lang="ja-JP" altLang="en-US" dirty="0"/>
              <a:t>にダスト循環過程のスキームを実装する</a:t>
            </a:r>
            <a:endParaRPr kumimoji="1" lang="en-US" altLang="ja-JP" dirty="0"/>
          </a:p>
          <a:p>
            <a:pPr lvl="1"/>
            <a:r>
              <a:rPr kumimoji="1" lang="ja-JP" altLang="en-US" dirty="0"/>
              <a:t>モデル内で</a:t>
            </a:r>
            <a:r>
              <a:rPr kumimoji="1" lang="en-US" altLang="ja-JP" dirty="0"/>
              <a:t>, </a:t>
            </a:r>
            <a:r>
              <a:rPr kumimoji="1" lang="ja-JP" altLang="en-US" dirty="0"/>
              <a:t>ダストデビルによるダスト巻き上げと大気場がどのような関係にあるかを理解する</a:t>
            </a:r>
            <a:endParaRPr kumimoji="1" lang="en-US" altLang="ja-JP" dirty="0"/>
          </a:p>
        </p:txBody>
      </p:sp>
    </p:spTree>
    <p:extLst>
      <p:ext uri="{BB962C8B-B14F-4D97-AF65-F5344CB8AC3E}">
        <p14:creationId xmlns:p14="http://schemas.microsoft.com/office/powerpoint/2010/main" val="381431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本研究で行ったこと</a:t>
            </a:r>
          </a:p>
        </p:txBody>
      </p:sp>
      <p:sp>
        <p:nvSpPr>
          <p:cNvPr id="3" name="コンテンツ プレースホルダー 2"/>
          <p:cNvSpPr>
            <a:spLocks noGrp="1"/>
          </p:cNvSpPr>
          <p:nvPr>
            <p:ph idx="1"/>
          </p:nvPr>
        </p:nvSpPr>
        <p:spPr/>
        <p:txBody>
          <a:bodyPr>
            <a:normAutofit fontScale="92500" lnSpcReduction="10000"/>
          </a:bodyPr>
          <a:lstStyle/>
          <a:p>
            <a:pPr marL="514350" indent="-514350">
              <a:buFont typeface="+mj-lt"/>
              <a:buAutoNum type="arabicPeriod"/>
            </a:pPr>
            <a:r>
              <a:rPr kumimoji="1" lang="en-US" altLang="ja-JP" dirty="0"/>
              <a:t>DCPAM</a:t>
            </a:r>
            <a:r>
              <a:rPr kumimoji="1" lang="ja-JP" altLang="en-US" dirty="0"/>
              <a:t> へダスト巻き上げパラメタリゼーションスキームを実装する</a:t>
            </a:r>
            <a:endParaRPr kumimoji="1" lang="en-US" altLang="ja-JP" dirty="0"/>
          </a:p>
          <a:p>
            <a:pPr marL="514350" indent="-514350">
              <a:buFont typeface="+mj-lt"/>
              <a:buAutoNum type="arabicPeriod"/>
            </a:pPr>
            <a:r>
              <a:rPr kumimoji="1" lang="ja-JP" altLang="en-US" dirty="0"/>
              <a:t>それを用いたダストフラックスの二つの診断実験を行う</a:t>
            </a:r>
            <a:endParaRPr kumimoji="1" lang="en-US" altLang="ja-JP" dirty="0"/>
          </a:p>
          <a:p>
            <a:pPr lvl="1"/>
            <a:r>
              <a:rPr kumimoji="1" lang="ja-JP" altLang="en-US" dirty="0"/>
              <a:t>観測に基づく地形起伏を与えて</a:t>
            </a:r>
            <a:r>
              <a:rPr kumimoji="1" lang="en-US" altLang="ja-JP" dirty="0"/>
              <a:t>,</a:t>
            </a:r>
            <a:r>
              <a:rPr kumimoji="1" lang="ja-JP" altLang="en-US" dirty="0"/>
              <a:t> </a:t>
            </a:r>
            <a:r>
              <a:rPr kumimoji="1" lang="en-US" altLang="ja-JP" dirty="0"/>
              <a:t>Smith et al. (2003) </a:t>
            </a:r>
            <a:r>
              <a:rPr kumimoji="1" lang="ja-JP" altLang="en-US" dirty="0"/>
              <a:t>の観測結果</a:t>
            </a:r>
            <a:r>
              <a:rPr kumimoji="1" lang="en-US" altLang="ja-JP" dirty="0"/>
              <a:t>, </a:t>
            </a:r>
            <a:r>
              <a:rPr kumimoji="1" lang="en-US" altLang="ja-JP" dirty="0" err="1"/>
              <a:t>Kahre</a:t>
            </a:r>
            <a:r>
              <a:rPr kumimoji="1" lang="en-US" altLang="ja-JP" dirty="0"/>
              <a:t> et al. (2006) </a:t>
            </a:r>
            <a:r>
              <a:rPr kumimoji="1" lang="ja-JP" altLang="en-US" dirty="0"/>
              <a:t>の結果と比較</a:t>
            </a:r>
            <a:endParaRPr kumimoji="1" lang="en-US" altLang="ja-JP" dirty="0"/>
          </a:p>
          <a:p>
            <a:pPr lvl="2"/>
            <a:r>
              <a:rPr kumimoji="1" lang="ja-JP" altLang="en-US" dirty="0"/>
              <a:t>モデルの検証</a:t>
            </a:r>
            <a:endParaRPr kumimoji="1" lang="en-US" altLang="ja-JP" dirty="0"/>
          </a:p>
          <a:p>
            <a:pPr lvl="1"/>
            <a:r>
              <a:rPr kumimoji="1" lang="ja-JP" altLang="en-US" dirty="0"/>
              <a:t>計算に与える地形起伏を変えた場合におけるダストデビルによる巻き上げフラックス診断実験</a:t>
            </a:r>
            <a:endParaRPr kumimoji="1" lang="en-US" altLang="ja-JP" dirty="0"/>
          </a:p>
          <a:p>
            <a:pPr lvl="2"/>
            <a:r>
              <a:rPr kumimoji="1" lang="ja-JP" altLang="en-US" dirty="0"/>
              <a:t>ダストフラックスに対する</a:t>
            </a:r>
            <a:r>
              <a:rPr kumimoji="1" lang="en-US" altLang="ja-JP" dirty="0"/>
              <a:t>, </a:t>
            </a:r>
            <a:r>
              <a:rPr kumimoji="1" lang="ja-JP" altLang="en-US" dirty="0"/>
              <a:t>異なる地形の下での異なる大気場の影響を評価</a:t>
            </a:r>
            <a:endParaRPr kumimoji="1" lang="en-US" altLang="ja-JP" dirty="0"/>
          </a:p>
        </p:txBody>
      </p:sp>
    </p:spTree>
    <p:extLst>
      <p:ext uri="{BB962C8B-B14F-4D97-AF65-F5344CB8AC3E}">
        <p14:creationId xmlns:p14="http://schemas.microsoft.com/office/powerpoint/2010/main" val="29794734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294.7911"/>
  <p:tag name="ORIGINALWIDTH" val="1876.012"/>
  <p:tag name="OUTPUTDPI" val="1200"/>
  <p:tag name="LATEXADDIN" val="\documentclass{jarticle}&#10;\usepackage{amsmath}&#10;\pagestyle{empty}&#10;\begin{document}&#10;\begin{align*}&#10;&amp;\alpha_k = 1.0\times 10^{-1}, \tau^{*}=2.25\times 10^{-3},\\[-5pt]&#10;&amp;R= 2.3\times 10^{-3}, \alpha_d = 1.0\times 10^{-10}&#10;\end{align*}&#10;\end{document}&#10;"/>
  <p:tag name="IGUANATEXSIZE" val="20"/>
  <p:tag name="IGUANATEXCURSOR" val="160"/>
  <p:tag name="TRANSPARENCY" val="True"/>
  <p:tag name="FILENAME" val=""/>
  <p:tag name="INPUTTYPE" val="0"/>
  <p:tag name="LATEXENGINEID" val="4"/>
  <p:tag name="TEMPFOLDER" val="C:\Users\seigi\Downloads\tmp\"/>
</p:tagLst>
</file>

<file path=ppt/tags/tag2.xml><?xml version="1.0" encoding="utf-8"?>
<p:tagLst xmlns:a="http://schemas.openxmlformats.org/drawingml/2006/main" xmlns:r="http://schemas.openxmlformats.org/officeDocument/2006/relationships" xmlns:p="http://schemas.openxmlformats.org/presentationml/2006/main">
  <p:tag name="ORIGINALHEIGHT" val="160.5224"/>
  <p:tag name="ORIGINALWIDTH" val="990.8882"/>
  <p:tag name="OUTPUTDPI" val="1200"/>
  <p:tag name="LATEXADDIN" val="\documentclass{jarticle}&#10;\usepackage{amsmath}&#10;\pagestyle{empty}&#10;\begin{document}&#10;\begin{align*}&#10;\overline{F_d} = \alpha (\overline{\overline{S}\overline{\eta}} + \overline{S'\eta '})&#10;\end{align*}&#10;\end{document}&#10;"/>
  <p:tag name="IGUANATEXSIZE" val="20"/>
  <p:tag name="IGUANATEXCURSOR" val="159"/>
  <p:tag name="TRANSPARENCY" val="True"/>
  <p:tag name="FILENAME" val=""/>
  <p:tag name="INPUTTYPE" val="0"/>
  <p:tag name="LATEXENGINEID" val="4"/>
  <p:tag name="TEMPFOLDER" val="C:\Users\seigi\Downloads\tmp\"/>
</p:tagLst>
</file>

<file path=ppt/tags/tag3.xml><?xml version="1.0" encoding="utf-8"?>
<p:tagLst xmlns:a="http://schemas.openxmlformats.org/drawingml/2006/main" xmlns:r="http://schemas.openxmlformats.org/officeDocument/2006/relationships" xmlns:p="http://schemas.openxmlformats.org/presentationml/2006/main">
  <p:tag name="ORIGINALHEIGHT" val="783.8594"/>
  <p:tag name="ORIGINALWIDTH" val="192.0268"/>
  <p:tag name="OUTPUTDPI" val="1200"/>
  <p:tag name="LATEXADDIN" val="\documentclass{jarticle}&#10;\usepackage{amsmath}&#10;\pagestyle{empty}&#10;\begin{document}&#10;\begin{align*}&#10;F_d&amp;:\\&#10;\alpha &amp;:\\&#10;S &amp;:\\&#10;\eta &amp;:&#10;\end{align*}&#10;\end{document}&#10;"/>
  <p:tag name="IGUANATEXSIZE" val="20"/>
  <p:tag name="IGUANATEXCURSOR" val="130"/>
  <p:tag name="TRANSPARENCY" val="True"/>
  <p:tag name="FILENAME" val=""/>
  <p:tag name="INPUTTYPE" val="0"/>
  <p:tag name="LATEXENGINEID" val="4"/>
  <p:tag name="TEMPFOLDER" val="C:\Users\seigi\Downloads\tmp\"/>
</p:tagLst>
</file>

<file path=ppt/tags/tag4.xml><?xml version="1.0" encoding="utf-8"?>
<p:tagLst xmlns:a="http://schemas.openxmlformats.org/drawingml/2006/main" xmlns:r="http://schemas.openxmlformats.org/officeDocument/2006/relationships" xmlns:p="http://schemas.openxmlformats.org/presentationml/2006/main">
  <p:tag name="ORIGINALHEIGHT" val="124.5174"/>
  <p:tag name="ORIGINALWIDTH" val="1047.896"/>
  <p:tag name="OUTPUTDPI" val="1200"/>
  <p:tag name="LATEXADDIN" val="\documentclass{jarticle}&#10;\usepackage{amsmath}&#10;\pagestyle{empty}&#10;\begin{document}&#10;\begin{align*}&#10;S = \rho C_h|v|(T - T_s)&#10;\end{align*}&#10;\end{document}&#10;"/>
  <p:tag name="IGUANATEXSIZE" val="20"/>
  <p:tag name="IGUANATEXCURSOR" val="120"/>
  <p:tag name="TRANSPARENCY" val="True"/>
  <p:tag name="FILENAME" val=""/>
  <p:tag name="INPUTTYPE" val="0"/>
  <p:tag name="LATEXENGINEID" val="4"/>
  <p:tag name="TEMPFOLDER" val="C:\Users\seigi\Downloads\tmp\"/>
</p:tagLst>
</file>

<file path=ppt/tags/tag5.xml><?xml version="1.0" encoding="utf-8"?>
<p:tagLst xmlns:a="http://schemas.openxmlformats.org/drawingml/2006/main" xmlns:r="http://schemas.openxmlformats.org/officeDocument/2006/relationships" xmlns:p="http://schemas.openxmlformats.org/presentationml/2006/main">
  <p:tag name="ORIGINALHEIGHT" val="687.846"/>
  <p:tag name="ORIGINALWIDTH" val="207.0289"/>
  <p:tag name="OUTPUTDPI" val="1200"/>
  <p:tag name="LATEXADDIN" val="\documentclass{jarticle}&#10;\usepackage{amsmath}&#10;\pagestyle{empty}&#10;\begin{document}&#10;\begin{align*}&#10;\rho &amp;:\\[-2mm]&#10;C_h &amp;:\\[-2mm]&#10;v &amp;:\\[-2mm]&#10;T &amp;:\\[-2mm]&#10;T_s &amp;:\\&#10;\end{align*}&#10;\end{document}&#10;"/>
  <p:tag name="IGUANATEXSIZE" val="20"/>
  <p:tag name="IGUANATEXCURSOR" val="152"/>
  <p:tag name="TRANSPARENCY" val="True"/>
  <p:tag name="FILENAME" val=""/>
  <p:tag name="INPUTTYPE" val="0"/>
  <p:tag name="LATEXENGINEID" val="4"/>
  <p:tag name="TEMPFOLDER" val="C:\Users\seigi\Downloads\tmp\"/>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6864</TotalTime>
  <Words>4598</Words>
  <Application>Microsoft Office PowerPoint</Application>
  <PresentationFormat>画面に合わせる (4:3)</PresentationFormat>
  <Paragraphs>694</Paragraphs>
  <Slides>49</Slides>
  <Notes>16</Notes>
  <HiddenSlides>12</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49</vt:i4>
      </vt:variant>
    </vt:vector>
  </HeadingPairs>
  <TitlesOfParts>
    <vt:vector size="57" baseType="lpstr">
      <vt:lpstr>ＭＳ Ｐゴシック</vt:lpstr>
      <vt:lpstr>ＭＳ ゴシック</vt:lpstr>
      <vt:lpstr>宋体</vt:lpstr>
      <vt:lpstr>Arial</vt:lpstr>
      <vt:lpstr>Calibri</vt:lpstr>
      <vt:lpstr>Cambria Math</vt:lpstr>
      <vt:lpstr>Symbol</vt:lpstr>
      <vt:lpstr>Office 主题</vt:lpstr>
      <vt:lpstr>火星のダスト巻き上げパラメタリゼーションスキームを用いたダストフラックスの診断実験 地形起伏の与え方の違いによるダストデビルによるダストフラックスの差</vt:lpstr>
      <vt:lpstr>火星</vt:lpstr>
      <vt:lpstr>火星のダスト</vt:lpstr>
      <vt:lpstr>火星 GCM を用いたダスト循環の計算</vt:lpstr>
      <vt:lpstr>過去の研究例:1</vt:lpstr>
      <vt:lpstr>過去の研究例:2</vt:lpstr>
      <vt:lpstr>過去の研究例:3</vt:lpstr>
      <vt:lpstr>目的</vt:lpstr>
      <vt:lpstr>本研究で行ったこと</vt:lpstr>
      <vt:lpstr>モデル</vt:lpstr>
      <vt:lpstr>風応力によるダスト巻き上げスキーム</vt:lpstr>
      <vt:lpstr>ダストデビルによる ダスト巻上げスキーム</vt:lpstr>
      <vt:lpstr>モデルの検証</vt:lpstr>
      <vt:lpstr>計算設定</vt:lpstr>
      <vt:lpstr>観測結果との比較</vt:lpstr>
      <vt:lpstr>観測結果との比較:温度子午面分布</vt:lpstr>
      <vt:lpstr>Kahre et al. 2006 の結果との比較</vt:lpstr>
      <vt:lpstr>風応力によるダスト巻き上げフラックス</vt:lpstr>
      <vt:lpstr>ダストデビルによるダスト巻き上げフラックス</vt:lpstr>
      <vt:lpstr>Kahre et al. (2006) との比較まとめ</vt:lpstr>
      <vt:lpstr>地形起伏を変えた場合のダストデビルによるダストフラックスの違い</vt:lpstr>
      <vt:lpstr>ダストデビルによるダストフラックス</vt:lpstr>
      <vt:lpstr>顕熱フラックスと熱効率</vt:lpstr>
      <vt:lpstr>Ls=270°付近の時間変化</vt:lpstr>
      <vt:lpstr>与える地表面特性</vt:lpstr>
      <vt:lpstr>ダストデビルによるダストフラックスの東西平均された季節変化</vt:lpstr>
      <vt:lpstr>南北方向に起伏がある場合とない場合の比較 </vt:lpstr>
      <vt:lpstr>25S 付近 </vt:lpstr>
      <vt:lpstr>5日間の顕熱フラックスと熱効率の時間変化(Ls=270 , 25S 付近) </vt:lpstr>
      <vt:lpstr>顕熱フラックスと熱効率を決める要因</vt:lpstr>
      <vt:lpstr>PowerPoint プレゼンテーション</vt:lpstr>
      <vt:lpstr> 25N 付近</vt:lpstr>
      <vt:lpstr>5日間の顕熱フラックスと熱効率の時間変化 (Ls=90, 25N 付近)</vt:lpstr>
      <vt:lpstr>PowerPoint プレゼンテーション</vt:lpstr>
      <vt:lpstr>起伏なし地形と東西平均地形の比較のまとめ</vt:lpstr>
      <vt:lpstr>経度方向に起伏がある場合</vt:lpstr>
      <vt:lpstr>ダストデビルによるダストフラックスの ホフメラーダイアグラム (Ls=270 , 25S 付近)</vt:lpstr>
      <vt:lpstr>Ls=270 , 南緯 25 付近のローカルタイム12時に固定した ダストデビルによるダストフラックス</vt:lpstr>
      <vt:lpstr>Ls=270 , 南緯 25 付近のダストフラックスと顕熱フラックスの成分</vt:lpstr>
      <vt:lpstr>地表面風速の日変化</vt:lpstr>
      <vt:lpstr>経度 180 で地方時 12 時のスナップショット</vt:lpstr>
      <vt:lpstr>ダストデビルによるダストフラックスと地表面風速の関係</vt:lpstr>
      <vt:lpstr>経度方向の起伏の有無のまとめ</vt:lpstr>
      <vt:lpstr>まとめ</vt:lpstr>
      <vt:lpstr>Ls=210 -240 の強い風応力による巻き上げの要因</vt:lpstr>
      <vt:lpstr>風応力による巻き上げのホフメラーダイアグラム  (Ls=210 -240, 50N)</vt:lpstr>
      <vt:lpstr>風応力による巻き上げのホフメラーダイアグラム (Ls=210 -240, 30S)</vt:lpstr>
      <vt:lpstr>まとめ</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seigi</dc:creator>
  <cp:lastModifiedBy>荻原　弘尭</cp:lastModifiedBy>
  <cp:revision>225</cp:revision>
  <dcterms:created xsi:type="dcterms:W3CDTF">2016-04-05T03:42:28Z</dcterms:created>
  <dcterms:modified xsi:type="dcterms:W3CDTF">2016-07-27T19:24:35Z</dcterms:modified>
</cp:coreProperties>
</file>