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</p:sldIdLst>
  <p:sldSz cx="30279975" cy="42808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香川 大輔" initials="香川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>
        <p:scale>
          <a:sx n="59" d="100"/>
          <a:sy n="59" d="100"/>
        </p:scale>
        <p:origin x="240" y="-8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7005935"/>
            <a:ext cx="25737979" cy="14903709"/>
          </a:xfrm>
        </p:spPr>
        <p:txBody>
          <a:bodyPr anchor="b"/>
          <a:lstStyle>
            <a:lvl1pPr algn="ctr">
              <a:defRPr sz="1986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997" y="22484388"/>
            <a:ext cx="22709981" cy="10335481"/>
          </a:xfrm>
        </p:spPr>
        <p:txBody>
          <a:bodyPr/>
          <a:lstStyle>
            <a:lvl1pPr marL="0" indent="0" algn="ctr">
              <a:buNone/>
              <a:defRPr sz="7948"/>
            </a:lvl1pPr>
            <a:lvl2pPr marL="1514018" indent="0" algn="ctr">
              <a:buNone/>
              <a:defRPr sz="6623"/>
            </a:lvl2pPr>
            <a:lvl3pPr marL="3028036" indent="0" algn="ctr">
              <a:buNone/>
              <a:defRPr sz="5961"/>
            </a:lvl3pPr>
            <a:lvl4pPr marL="4542053" indent="0" algn="ctr">
              <a:buNone/>
              <a:defRPr sz="5298"/>
            </a:lvl4pPr>
            <a:lvl5pPr marL="6056071" indent="0" algn="ctr">
              <a:buNone/>
              <a:defRPr sz="5298"/>
            </a:lvl5pPr>
            <a:lvl6pPr marL="7570089" indent="0" algn="ctr">
              <a:buNone/>
              <a:defRPr sz="5298"/>
            </a:lvl6pPr>
            <a:lvl7pPr marL="9084107" indent="0" algn="ctr">
              <a:buNone/>
              <a:defRPr sz="5298"/>
            </a:lvl7pPr>
            <a:lvl8pPr marL="10598125" indent="0" algn="ctr">
              <a:buNone/>
              <a:defRPr sz="5298"/>
            </a:lvl8pPr>
            <a:lvl9pPr marL="12112142" indent="0" algn="ctr">
              <a:buNone/>
              <a:defRPr sz="5298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F911-1908-47B2-A75F-F5A44DE8BDA6}" type="datetimeFigureOut">
              <a:rPr kumimoji="1" lang="ja-JP" altLang="en-US" smtClean="0"/>
              <a:t>2019/2/21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73B4-121A-488C-A54D-7D807D2D0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406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F911-1908-47B2-A75F-F5A44DE8BDA6}" type="datetimeFigureOut">
              <a:rPr kumimoji="1" lang="ja-JP" altLang="en-US" smtClean="0"/>
              <a:t>2019/2/21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73B4-121A-488C-A54D-7D807D2D0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77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9109" y="2279158"/>
            <a:ext cx="6529120" cy="3627824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750" y="2279158"/>
            <a:ext cx="19208859" cy="3627824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F911-1908-47B2-A75F-F5A44DE8BDA6}" type="datetimeFigureOut">
              <a:rPr kumimoji="1" lang="ja-JP" altLang="en-US" smtClean="0"/>
              <a:t>2019/2/21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73B4-121A-488C-A54D-7D807D2D0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438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F911-1908-47B2-A75F-F5A44DE8BDA6}" type="datetimeFigureOut">
              <a:rPr kumimoji="1" lang="ja-JP" altLang="en-US" smtClean="0"/>
              <a:t>2019/2/21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73B4-121A-488C-A54D-7D807D2D0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23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979" y="10672416"/>
            <a:ext cx="26116478" cy="17807154"/>
          </a:xfrm>
        </p:spPr>
        <p:txBody>
          <a:bodyPr anchor="b"/>
          <a:lstStyle>
            <a:lvl1pPr>
              <a:defRPr sz="1986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979" y="28648032"/>
            <a:ext cx="26116478" cy="9364362"/>
          </a:xfrm>
        </p:spPr>
        <p:txBody>
          <a:bodyPr/>
          <a:lstStyle>
            <a:lvl1pPr marL="0" indent="0">
              <a:buNone/>
              <a:defRPr sz="7948">
                <a:solidFill>
                  <a:schemeClr val="tx1"/>
                </a:solidFill>
              </a:defRPr>
            </a:lvl1pPr>
            <a:lvl2pPr marL="1514018" indent="0">
              <a:buNone/>
              <a:defRPr sz="6623">
                <a:solidFill>
                  <a:schemeClr val="tx1">
                    <a:tint val="75000"/>
                  </a:schemeClr>
                </a:solidFill>
              </a:defRPr>
            </a:lvl2pPr>
            <a:lvl3pPr marL="3028036" indent="0">
              <a:buNone/>
              <a:defRPr sz="5961">
                <a:solidFill>
                  <a:schemeClr val="tx1">
                    <a:tint val="75000"/>
                  </a:schemeClr>
                </a:solidFill>
              </a:defRPr>
            </a:lvl3pPr>
            <a:lvl4pPr marL="4542053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4pPr>
            <a:lvl5pPr marL="6056071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5pPr>
            <a:lvl6pPr marL="7570089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6pPr>
            <a:lvl7pPr marL="9084107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7pPr>
            <a:lvl8pPr marL="10598125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8pPr>
            <a:lvl9pPr marL="12112142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F911-1908-47B2-A75F-F5A44DE8BDA6}" type="datetimeFigureOut">
              <a:rPr kumimoji="1" lang="ja-JP" altLang="en-US" smtClean="0"/>
              <a:t>2019/2/21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73B4-121A-488C-A54D-7D807D2D0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06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748" y="11395788"/>
            <a:ext cx="12868989" cy="2716161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9238" y="11395788"/>
            <a:ext cx="12868989" cy="2716161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F911-1908-47B2-A75F-F5A44DE8BDA6}" type="datetimeFigureOut">
              <a:rPr kumimoji="1" lang="ja-JP" altLang="en-US" smtClean="0"/>
              <a:t>2019/2/21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73B4-121A-488C-A54D-7D807D2D0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83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279167"/>
            <a:ext cx="26116478" cy="827433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695" y="10494037"/>
            <a:ext cx="12809847" cy="5142966"/>
          </a:xfrm>
        </p:spPr>
        <p:txBody>
          <a:bodyPr anchor="b"/>
          <a:lstStyle>
            <a:lvl1pPr marL="0" indent="0">
              <a:buNone/>
              <a:defRPr sz="7948" b="1"/>
            </a:lvl1pPr>
            <a:lvl2pPr marL="1514018" indent="0">
              <a:buNone/>
              <a:defRPr sz="6623" b="1"/>
            </a:lvl2pPr>
            <a:lvl3pPr marL="3028036" indent="0">
              <a:buNone/>
              <a:defRPr sz="5961" b="1"/>
            </a:lvl3pPr>
            <a:lvl4pPr marL="4542053" indent="0">
              <a:buNone/>
              <a:defRPr sz="5298" b="1"/>
            </a:lvl4pPr>
            <a:lvl5pPr marL="6056071" indent="0">
              <a:buNone/>
              <a:defRPr sz="5298" b="1"/>
            </a:lvl5pPr>
            <a:lvl6pPr marL="7570089" indent="0">
              <a:buNone/>
              <a:defRPr sz="5298" b="1"/>
            </a:lvl6pPr>
            <a:lvl7pPr marL="9084107" indent="0">
              <a:buNone/>
              <a:defRPr sz="5298" b="1"/>
            </a:lvl7pPr>
            <a:lvl8pPr marL="10598125" indent="0">
              <a:buNone/>
              <a:defRPr sz="5298" b="1"/>
            </a:lvl8pPr>
            <a:lvl9pPr marL="12112142" indent="0">
              <a:buNone/>
              <a:defRPr sz="529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695" y="15637003"/>
            <a:ext cx="12809847" cy="229996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9239" y="10494037"/>
            <a:ext cx="12872933" cy="5142966"/>
          </a:xfrm>
        </p:spPr>
        <p:txBody>
          <a:bodyPr anchor="b"/>
          <a:lstStyle>
            <a:lvl1pPr marL="0" indent="0">
              <a:buNone/>
              <a:defRPr sz="7948" b="1"/>
            </a:lvl1pPr>
            <a:lvl2pPr marL="1514018" indent="0">
              <a:buNone/>
              <a:defRPr sz="6623" b="1"/>
            </a:lvl2pPr>
            <a:lvl3pPr marL="3028036" indent="0">
              <a:buNone/>
              <a:defRPr sz="5961" b="1"/>
            </a:lvl3pPr>
            <a:lvl4pPr marL="4542053" indent="0">
              <a:buNone/>
              <a:defRPr sz="5298" b="1"/>
            </a:lvl4pPr>
            <a:lvl5pPr marL="6056071" indent="0">
              <a:buNone/>
              <a:defRPr sz="5298" b="1"/>
            </a:lvl5pPr>
            <a:lvl6pPr marL="7570089" indent="0">
              <a:buNone/>
              <a:defRPr sz="5298" b="1"/>
            </a:lvl6pPr>
            <a:lvl7pPr marL="9084107" indent="0">
              <a:buNone/>
              <a:defRPr sz="5298" b="1"/>
            </a:lvl7pPr>
            <a:lvl8pPr marL="10598125" indent="0">
              <a:buNone/>
              <a:defRPr sz="5298" b="1"/>
            </a:lvl8pPr>
            <a:lvl9pPr marL="12112142" indent="0">
              <a:buNone/>
              <a:defRPr sz="529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9239" y="15637003"/>
            <a:ext cx="12872933" cy="229996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F911-1908-47B2-A75F-F5A44DE8BDA6}" type="datetimeFigureOut">
              <a:rPr kumimoji="1" lang="ja-JP" altLang="en-US" smtClean="0"/>
              <a:t>2019/2/21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73B4-121A-488C-A54D-7D807D2D0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24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F911-1908-47B2-A75F-F5A44DE8BDA6}" type="datetimeFigureOut">
              <a:rPr kumimoji="1" lang="ja-JP" altLang="en-US" smtClean="0"/>
              <a:t>2019/2/21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73B4-121A-488C-A54D-7D807D2D0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16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F911-1908-47B2-A75F-F5A44DE8BDA6}" type="datetimeFigureOut">
              <a:rPr kumimoji="1" lang="ja-JP" altLang="en-US" smtClean="0"/>
              <a:t>2019/2/21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73B4-121A-488C-A54D-7D807D2D0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61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853902"/>
            <a:ext cx="9766080" cy="9988656"/>
          </a:xfrm>
        </p:spPr>
        <p:txBody>
          <a:bodyPr anchor="b"/>
          <a:lstStyle>
            <a:lvl1pPr>
              <a:defRPr sz="1059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933" y="6163644"/>
            <a:ext cx="15329237" cy="30421799"/>
          </a:xfrm>
        </p:spPr>
        <p:txBody>
          <a:bodyPr/>
          <a:lstStyle>
            <a:lvl1pPr>
              <a:defRPr sz="10597"/>
            </a:lvl1pPr>
            <a:lvl2pPr>
              <a:defRPr sz="9272"/>
            </a:lvl2pPr>
            <a:lvl3pPr>
              <a:defRPr sz="7948"/>
            </a:lvl3pPr>
            <a:lvl4pPr>
              <a:defRPr sz="6623"/>
            </a:lvl4pPr>
            <a:lvl5pPr>
              <a:defRPr sz="6623"/>
            </a:lvl5pPr>
            <a:lvl6pPr>
              <a:defRPr sz="6623"/>
            </a:lvl6pPr>
            <a:lvl7pPr>
              <a:defRPr sz="6623"/>
            </a:lvl7pPr>
            <a:lvl8pPr>
              <a:defRPr sz="6623"/>
            </a:lvl8pPr>
            <a:lvl9pPr>
              <a:defRPr sz="66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2" y="12842558"/>
            <a:ext cx="9766080" cy="23792426"/>
          </a:xfrm>
        </p:spPr>
        <p:txBody>
          <a:bodyPr/>
          <a:lstStyle>
            <a:lvl1pPr marL="0" indent="0">
              <a:buNone/>
              <a:defRPr sz="5298"/>
            </a:lvl1pPr>
            <a:lvl2pPr marL="1514018" indent="0">
              <a:buNone/>
              <a:defRPr sz="4636"/>
            </a:lvl2pPr>
            <a:lvl3pPr marL="3028036" indent="0">
              <a:buNone/>
              <a:defRPr sz="3974"/>
            </a:lvl3pPr>
            <a:lvl4pPr marL="4542053" indent="0">
              <a:buNone/>
              <a:defRPr sz="3312"/>
            </a:lvl4pPr>
            <a:lvl5pPr marL="6056071" indent="0">
              <a:buNone/>
              <a:defRPr sz="3312"/>
            </a:lvl5pPr>
            <a:lvl6pPr marL="7570089" indent="0">
              <a:buNone/>
              <a:defRPr sz="3312"/>
            </a:lvl6pPr>
            <a:lvl7pPr marL="9084107" indent="0">
              <a:buNone/>
              <a:defRPr sz="3312"/>
            </a:lvl7pPr>
            <a:lvl8pPr marL="10598125" indent="0">
              <a:buNone/>
              <a:defRPr sz="3312"/>
            </a:lvl8pPr>
            <a:lvl9pPr marL="12112142" indent="0">
              <a:buNone/>
              <a:defRPr sz="331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F911-1908-47B2-A75F-F5A44DE8BDA6}" type="datetimeFigureOut">
              <a:rPr kumimoji="1" lang="ja-JP" altLang="en-US" smtClean="0"/>
              <a:t>2019/2/21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73B4-121A-488C-A54D-7D807D2D0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60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853902"/>
            <a:ext cx="9766080" cy="9988656"/>
          </a:xfrm>
        </p:spPr>
        <p:txBody>
          <a:bodyPr anchor="b"/>
          <a:lstStyle>
            <a:lvl1pPr>
              <a:defRPr sz="1059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2933" y="6163644"/>
            <a:ext cx="15329237" cy="30421799"/>
          </a:xfrm>
        </p:spPr>
        <p:txBody>
          <a:bodyPr anchor="t"/>
          <a:lstStyle>
            <a:lvl1pPr marL="0" indent="0">
              <a:buNone/>
              <a:defRPr sz="10597"/>
            </a:lvl1pPr>
            <a:lvl2pPr marL="1514018" indent="0">
              <a:buNone/>
              <a:defRPr sz="9272"/>
            </a:lvl2pPr>
            <a:lvl3pPr marL="3028036" indent="0">
              <a:buNone/>
              <a:defRPr sz="7948"/>
            </a:lvl3pPr>
            <a:lvl4pPr marL="4542053" indent="0">
              <a:buNone/>
              <a:defRPr sz="6623"/>
            </a:lvl4pPr>
            <a:lvl5pPr marL="6056071" indent="0">
              <a:buNone/>
              <a:defRPr sz="6623"/>
            </a:lvl5pPr>
            <a:lvl6pPr marL="7570089" indent="0">
              <a:buNone/>
              <a:defRPr sz="6623"/>
            </a:lvl6pPr>
            <a:lvl7pPr marL="9084107" indent="0">
              <a:buNone/>
              <a:defRPr sz="6623"/>
            </a:lvl7pPr>
            <a:lvl8pPr marL="10598125" indent="0">
              <a:buNone/>
              <a:defRPr sz="6623"/>
            </a:lvl8pPr>
            <a:lvl9pPr marL="12112142" indent="0">
              <a:buNone/>
              <a:defRPr sz="662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2" y="12842558"/>
            <a:ext cx="9766080" cy="23792426"/>
          </a:xfrm>
        </p:spPr>
        <p:txBody>
          <a:bodyPr/>
          <a:lstStyle>
            <a:lvl1pPr marL="0" indent="0">
              <a:buNone/>
              <a:defRPr sz="5298"/>
            </a:lvl1pPr>
            <a:lvl2pPr marL="1514018" indent="0">
              <a:buNone/>
              <a:defRPr sz="4636"/>
            </a:lvl2pPr>
            <a:lvl3pPr marL="3028036" indent="0">
              <a:buNone/>
              <a:defRPr sz="3974"/>
            </a:lvl3pPr>
            <a:lvl4pPr marL="4542053" indent="0">
              <a:buNone/>
              <a:defRPr sz="3312"/>
            </a:lvl4pPr>
            <a:lvl5pPr marL="6056071" indent="0">
              <a:buNone/>
              <a:defRPr sz="3312"/>
            </a:lvl5pPr>
            <a:lvl6pPr marL="7570089" indent="0">
              <a:buNone/>
              <a:defRPr sz="3312"/>
            </a:lvl6pPr>
            <a:lvl7pPr marL="9084107" indent="0">
              <a:buNone/>
              <a:defRPr sz="3312"/>
            </a:lvl7pPr>
            <a:lvl8pPr marL="10598125" indent="0">
              <a:buNone/>
              <a:defRPr sz="3312"/>
            </a:lvl8pPr>
            <a:lvl9pPr marL="12112142" indent="0">
              <a:buNone/>
              <a:defRPr sz="331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F911-1908-47B2-A75F-F5A44DE8BDA6}" type="datetimeFigureOut">
              <a:rPr kumimoji="1" lang="ja-JP" altLang="en-US" smtClean="0"/>
              <a:t>2019/2/21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73B4-121A-488C-A54D-7D807D2D0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75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749" y="2279167"/>
            <a:ext cx="26116478" cy="827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749" y="11395788"/>
            <a:ext cx="26116478" cy="2716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748" y="39677170"/>
            <a:ext cx="6812994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2F911-1908-47B2-A75F-F5A44DE8BDA6}" type="datetimeFigureOut">
              <a:rPr kumimoji="1" lang="ja-JP" altLang="en-US" smtClean="0"/>
              <a:t>2019/2/21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30242" y="39677170"/>
            <a:ext cx="10219492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5233" y="39677170"/>
            <a:ext cx="6812994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F73B4-121A-488C-A54D-7D807D2D0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13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8036" rtl="0" eaLnBrk="1" latinLnBrk="0" hangingPunct="1">
        <a:lnSpc>
          <a:spcPct val="90000"/>
        </a:lnSpc>
        <a:spcBef>
          <a:spcPct val="0"/>
        </a:spcBef>
        <a:buNone/>
        <a:defRPr kumimoji="1" sz="145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7009" indent="-757009" algn="l" defTabSz="3028036" rtl="0" eaLnBrk="1" latinLnBrk="0" hangingPunct="1">
        <a:lnSpc>
          <a:spcPct val="90000"/>
        </a:lnSpc>
        <a:spcBef>
          <a:spcPts val="3312"/>
        </a:spcBef>
        <a:buFont typeface="Arial" panose="020B0604020202020204" pitchFamily="34" charset="0"/>
        <a:buChar char="•"/>
        <a:defRPr kumimoji="1" sz="9272" kern="1200">
          <a:solidFill>
            <a:schemeClr val="tx1"/>
          </a:solidFill>
          <a:latin typeface="+mn-lt"/>
          <a:ea typeface="+mn-ea"/>
          <a:cs typeface="+mn-cs"/>
        </a:defRPr>
      </a:lvl1pPr>
      <a:lvl2pPr marL="2271027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kumimoji="1" sz="7948" kern="1200">
          <a:solidFill>
            <a:schemeClr val="tx1"/>
          </a:solidFill>
          <a:latin typeface="+mn-lt"/>
          <a:ea typeface="+mn-ea"/>
          <a:cs typeface="+mn-cs"/>
        </a:defRPr>
      </a:lvl2pPr>
      <a:lvl3pPr marL="3785045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kumimoji="1" sz="6623" kern="1200">
          <a:solidFill>
            <a:schemeClr val="tx1"/>
          </a:solidFill>
          <a:latin typeface="+mn-lt"/>
          <a:ea typeface="+mn-ea"/>
          <a:cs typeface="+mn-cs"/>
        </a:defRPr>
      </a:lvl3pPr>
      <a:lvl4pPr marL="5299062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kumimoji="1" sz="5961" kern="1200">
          <a:solidFill>
            <a:schemeClr val="tx1"/>
          </a:solidFill>
          <a:latin typeface="+mn-lt"/>
          <a:ea typeface="+mn-ea"/>
          <a:cs typeface="+mn-cs"/>
        </a:defRPr>
      </a:lvl4pPr>
      <a:lvl5pPr marL="6813080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kumimoji="1" sz="5961" kern="1200">
          <a:solidFill>
            <a:schemeClr val="tx1"/>
          </a:solidFill>
          <a:latin typeface="+mn-lt"/>
          <a:ea typeface="+mn-ea"/>
          <a:cs typeface="+mn-cs"/>
        </a:defRPr>
      </a:lvl5pPr>
      <a:lvl6pPr marL="8327098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kumimoji="1" sz="5961" kern="1200">
          <a:solidFill>
            <a:schemeClr val="tx1"/>
          </a:solidFill>
          <a:latin typeface="+mn-lt"/>
          <a:ea typeface="+mn-ea"/>
          <a:cs typeface="+mn-cs"/>
        </a:defRPr>
      </a:lvl6pPr>
      <a:lvl7pPr marL="9841116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kumimoji="1" sz="5961" kern="1200">
          <a:solidFill>
            <a:schemeClr val="tx1"/>
          </a:solidFill>
          <a:latin typeface="+mn-lt"/>
          <a:ea typeface="+mn-ea"/>
          <a:cs typeface="+mn-cs"/>
        </a:defRPr>
      </a:lvl7pPr>
      <a:lvl8pPr marL="11355134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kumimoji="1" sz="5961" kern="1200">
          <a:solidFill>
            <a:schemeClr val="tx1"/>
          </a:solidFill>
          <a:latin typeface="+mn-lt"/>
          <a:ea typeface="+mn-ea"/>
          <a:cs typeface="+mn-cs"/>
        </a:defRPr>
      </a:lvl8pPr>
      <a:lvl9pPr marL="12869151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kumimoji="1" sz="5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8036" rtl="0" eaLnBrk="1" latinLnBrk="0" hangingPunct="1">
        <a:defRPr kumimoji="1" sz="5961" kern="1200">
          <a:solidFill>
            <a:schemeClr val="tx1"/>
          </a:solidFill>
          <a:latin typeface="+mn-lt"/>
          <a:ea typeface="+mn-ea"/>
          <a:cs typeface="+mn-cs"/>
        </a:defRPr>
      </a:lvl1pPr>
      <a:lvl2pPr marL="1514018" algn="l" defTabSz="3028036" rtl="0" eaLnBrk="1" latinLnBrk="0" hangingPunct="1">
        <a:defRPr kumimoji="1" sz="5961" kern="1200">
          <a:solidFill>
            <a:schemeClr val="tx1"/>
          </a:solidFill>
          <a:latin typeface="+mn-lt"/>
          <a:ea typeface="+mn-ea"/>
          <a:cs typeface="+mn-cs"/>
        </a:defRPr>
      </a:lvl2pPr>
      <a:lvl3pPr marL="3028036" algn="l" defTabSz="3028036" rtl="0" eaLnBrk="1" latinLnBrk="0" hangingPunct="1">
        <a:defRPr kumimoji="1" sz="5961" kern="1200">
          <a:solidFill>
            <a:schemeClr val="tx1"/>
          </a:solidFill>
          <a:latin typeface="+mn-lt"/>
          <a:ea typeface="+mn-ea"/>
          <a:cs typeface="+mn-cs"/>
        </a:defRPr>
      </a:lvl3pPr>
      <a:lvl4pPr marL="4542053" algn="l" defTabSz="3028036" rtl="0" eaLnBrk="1" latinLnBrk="0" hangingPunct="1">
        <a:defRPr kumimoji="1" sz="5961" kern="1200">
          <a:solidFill>
            <a:schemeClr val="tx1"/>
          </a:solidFill>
          <a:latin typeface="+mn-lt"/>
          <a:ea typeface="+mn-ea"/>
          <a:cs typeface="+mn-cs"/>
        </a:defRPr>
      </a:lvl4pPr>
      <a:lvl5pPr marL="6056071" algn="l" defTabSz="3028036" rtl="0" eaLnBrk="1" latinLnBrk="0" hangingPunct="1">
        <a:defRPr kumimoji="1" sz="5961" kern="1200">
          <a:solidFill>
            <a:schemeClr val="tx1"/>
          </a:solidFill>
          <a:latin typeface="+mn-lt"/>
          <a:ea typeface="+mn-ea"/>
          <a:cs typeface="+mn-cs"/>
        </a:defRPr>
      </a:lvl5pPr>
      <a:lvl6pPr marL="7570089" algn="l" defTabSz="3028036" rtl="0" eaLnBrk="1" latinLnBrk="0" hangingPunct="1">
        <a:defRPr kumimoji="1" sz="5961" kern="1200">
          <a:solidFill>
            <a:schemeClr val="tx1"/>
          </a:solidFill>
          <a:latin typeface="+mn-lt"/>
          <a:ea typeface="+mn-ea"/>
          <a:cs typeface="+mn-cs"/>
        </a:defRPr>
      </a:lvl6pPr>
      <a:lvl7pPr marL="9084107" algn="l" defTabSz="3028036" rtl="0" eaLnBrk="1" latinLnBrk="0" hangingPunct="1">
        <a:defRPr kumimoji="1" sz="5961" kern="1200">
          <a:solidFill>
            <a:schemeClr val="tx1"/>
          </a:solidFill>
          <a:latin typeface="+mn-lt"/>
          <a:ea typeface="+mn-ea"/>
          <a:cs typeface="+mn-cs"/>
        </a:defRPr>
      </a:lvl7pPr>
      <a:lvl8pPr marL="10598125" algn="l" defTabSz="3028036" rtl="0" eaLnBrk="1" latinLnBrk="0" hangingPunct="1">
        <a:defRPr kumimoji="1" sz="5961" kern="1200">
          <a:solidFill>
            <a:schemeClr val="tx1"/>
          </a:solidFill>
          <a:latin typeface="+mn-lt"/>
          <a:ea typeface="+mn-ea"/>
          <a:cs typeface="+mn-cs"/>
        </a:defRPr>
      </a:lvl8pPr>
      <a:lvl9pPr marL="12112142" algn="l" defTabSz="3028036" rtl="0" eaLnBrk="1" latinLnBrk="0" hangingPunct="1">
        <a:defRPr kumimoji="1" sz="5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B5FE137A-13C3-46A2-81D3-3110C0443E82}"/>
              </a:ext>
            </a:extLst>
          </p:cNvPr>
          <p:cNvSpPr txBox="1"/>
          <p:nvPr/>
        </p:nvSpPr>
        <p:spPr>
          <a:xfrm>
            <a:off x="248330" y="21204"/>
            <a:ext cx="29783314" cy="40472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sz="8800" dirty="0" smtClean="0"/>
          </a:p>
          <a:p>
            <a:pPr algn="ctr"/>
            <a:endParaRPr kumimoji="1" lang="en-US" altLang="ja-JP" sz="8000" dirty="0"/>
          </a:p>
          <a:p>
            <a:pPr algn="ctr">
              <a:lnSpc>
                <a:spcPct val="150000"/>
              </a:lnSpc>
            </a:pPr>
            <a:r>
              <a:rPr kumimoji="1" lang="ja-JP" altLang="en-US" sz="5400" dirty="0" smtClean="0"/>
              <a:t>神戸大学</a:t>
            </a:r>
            <a:r>
              <a:rPr kumimoji="1" lang="en-US" altLang="ja-JP" sz="5400" dirty="0" smtClean="0"/>
              <a:t> </a:t>
            </a:r>
            <a:r>
              <a:rPr kumimoji="1" lang="ja-JP" altLang="en-US" sz="5400" dirty="0" smtClean="0"/>
              <a:t>理学部</a:t>
            </a:r>
            <a:r>
              <a:rPr kumimoji="1" lang="en-US" altLang="ja-JP" sz="5400" dirty="0" smtClean="0"/>
              <a:t> </a:t>
            </a:r>
            <a:r>
              <a:rPr kumimoji="1" lang="ja-JP" altLang="en-US" sz="5400" dirty="0" smtClean="0"/>
              <a:t>惑星学科</a:t>
            </a:r>
            <a:r>
              <a:rPr kumimoji="1" lang="en-US" altLang="ja-JP" sz="5400" dirty="0" smtClean="0"/>
              <a:t>    </a:t>
            </a:r>
            <a:r>
              <a:rPr kumimoji="1" lang="ja-JP" altLang="en-US" sz="5400" dirty="0" smtClean="0"/>
              <a:t>流体</a:t>
            </a:r>
            <a:r>
              <a:rPr kumimoji="1" lang="ja-JP" altLang="en-US" sz="5400" dirty="0"/>
              <a:t>地球物理学教育研究分野  </a:t>
            </a:r>
            <a:r>
              <a:rPr kumimoji="1" lang="en-US" altLang="ja-JP" sz="5400" dirty="0" smtClean="0"/>
              <a:t>1543408</a:t>
            </a:r>
            <a:r>
              <a:rPr kumimoji="1" lang="en-US" altLang="ja-JP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s  </a:t>
            </a:r>
            <a:r>
              <a:rPr kumimoji="1" lang="ja-JP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香川</a:t>
            </a:r>
            <a:r>
              <a:rPr kumimoji="1" lang="en-US" altLang="ja-JP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ja-JP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大輔</a:t>
            </a:r>
            <a:endParaRPr kumimoji="1" lang="ja-JP" altLang="en-US" sz="5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CD30232E-F4A6-4CFC-BA6F-B32DDB56F17E}"/>
              </a:ext>
            </a:extLst>
          </p:cNvPr>
          <p:cNvSpPr txBox="1"/>
          <p:nvPr/>
        </p:nvSpPr>
        <p:spPr>
          <a:xfrm>
            <a:off x="-258867" y="4150796"/>
            <a:ext cx="119704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defTabSz="914400">
              <a:buClr>
                <a:schemeClr val="tx1"/>
              </a:buClr>
              <a:defRPr/>
            </a:pPr>
            <a:r>
              <a:rPr lang="en-US" altLang="ja-JP" sz="4000" b="1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1. </a:t>
            </a:r>
            <a:r>
              <a:rPr lang="ja-JP" altLang="en-US" sz="4000" b="1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研究対象</a:t>
            </a:r>
            <a:endParaRPr lang="en-US" altLang="ja-JP" sz="4000" b="1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457200" lvl="2" defTabSz="914400">
              <a:buClr>
                <a:schemeClr val="tx1"/>
              </a:buClr>
              <a:defRPr/>
            </a:pPr>
            <a:endParaRPr lang="en-US" altLang="ja-JP" sz="1000" b="1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D879D759-735B-40C5-A74F-EFF174F8B8DB}"/>
              </a:ext>
            </a:extLst>
          </p:cNvPr>
          <p:cNvSpPr txBox="1"/>
          <p:nvPr/>
        </p:nvSpPr>
        <p:spPr>
          <a:xfrm>
            <a:off x="168108" y="15011090"/>
            <a:ext cx="146658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2. </a:t>
            </a:r>
            <a:r>
              <a:rPr kumimoji="1" lang="ja-JP" altLang="en-US" sz="4000" b="1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研究目的</a:t>
            </a:r>
            <a:r>
              <a:rPr kumimoji="1" lang="en-US" altLang="ja-JP" sz="4000" b="1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endParaRPr kumimoji="1" lang="en-US" altLang="ja-JP" sz="40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endParaRPr kumimoji="1" lang="en-US" altLang="ja-JP" sz="10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914400" lvl="1" indent="-457200">
              <a:buFont typeface="Arial" charset="0"/>
              <a:buChar char="•"/>
            </a:pPr>
            <a:r>
              <a:rPr kumimoji="1" lang="en-US" altLang="ja-JP" sz="3200" dirty="0" err="1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Alfvén</a:t>
            </a:r>
            <a:r>
              <a:rPr kumimoji="1"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kumimoji="1"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波を物理的に理解するため</a:t>
            </a:r>
            <a:r>
              <a:rPr kumimoji="1"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</a:t>
            </a:r>
            <a:r>
              <a:rPr kumimoji="1"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線形化した基礎方程式から波の解を仮定して分散関係を求め</a:t>
            </a:r>
            <a:r>
              <a:rPr kumimoji="1"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</a:t>
            </a:r>
            <a:r>
              <a:rPr kumimoji="1"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基本的性質を考察する</a:t>
            </a:r>
            <a:endParaRPr kumimoji="1" lang="en-US" altLang="ja-JP" sz="3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xmlns="" id="{1BAA7DE9-3AC5-4D7F-8367-82E307876451}"/>
              </a:ext>
            </a:extLst>
          </p:cNvPr>
          <p:cNvCxnSpPr>
            <a:cxnSpLocks/>
          </p:cNvCxnSpPr>
          <p:nvPr/>
        </p:nvCxnSpPr>
        <p:spPr>
          <a:xfrm>
            <a:off x="377987" y="3944899"/>
            <a:ext cx="29521229" cy="0"/>
          </a:xfrm>
          <a:prstGeom prst="line">
            <a:avLst/>
          </a:prstGeom>
          <a:ln w="952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xmlns="" id="{DC9B389E-4251-408C-B174-DEE464CF6FD1}"/>
              </a:ext>
            </a:extLst>
          </p:cNvPr>
          <p:cNvCxnSpPr/>
          <p:nvPr/>
        </p:nvCxnSpPr>
        <p:spPr>
          <a:xfrm>
            <a:off x="15167696" y="4275438"/>
            <a:ext cx="0" cy="38153947"/>
          </a:xfrm>
          <a:prstGeom prst="line">
            <a:avLst/>
          </a:prstGeom>
          <a:ln w="952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xmlns="" id="{7D2899F9-930A-4B9F-A3C6-A52A691A9886}"/>
              </a:ext>
            </a:extLst>
          </p:cNvPr>
          <p:cNvCxnSpPr>
            <a:cxnSpLocks/>
          </p:cNvCxnSpPr>
          <p:nvPr/>
        </p:nvCxnSpPr>
        <p:spPr>
          <a:xfrm>
            <a:off x="335457" y="16992671"/>
            <a:ext cx="14348666" cy="0"/>
          </a:xfrm>
          <a:prstGeom prst="line">
            <a:avLst/>
          </a:prstGeom>
          <a:ln w="952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xmlns="" id="{9CD6C419-DEF5-4057-B393-B30BC155E355}"/>
              </a:ext>
            </a:extLst>
          </p:cNvPr>
          <p:cNvCxnSpPr>
            <a:cxnSpLocks/>
          </p:cNvCxnSpPr>
          <p:nvPr/>
        </p:nvCxnSpPr>
        <p:spPr>
          <a:xfrm>
            <a:off x="15511068" y="39627304"/>
            <a:ext cx="14348666" cy="0"/>
          </a:xfrm>
          <a:prstGeom prst="line">
            <a:avLst/>
          </a:prstGeom>
          <a:ln w="952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四角形: 角を丸くする 90">
            <a:extLst>
              <a:ext uri="{FF2B5EF4-FFF2-40B4-BE49-F238E27FC236}">
                <a16:creationId xmlns:a16="http://schemas.microsoft.com/office/drawing/2014/main" xmlns="" id="{8D5726D9-50DD-4A65-AB91-399158A9CC7D}"/>
              </a:ext>
            </a:extLst>
          </p:cNvPr>
          <p:cNvSpPr/>
          <p:nvPr/>
        </p:nvSpPr>
        <p:spPr>
          <a:xfrm>
            <a:off x="6946707" y="239333"/>
            <a:ext cx="16383788" cy="2383042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0" dirty="0" err="1" smtClean="0"/>
              <a:t>Alfvén</a:t>
            </a:r>
            <a:r>
              <a:rPr kumimoji="1" lang="en-US" altLang="ja-JP" sz="8000" dirty="0" smtClean="0"/>
              <a:t> </a:t>
            </a:r>
            <a:r>
              <a:rPr kumimoji="1" lang="ja-JP" altLang="en-US" sz="8000" dirty="0" smtClean="0"/>
              <a:t>波の伝播に関する考察</a:t>
            </a:r>
            <a:endParaRPr kumimoji="1" lang="ja-JP" altLang="en-US" sz="8000" dirty="0"/>
          </a:p>
        </p:txBody>
      </p: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xmlns="" id="{7FB78E79-C5C4-4C24-BBD9-1682DE7E108E}"/>
              </a:ext>
            </a:extLst>
          </p:cNvPr>
          <p:cNvCxnSpPr>
            <a:cxnSpLocks/>
          </p:cNvCxnSpPr>
          <p:nvPr/>
        </p:nvCxnSpPr>
        <p:spPr>
          <a:xfrm>
            <a:off x="377467" y="25510724"/>
            <a:ext cx="14348666" cy="0"/>
          </a:xfrm>
          <a:prstGeom prst="line">
            <a:avLst/>
          </a:prstGeom>
          <a:ln w="952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182761" y="17154397"/>
                <a:ext cx="14446245" cy="8235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defTabSz="914400">
                  <a:buClr>
                    <a:schemeClr val="tx1"/>
                  </a:buClr>
                  <a:defRPr/>
                </a:pPr>
                <a:r>
                  <a:rPr lang="en-US" altLang="ja-JP" sz="4000" b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3. </a:t>
                </a:r>
                <a:r>
                  <a:rPr lang="ja-JP" altLang="en-US" sz="4000" b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一流体近似の下で線形化した基礎方程式</a:t>
                </a:r>
                <a:endParaRPr lang="en-US" altLang="ja-JP" sz="4000" b="1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lvl="2" indent="-457200" defTabSz="914400">
                  <a:buClr>
                    <a:schemeClr val="tx1"/>
                  </a:buClr>
                  <a:buFont typeface="Arial" charset="0"/>
                  <a:buChar char="•"/>
                  <a:defRPr/>
                </a:pPr>
                <a:endParaRPr lang="en-US" altLang="ja-JP" sz="8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971550" lvl="2" indent="-514350" defTabSz="914400">
                  <a:buClr>
                    <a:schemeClr val="tx1"/>
                  </a:buClr>
                  <a:buFont typeface="Arial" charset="0"/>
                  <a:buChar char="•"/>
                  <a:defRPr/>
                </a:pP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磁気流体近似</a:t>
                </a:r>
                <a:endParaRPr lang="en-US" altLang="ja-JP" sz="8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1428750" lvl="3" indent="-514350" defTabSz="914400">
                  <a:buClr>
                    <a:schemeClr val="tx1"/>
                  </a:buClr>
                  <a:buFont typeface=".AppleSystemUIFont" charset="-120"/>
                  <a:buChar char="*"/>
                  <a:defRPr/>
                </a:pP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プラズマ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集団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を電磁気力が働く磁気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流体と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みなす</a:t>
                </a:r>
                <a:endParaRPr lang="en-US" altLang="ja-JP" sz="3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1428750" lvl="3" indent="-514350" defTabSz="914400">
                  <a:buClr>
                    <a:schemeClr val="tx1"/>
                  </a:buClr>
                  <a:buFont typeface=".AppleSystemUIFont" charset="-120"/>
                  <a:buChar char="*"/>
                  <a:defRPr/>
                </a:pP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適用条件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: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対象の時間・空間スケールがイオンサイクロトロン運動の</a:t>
                </a:r>
                <a:endParaRPr lang="en-US" altLang="ja-JP" sz="3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914400" lvl="3" defTabSz="914400">
                  <a:buClr>
                    <a:schemeClr val="tx1"/>
                  </a:buClr>
                  <a:defRPr/>
                </a:pP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	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	   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周期・半径より大きい</a:t>
                </a:r>
                <a:endParaRPr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800100" lvl="3" indent="-342900">
                  <a:buClr>
                    <a:schemeClr val="tx1"/>
                  </a:buClr>
                  <a:buFont typeface="Arial" charset="0"/>
                  <a:buChar char="•"/>
                  <a:defRPr/>
                </a:pPr>
                <a:endParaRPr lang="en-US" altLang="ja-JP" sz="10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800100" lvl="3" indent="-342900">
                  <a:buClr>
                    <a:schemeClr val="tx1"/>
                  </a:buClr>
                  <a:buFont typeface="Arial" charset="0"/>
                  <a:buChar char="•"/>
                  <a:defRPr/>
                </a:pPr>
                <a:r>
                  <a:rPr lang="en-US" altLang="ja-JP" sz="3200" dirty="0" err="1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Alfvén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波の時間・空間スケール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は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磁気流体近似が適用できるほど大きい</a:t>
                </a:r>
                <a:endParaRPr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1943100" lvl="6" indent="-342900">
                  <a:buClr>
                    <a:schemeClr val="tx1"/>
                  </a:buClr>
                  <a:buFont typeface=".AppleSystemUIFont" charset="-120"/>
                  <a:buChar char="→"/>
                  <a:defRPr/>
                </a:pP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磁気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流体近似を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用いる</a:t>
                </a:r>
                <a:endParaRPr lang="en-US" altLang="ja-JP" sz="3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1485900" lvl="5" indent="-342900">
                  <a:buClr>
                    <a:schemeClr val="tx1"/>
                  </a:buClr>
                  <a:buFont typeface=".AppleSystemUIFont" charset="-120"/>
                  <a:buChar char="→"/>
                  <a:defRPr/>
                </a:pPr>
                <a:endParaRPr lang="en-US" altLang="ja-JP" sz="10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lvl="2" indent="-457200" defTabSz="914400">
                  <a:buClr>
                    <a:schemeClr val="tx1"/>
                  </a:buClr>
                  <a:buFont typeface="Arial" charset="0"/>
                  <a:buChar char="•"/>
                  <a:defRPr/>
                </a:pP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基礎方程式</a:t>
                </a:r>
                <a:endParaRPr lang="en-US" altLang="ja-JP" sz="3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lvl="3" indent="-457200" defTabSz="914400">
                  <a:buClr>
                    <a:schemeClr val="tx1"/>
                  </a:buClr>
                  <a:buFont typeface=".AppleSystemUIFont" charset="-120"/>
                  <a:buChar char="*"/>
                  <a:defRPr/>
                </a:pP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Maxwell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方程式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𝛻</m:t>
                    </m:r>
                    <m:r>
                      <a:rPr lang="en-US" altLang="ja-JP" sz="32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𝑬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=−</m:t>
                    </m:r>
                    <m:f>
                      <m:fPr>
                        <m:ctrlPr>
                          <a:rPr lang="mr-IN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mr-IN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ja-JP" sz="32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32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mr-IN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den>
                    </m:f>
                  </m:oMath>
                </a14:m>
                <a:endParaRPr lang="en-US" altLang="ja-JP" sz="320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457200" lvl="2" defTabSz="914400">
                  <a:buClr>
                    <a:schemeClr val="tx1"/>
                  </a:buClr>
                  <a:defRPr/>
                </a:pPr>
                <a:r>
                  <a:rPr lang="en-US" altLang="ja-JP" sz="3200" dirty="0" smtClean="0">
                    <a:ea typeface="Cambria Math" charset="0"/>
                    <a:cs typeface="Cambria Math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𝛻</m:t>
                    </m:r>
                    <m:r>
                      <a:rPr lang="en-US" altLang="ja-JP" sz="32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𝑱</m:t>
                        </m:r>
                      </m:e>
                      <m:sub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ja-JP" sz="3200" b="1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457200" lvl="2" defTabSz="914400">
                  <a:buClr>
                    <a:schemeClr val="tx1"/>
                  </a:buClr>
                  <a:defRPr/>
                </a:pPr>
                <a:r>
                  <a:rPr lang="en-US" altLang="ja-JP" sz="3200" dirty="0" smtClean="0">
                    <a:ea typeface="Cambria Math" charset="0"/>
                    <a:cs typeface="Cambria Math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𝛻</m:t>
                    </m:r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endParaRPr lang="en-US" altLang="ja-JP" sz="3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1428750" lvl="3" indent="-514350" defTabSz="914400">
                  <a:buClr>
                    <a:schemeClr val="tx1"/>
                  </a:buClr>
                  <a:buFont typeface=".AppleSystemUIFont" charset="-120"/>
                  <a:buChar char="*"/>
                  <a:defRPr/>
                </a:pP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運動方程式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: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mr-IN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fPr>
                      <m:num>
                        <m:r>
                          <a:rPr lang="mr-IN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ja-JP" sz="32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32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mr-IN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den>
                    </m:f>
                    <m:r>
                      <a:rPr lang="en-US" altLang="ja-JP" sz="32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=−</m:t>
                    </m:r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𝛻</m:t>
                    </m:r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𝑱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sz="32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ja-JP" sz="3200" b="1" dirty="0" smtClean="0">
                  <a:latin typeface="Hiragino Kaku Gothic Pro W3" charset="-128"/>
                  <a:ea typeface="Cambria Math" charset="0"/>
                  <a:cs typeface="Cambria Math" charset="0"/>
                </a:endParaRPr>
              </a:p>
              <a:p>
                <a:pPr marL="1428750" lvl="3" indent="-514350" defTabSz="914400">
                  <a:buClr>
                    <a:schemeClr val="tx1"/>
                  </a:buClr>
                  <a:buFont typeface=".AppleSystemUIFont" charset="-120"/>
                  <a:buChar char="*"/>
                  <a:defRPr/>
                </a:pP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連続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の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式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: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fPr>
                      <m:num>
                        <m:r>
                          <a:rPr lang="mr-IN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mr-IN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den>
                    </m:f>
                    <m:r>
                      <a:rPr lang="mr-IN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𝛻</m:t>
                    </m:r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endParaRPr lang="en-US" altLang="ja-JP" sz="3200" dirty="0" smtClean="0">
                  <a:latin typeface="Hiragino Kaku Gothic Pro W3" charset="-128"/>
                  <a:ea typeface="Cambria Math" charset="0"/>
                  <a:cs typeface="Cambria Math" charset="0"/>
                </a:endParaRPr>
              </a:p>
              <a:p>
                <a:pPr marL="1428750" lvl="3" indent="-514350" defTabSz="914400">
                  <a:buClr>
                    <a:schemeClr val="tx1"/>
                  </a:buClr>
                  <a:buFont typeface=".AppleSystemUIFont" charset="-120"/>
                  <a:buChar char="*"/>
                  <a:defRPr/>
                </a:pP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Ohm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の法則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𝑱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</m:sub>
                    </m:sSub>
                    <m:r>
                      <a:rPr lang="en-US" altLang="ja-JP" sz="3200" b="0" i="1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=</m:t>
                    </m:r>
                    <m:r>
                      <a:rPr lang="en-US" altLang="ja-JP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altLang="ja-JP" sz="32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32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𝑬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ja-JP" sz="3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b>
                      <m:sSubPr>
                        <m:ctrlPr>
                          <a:rPr lang="en-US" altLang="ja-JP" sz="3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ja-JP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altLang="ja-JP" sz="3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61" y="17154397"/>
                <a:ext cx="14446245" cy="8235331"/>
              </a:xfrm>
              <a:prstGeom prst="rect">
                <a:avLst/>
              </a:prstGeom>
              <a:blipFill rotWithShape="0">
                <a:blip r:embed="rId2"/>
                <a:stretch>
                  <a:fillRect l="-1519" t="-1332" r="-928" b="-14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フレーム 97"/>
          <p:cNvSpPr/>
          <p:nvPr/>
        </p:nvSpPr>
        <p:spPr>
          <a:xfrm>
            <a:off x="11787291" y="22031216"/>
            <a:ext cx="2678369" cy="3361965"/>
          </a:xfrm>
          <a:prstGeom prst="frame">
            <a:avLst>
              <a:gd name="adj1" fmla="val 132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9" name="フレーム 98"/>
          <p:cNvSpPr/>
          <p:nvPr/>
        </p:nvSpPr>
        <p:spPr>
          <a:xfrm>
            <a:off x="8464409" y="20840118"/>
            <a:ext cx="6372782" cy="1105711"/>
          </a:xfrm>
          <a:prstGeom prst="frame">
            <a:avLst>
              <a:gd name="adj1" fmla="val 189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8638597" y="20991658"/>
            <a:ext cx="6024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添字</a:t>
            </a:r>
            <a:r>
              <a:rPr lang="en-US" altLang="ja-JP" sz="2400" dirty="0"/>
              <a:t> 0 </a:t>
            </a:r>
            <a:r>
              <a:rPr lang="ja-JP" altLang="en-US" sz="2400" dirty="0"/>
              <a:t>・・・</a:t>
            </a:r>
            <a:r>
              <a:rPr lang="en-US" altLang="ja-JP" sz="2400" dirty="0"/>
              <a:t> </a:t>
            </a:r>
            <a:r>
              <a:rPr lang="ja-JP" altLang="en-US" sz="2400" dirty="0"/>
              <a:t>時間と空間に一様で静止した状態</a:t>
            </a:r>
            <a:endParaRPr lang="en-US" altLang="ja-JP" sz="2400" dirty="0"/>
          </a:p>
          <a:p>
            <a:r>
              <a:rPr lang="ja-JP" altLang="en-US" sz="2400" dirty="0" smtClean="0"/>
              <a:t>添</a:t>
            </a:r>
            <a:r>
              <a:rPr lang="ja-JP" altLang="en-US" sz="2400" dirty="0"/>
              <a:t>字</a:t>
            </a:r>
            <a:r>
              <a:rPr lang="en-US" altLang="ja-JP" sz="2400" dirty="0"/>
              <a:t> 1 </a:t>
            </a:r>
            <a:r>
              <a:rPr lang="ja-JP" altLang="en-US" sz="2400" dirty="0"/>
              <a:t>・・・</a:t>
            </a:r>
            <a:r>
              <a:rPr lang="en-US" altLang="ja-JP" sz="2400" dirty="0"/>
              <a:t> </a:t>
            </a:r>
            <a:r>
              <a:rPr lang="ja-JP" altLang="en-US" sz="2400" dirty="0"/>
              <a:t>時間と空間に依存した微小変動</a:t>
            </a:r>
            <a:endParaRPr lang="en-US" altLang="ja-JP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422739" y="39774990"/>
            <a:ext cx="146615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5</a:t>
            </a:r>
            <a:r>
              <a:rPr kumimoji="1" lang="en-US" altLang="ja-JP" sz="4000" b="1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. </a:t>
            </a:r>
            <a:r>
              <a:rPr kumimoji="1" lang="ja-JP" altLang="en-US" sz="4000" b="1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まとめ</a:t>
            </a:r>
            <a:endParaRPr kumimoji="1" lang="en-US" altLang="ja-JP" sz="4000" b="1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endParaRPr kumimoji="1" lang="en-US" altLang="ja-JP" sz="800" b="1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914400" lvl="1" indent="-457200">
              <a:buFont typeface="Arial" charset="0"/>
              <a:buChar char="•"/>
            </a:pPr>
            <a:r>
              <a:rPr kumimoji="1" lang="en-US" altLang="ja-JP" sz="3200" dirty="0" err="1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Alfvén</a:t>
            </a:r>
            <a:r>
              <a:rPr kumimoji="1"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kumimoji="1"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波は磁気張力を復元力とする波であり</a:t>
            </a:r>
            <a:r>
              <a:rPr kumimoji="1"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</a:t>
            </a:r>
            <a:r>
              <a:rPr kumimoji="1"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磁場や速度の変動を伴う</a:t>
            </a:r>
            <a:endParaRPr kumimoji="1" lang="en-US" altLang="ja-JP" sz="3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914400" lvl="1" indent="-457200">
              <a:buFont typeface="Arial" charset="0"/>
              <a:buChar char="•"/>
            </a:pPr>
            <a:r>
              <a:rPr kumimoji="1"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波の解を仮定し</a:t>
            </a:r>
            <a:r>
              <a:rPr kumimoji="1"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</a:t>
            </a:r>
            <a:r>
              <a:rPr kumimoji="1"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分散関係を求めた</a:t>
            </a:r>
            <a:endParaRPr kumimoji="1" lang="en-US" altLang="ja-JP" sz="3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914400" lvl="1" indent="-457200">
              <a:buFont typeface="Arial" charset="0"/>
              <a:buChar char="•"/>
            </a:pPr>
            <a:r>
              <a:rPr kumimoji="1"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各モードにおいて位相速度および群速度を求めることにより</a:t>
            </a:r>
            <a:r>
              <a:rPr kumimoji="1"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</a:t>
            </a:r>
            <a:r>
              <a:rPr kumimoji="1"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それぞれの伝播の性質を確認した</a:t>
            </a:r>
            <a:endParaRPr kumimoji="1" lang="en-US" altLang="ja-JP" sz="32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5333630" y="4890530"/>
                <a:ext cx="14950462" cy="4436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lvl="3" defTabSz="914400">
                  <a:buClr>
                    <a:schemeClr val="tx1"/>
                  </a:buClr>
                  <a:defRPr/>
                </a:pPr>
                <a:endParaRPr lang="en-US" altLang="ja-JP" sz="8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lvl="2" indent="-457200" defTabSz="914400">
                  <a:buClr>
                    <a:schemeClr val="tx1"/>
                  </a:buClr>
                  <a:buFont typeface="Arial" charset="0"/>
                  <a:buChar char="•"/>
                  <a:defRPr/>
                </a:pP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微小変動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𝒗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</m:sub>
                    </m:sSub>
                    <m:r>
                      <a:rPr lang="en-US" altLang="ja-JP" sz="3200" b="0" i="1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, </m:t>
                    </m:r>
                    <m:sSub>
                      <m:sSubPr>
                        <m:ctrlPr>
                          <a:rPr lang="en-US" altLang="ja-JP" sz="3200" b="1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𝑩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</m:sub>
                    </m:sSub>
                    <m:r>
                      <a:rPr lang="en-US" altLang="ja-JP" sz="3200" b="0" i="1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, </m:t>
                    </m:r>
                    <m:sSub>
                      <m:sSubPr>
                        <m:ctrlPr>
                          <a:rPr lang="en-US" altLang="ja-JP" sz="320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は</a:t>
                </a:r>
                <a:endParaRPr lang="en-US" altLang="ja-JP" sz="3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457200" lvl="2" defTabSz="914400">
                  <a:buClr>
                    <a:schemeClr val="tx1"/>
                  </a:buClr>
                  <a:defRPr/>
                </a:pP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	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𝒗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</m:sub>
                    </m:sSub>
                    <m:r>
                      <a:rPr lang="en-US" altLang="ja-JP" sz="32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, </m:t>
                    </m:r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𝑩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</m:sub>
                    </m:sSub>
                    <m:r>
                      <a:rPr lang="en-US" altLang="ja-JP" sz="32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, </m:t>
                    </m:r>
                    <m:sSub>
                      <m:sSubPr>
                        <m:ctrlP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</m:sub>
                    </m:sSub>
                    <m:r>
                      <a:rPr lang="en-US" altLang="ja-JP" sz="3200" b="0" i="1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 </m:t>
                    </m:r>
                    <m:r>
                      <a:rPr lang="en-US" altLang="ja-JP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 </m:t>
                    </m:r>
                  </m:oMath>
                </a14:m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exp</a:t>
                </a:r>
                <a14:m>
                  <m:oMath xmlns:m="http://schemas.openxmlformats.org/officeDocument/2006/math">
                    <m:r>
                      <a:rPr lang="en-US" altLang="ja-JP" sz="3200" b="0" i="1" dirty="0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(</m:t>
                    </m:r>
                    <m:r>
                      <a:rPr lang="en-US" altLang="ja-JP" sz="3200" b="0" i="1" dirty="0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𝑖</m:t>
                    </m:r>
                    <m:r>
                      <a:rPr lang="en-US" altLang="ja-JP" sz="3200" b="1" i="1" dirty="0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(</m:t>
                    </m:r>
                    <m:r>
                      <a:rPr lang="en-US" altLang="ja-JP" sz="3200" b="1" i="1" dirty="0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𝒌</m:t>
                    </m:r>
                    <m:r>
                      <a:rPr lang="en-US" altLang="ja-JP" sz="32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altLang="ja-JP" sz="32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𝒓</m:t>
                    </m:r>
                    <m:r>
                      <a:rPr lang="en-US" altLang="ja-JP" sz="3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altLang="ja-JP" sz="3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US" altLang="ja-JP" sz="3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  <m:r>
                      <a:rPr lang="en-US" altLang="ja-JP" sz="3200" b="1" i="1" dirty="0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))</m:t>
                    </m:r>
                  </m:oMath>
                </a14:m>
                <a:endParaRPr lang="en-US" altLang="ja-JP" sz="3200" b="1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457200" lvl="2" defTabSz="914400">
                  <a:buClr>
                    <a:schemeClr val="tx1"/>
                  </a:buClr>
                  <a:defRPr/>
                </a:pP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	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を満たす平面波であるとする</a:t>
                </a:r>
                <a:endParaRPr lang="en-US" altLang="ja-JP" sz="3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457200" lvl="2" defTabSz="914400">
                  <a:buClr>
                    <a:schemeClr val="tx1"/>
                  </a:buClr>
                  <a:defRPr/>
                </a:pPr>
                <a:endParaRPr lang="en-US" altLang="ja-JP" sz="8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lvl="2" indent="-457200" defTabSz="914400">
                  <a:buClr>
                    <a:schemeClr val="tx1"/>
                  </a:buClr>
                  <a:buFont typeface="Arial" charset="0"/>
                  <a:buChar char="•"/>
                  <a:defRPr/>
                </a:pP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波の解を仮定して得られる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式</a:t>
                </a:r>
                <a:endParaRPr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457200" lvl="2" defTabSz="914400">
                  <a:buClr>
                    <a:schemeClr val="tx1"/>
                  </a:buClr>
                  <a:defRPr/>
                </a:pPr>
                <a:r>
                  <a:rPr lang="en-US" altLang="ja-JP" sz="28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altLang="ja-JP" sz="3200" b="1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mr-IN" altLang="ja-JP" sz="3200" b="1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mr-IN" altLang="ja-JP" sz="3200" b="1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3200" b="1" i="1">
                                            <a:latin typeface="Cambria Math" charset="0"/>
                                            <a:ea typeface="Hiragino Kaku Gothic Pro W3" charset="-128"/>
                                            <a:cs typeface="Hiragino Kaku Gothic Pro W3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3200" b="1" i="1">
                                            <a:latin typeface="Cambria Math" charset="0"/>
                                            <a:ea typeface="Hiragino Kaku Gothic Pro W3" charset="-128"/>
                                            <a:cs typeface="Hiragino Kaku Gothic Pro W3" charset="-128"/>
                                          </a:rPr>
                                          <m:t>𝑩</m:t>
                                        </m:r>
                                      </m:e>
                                      <m:sub>
                                        <m:r>
                                          <a:rPr lang="en-US" altLang="ja-JP" sz="3200" i="1">
                                            <a:latin typeface="Cambria Math" charset="0"/>
                                            <a:ea typeface="Hiragino Kaku Gothic Pro W3" charset="-128"/>
                                            <a:cs typeface="Hiragino Kaku Gothic Pro W3" charset="-128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ja-JP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∙</m:t>
                                    </m:r>
                                    <m:r>
                                      <a:rPr lang="en-US" altLang="ja-JP" sz="3200" b="1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𝒌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sz="3200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mr-IN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altLang="ja-JP" sz="3200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ja-JP" sz="3200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sSupPr>
                          <m:e>
                            <m: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2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𝒗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</m:sub>
                    </m:sSub>
                    <m:r>
                      <a:rPr lang="en-US" altLang="ja-JP" sz="32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mr-IN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altLang="ja-JP" sz="3200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altLang="ja-JP" sz="3200" b="1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3200" b="1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altLang="ja-JP" sz="3200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ja-JP" sz="3200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mr-IN" altLang="ja-JP" sz="3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𝜇</m:t>
                                </m:r>
                                <m:sSub>
                                  <m:sSubPr>
                                    <m:ctrlPr>
                                      <a:rPr lang="en-US" altLang="ja-JP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altLang="ja-JP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ja-JP" sz="3200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3200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ja-JP" sz="3200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𝒌</m:t>
                        </m:r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−</m:t>
                        </m:r>
                        <m:f>
                          <m:fPr>
                            <m:ctrlPr>
                              <a:rPr lang="mr-IN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3200" b="1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b="1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altLang="ja-JP" sz="3200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mr-IN" altLang="ja-JP" sz="3200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3200" b="1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b="1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altLang="ja-JP" sz="3200" b="1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altLang="ja-JP" sz="32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altLang="ja-JP" sz="32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𝒌</m:t>
                                </m:r>
                              </m:e>
                            </m:d>
                          </m:num>
                          <m:den>
                            <m:r>
                              <a:rPr lang="mr-IN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altLang="ja-JP" sz="3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ja-JP" sz="3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  <m:d>
                      <m:dPr>
                        <m:ctrlPr>
                          <a:rPr lang="mr-IN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dPr>
                      <m:e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𝒌</m:t>
                        </m:r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ja-JP" sz="32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32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sz="3200" b="1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457200" lvl="2" defTabSz="914400">
                  <a:buClr>
                    <a:schemeClr val="tx1"/>
                  </a:buClr>
                  <a:defRPr/>
                </a:pPr>
                <a:r>
                  <a:rPr lang="en-US" altLang="ja-JP" sz="3200" dirty="0" smtClean="0">
                    <a:ea typeface="Hiragino Kaku Gothic Pro W3" charset="-128"/>
                    <a:cs typeface="Hiragino Kaku Gothic Pro W3" charset="-128"/>
                  </a:rPr>
                  <a:t>				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−</m:t>
                    </m:r>
                    <m:f>
                      <m:fPr>
                        <m:ctrlPr>
                          <a:rPr lang="mr-IN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mr-IN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3200" b="1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b="1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altLang="ja-JP" sz="3200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∙</m:t>
                            </m:r>
                            <m:r>
                              <a:rPr lang="en-US" altLang="ja-JP" sz="32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𝒌</m:t>
                            </m:r>
                          </m:e>
                        </m:d>
                        <m:d>
                          <m:dPr>
                            <m:ctrlPr>
                              <a:rPr lang="mr-IN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3200" b="1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b="1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altLang="ja-JP" sz="3200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ja-JP" sz="32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altLang="ja-JP" sz="3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mr-IN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ja-JP" sz="3200" b="1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𝒌</m:t>
                    </m:r>
                    <m:r>
                      <a:rPr lang="en-US" altLang="ja-JP" sz="32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=0</m:t>
                    </m:r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 </a:t>
                </a:r>
                <a:r>
                  <a:rPr lang="mr-IN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…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(ⅰ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)</a:t>
                </a:r>
                <a:endParaRPr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457200" lvl="2" defTabSz="914400">
                  <a:buClr>
                    <a:schemeClr val="tx1"/>
                  </a:buClr>
                  <a:defRPr/>
                </a:pP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  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から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速度の擾乱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𝒗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の方向によって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分類</a:t>
                </a:r>
                <a:endParaRPr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630" y="4890530"/>
                <a:ext cx="14950462" cy="4436214"/>
              </a:xfrm>
              <a:prstGeom prst="rect">
                <a:avLst/>
              </a:prstGeom>
              <a:blipFill rotWithShape="0">
                <a:blip r:embed="rId3"/>
                <a:stretch>
                  <a:fillRect b="-30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705" y="20819192"/>
            <a:ext cx="5803092" cy="435231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350" y="20760019"/>
            <a:ext cx="5881988" cy="441149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992" y="20801263"/>
            <a:ext cx="5826997" cy="437024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505" y="29658385"/>
            <a:ext cx="5784719" cy="433854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898" y="29671515"/>
            <a:ext cx="5767212" cy="4325409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469" y="29643286"/>
            <a:ext cx="5825421" cy="4369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16092300" y="33821048"/>
                <a:ext cx="138785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図</a:t>
                </a:r>
                <a:r>
                  <a:rPr kumimoji="1" lang="en-US" altLang="ja-JP" sz="2400" b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6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: 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シアー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kumimoji="1" lang="en-US" altLang="ja-JP" sz="2400" dirty="0" err="1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Alfvén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波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(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赤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), 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速進波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(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緑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), 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遅進波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(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青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) 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の群速度図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. (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左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𝐴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&gt;</m:t>
                    </m:r>
                    <m:r>
                      <a:rPr kumimoji="1" lang="en-US" altLang="ja-JP" sz="2400" b="0" i="1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𝑎</m:t>
                    </m:r>
                  </m:oMath>
                </a14:m>
                <a:r>
                  <a:rPr kumimoji="1" lang="en-US" altLang="ja-JP" sz="2400" i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 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中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𝐴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𝑎</m:t>
                    </m:r>
                  </m:oMath>
                </a14:m>
                <a:r>
                  <a:rPr kumimoji="1" lang="en-US" altLang="ja-JP" sz="2400" i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 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右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𝐴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&lt;</m:t>
                    </m:r>
                    <m:r>
                      <a:rPr kumimoji="1" lang="en-US" altLang="ja-JP" sz="2400" b="0" i="1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𝑎</m:t>
                    </m:r>
                  </m:oMath>
                </a14:m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) 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縦軸は磁場の方向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 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横軸は磁場に垂直な方向である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300" y="33821048"/>
                <a:ext cx="13878500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703" t="-8088" r="-1186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xmlns="" id="{9CD6C419-DEF5-4057-B393-B30BC155E355}"/>
              </a:ext>
            </a:extLst>
          </p:cNvPr>
          <p:cNvCxnSpPr>
            <a:cxnSpLocks/>
          </p:cNvCxnSpPr>
          <p:nvPr/>
        </p:nvCxnSpPr>
        <p:spPr>
          <a:xfrm>
            <a:off x="15469748" y="43342755"/>
            <a:ext cx="14348666" cy="0"/>
          </a:xfrm>
          <a:prstGeom prst="line">
            <a:avLst/>
          </a:prstGeom>
          <a:ln w="952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D879D759-735B-40C5-A74F-EFF174F8B8DB}"/>
              </a:ext>
            </a:extLst>
          </p:cNvPr>
          <p:cNvSpPr txBox="1"/>
          <p:nvPr/>
        </p:nvSpPr>
        <p:spPr>
          <a:xfrm>
            <a:off x="15404336" y="43477761"/>
            <a:ext cx="1466585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6</a:t>
            </a:r>
            <a:r>
              <a:rPr kumimoji="1" lang="en-US" altLang="ja-JP" sz="4000" b="1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. </a:t>
            </a:r>
            <a:r>
              <a:rPr kumimoji="1" lang="ja-JP" altLang="en-US" sz="4000" b="1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参考文献</a:t>
            </a:r>
            <a:endParaRPr kumimoji="1" lang="en-US" altLang="ja-JP" sz="40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endParaRPr kumimoji="1" lang="en-US" altLang="ja-JP" sz="10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n-US" altLang="ja-JP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Hannes </a:t>
            </a:r>
            <a:r>
              <a:rPr lang="en-US" altLang="ja-JP" sz="2400" dirty="0" err="1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Alfvén</a:t>
            </a:r>
            <a:r>
              <a:rPr lang="en-US" altLang="ja-JP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1942: Existence of Electromagnetic-Hydrodynamic Waves, Nature. </a:t>
            </a:r>
            <a:endParaRPr lang="en-US" altLang="ja-JP" sz="24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ja-JP" altLang="en-US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小野 高幸</a:t>
            </a:r>
            <a:r>
              <a:rPr lang="en-US" altLang="ja-JP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</a:t>
            </a:r>
            <a:r>
              <a:rPr lang="ja-JP" altLang="en-US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三好 由純</a:t>
            </a:r>
            <a:r>
              <a:rPr lang="en-US" altLang="ja-JP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2012: </a:t>
            </a:r>
            <a:r>
              <a:rPr lang="ja-JP" altLang="en-US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現代地球科学入門シリーズ</a:t>
            </a:r>
            <a:r>
              <a:rPr lang="en-US" altLang="ja-JP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2 </a:t>
            </a:r>
            <a:r>
              <a:rPr lang="ja-JP" altLang="en-US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太陽地球圏</a:t>
            </a:r>
            <a:r>
              <a:rPr lang="en-US" altLang="ja-JP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</a:t>
            </a:r>
            <a:r>
              <a:rPr lang="ja-JP" altLang="en-US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共立出版</a:t>
            </a:r>
            <a:r>
              <a:rPr lang="en-US" altLang="ja-JP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1-31 pp. </a:t>
            </a:r>
            <a:endParaRPr lang="en-US" altLang="ja-JP" sz="24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n-US" altLang="ja-JP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Paul </a:t>
            </a:r>
            <a:r>
              <a:rPr lang="en-US" altLang="ja-JP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M. </a:t>
            </a:r>
            <a:r>
              <a:rPr lang="en-US" altLang="ja-JP" sz="2400" dirty="0" err="1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Bellan</a:t>
            </a:r>
            <a:r>
              <a:rPr lang="en-US" altLang="ja-JP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2008: Fundamentals of Plasma Physics, Cambridge University Press, 146-173 pp.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ja-JP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Fermi </a:t>
            </a:r>
            <a:r>
              <a:rPr lang="en-US" altLang="ja-JP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Thomas </a:t>
            </a:r>
            <a:r>
              <a:rPr lang="en-US" altLang="ja-JP" sz="2400" dirty="0" err="1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Albertz</a:t>
            </a:r>
            <a:r>
              <a:rPr lang="en-US" altLang="ja-JP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2010: Propagating Waves in Plasma : </a:t>
            </a:r>
            <a:r>
              <a:rPr lang="en-US" altLang="ja-JP" sz="2400" dirty="0" err="1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Magnetohy</a:t>
            </a:r>
            <a:r>
              <a:rPr lang="en-US" altLang="ja-JP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- </a:t>
            </a:r>
            <a:r>
              <a:rPr lang="en-US" altLang="ja-JP" sz="2400" dirty="0" err="1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drodynamic</a:t>
            </a:r>
            <a:r>
              <a:rPr lang="en-US" altLang="ja-JP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(MHD) regime, Department of Earth and Planetary Science, The University of Tokyo, </a:t>
            </a:r>
            <a:r>
              <a:rPr lang="en-US" altLang="ja-JP" sz="2400" dirty="0" err="1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URL:https</a:t>
            </a:r>
            <a:r>
              <a:rPr lang="en-US" altLang="ja-JP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://</a:t>
            </a:r>
            <a:r>
              <a:rPr lang="en-US" altLang="ja-JP" sz="2400" dirty="0" err="1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www.s.u-tokyo.ac.jp</a:t>
            </a:r>
            <a:r>
              <a:rPr lang="en-US" altLang="ja-JP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/</a:t>
            </a:r>
            <a:r>
              <a:rPr lang="en-US" altLang="ja-JP" sz="2400" dirty="0" err="1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en</a:t>
            </a:r>
            <a:r>
              <a:rPr lang="en-US" altLang="ja-JP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/</a:t>
            </a:r>
            <a:r>
              <a:rPr lang="en-US" altLang="ja-JP" sz="2400" dirty="0" err="1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utrip</a:t>
            </a:r>
            <a:r>
              <a:rPr lang="en-US" altLang="ja-JP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/archive/2010/pdf/07Fermi FINAL </a:t>
            </a:r>
            <a:r>
              <a:rPr lang="en-US" altLang="ja-JP" sz="2400" dirty="0" err="1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REPORT.pdf</a:t>
            </a:r>
            <a:r>
              <a:rPr lang="en-US" altLang="ja-JP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endParaRPr lang="en-US" altLang="ja-JP" sz="24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2106542" y="22200270"/>
                <a:ext cx="2499794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latin typeface="Cambria Math" charset="0"/>
                      </a:rPr>
                      <m:t>𝑬</m:t>
                    </m:r>
                    <m:r>
                      <a:rPr kumimoji="1" lang="en-US" altLang="ja-JP" sz="2400">
                        <a:latin typeface="Cambria Math" charset="0"/>
                      </a:rPr>
                      <m:t>:</m:t>
                    </m:r>
                  </m:oMath>
                </a14:m>
                <a:r>
                  <a:rPr kumimoji="1" lang="en-US" altLang="ja-JP" sz="2400" b="1" dirty="0" smtClean="0"/>
                  <a:t> 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電場</a:t>
                </a:r>
                <a:r>
                  <a:rPr kumimoji="1" lang="en-US" altLang="ja-JP" sz="2400" b="1" dirty="0" smtClean="0"/>
                  <a:t> </a:t>
                </a:r>
                <a:r>
                  <a:rPr kumimoji="1" lang="ja-JP" altLang="en-US" sz="2400" b="1" dirty="0"/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400" b="1">
                        <a:latin typeface="Cambria Math" charset="0"/>
                      </a:rPr>
                      <m:t> </m:t>
                    </m:r>
                  </m:oMath>
                </a14:m>
                <a:endParaRPr kumimoji="1" lang="en-US" altLang="ja-JP" sz="2400" b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sz="2400" b="1" i="1">
                        <a:latin typeface="Cambria Math" charset="0"/>
                      </a:rPr>
                      <m:t>𝑩</m:t>
                    </m:r>
                  </m:oMath>
                </a14:m>
                <a:r>
                  <a:rPr kumimoji="1" lang="en-US" altLang="ja-JP" sz="2400" b="1" dirty="0"/>
                  <a:t>: </a:t>
                </a:r>
                <a:r>
                  <a:rPr kumimoji="1" lang="ja-JP" altLang="en-US" sz="2400" dirty="0"/>
                  <a:t>磁束</a:t>
                </a:r>
                <a:r>
                  <a:rPr kumimoji="1" lang="ja-JP" altLang="en-US" sz="2400" dirty="0" smtClean="0"/>
                  <a:t>密度</a:t>
                </a:r>
                <a:r>
                  <a:rPr lang="ja-JP" altLang="en-US" sz="2400" dirty="0"/>
                  <a:t>　</a:t>
                </a:r>
                <a:endParaRPr lang="en-US" altLang="ja-JP" sz="2400" dirty="0"/>
              </a:p>
              <a:p>
                <a14:m>
                  <m:oMath xmlns:m="http://schemas.openxmlformats.org/officeDocument/2006/math">
                    <m:r>
                      <a:rPr kumimoji="1" lang="en-US" altLang="ja-JP" sz="2400" b="1" i="1">
                        <a:latin typeface="Cambria Math" charset="0"/>
                      </a:rPr>
                      <m:t>𝒗</m:t>
                    </m:r>
                  </m:oMath>
                </a14:m>
                <a:r>
                  <a:rPr kumimoji="1" lang="en-US" altLang="ja-JP" sz="2400" dirty="0"/>
                  <a:t>: </a:t>
                </a:r>
                <a:r>
                  <a:rPr kumimoji="1" lang="ja-JP" altLang="en-US" sz="2400" dirty="0" smtClean="0"/>
                  <a:t>速度</a:t>
                </a:r>
                <a:r>
                  <a:rPr lang="ja-JP" altLang="en-US" sz="2400" dirty="0"/>
                  <a:t>　</a:t>
                </a:r>
                <a:r>
                  <a:rPr lang="en-US" altLang="ja-JP" sz="2400" dirty="0" smtClean="0"/>
                  <a:t>  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𝜌</m:t>
                    </m:r>
                  </m:oMath>
                </a14:m>
                <a:r>
                  <a:rPr kumimoji="1" lang="en-US" altLang="ja-JP" sz="2400" dirty="0"/>
                  <a:t>: </a:t>
                </a:r>
                <a:r>
                  <a:rPr kumimoji="1" lang="ja-JP" altLang="en-US" sz="2400" dirty="0"/>
                  <a:t>密度</a:t>
                </a:r>
                <a:r>
                  <a:rPr kumimoji="1" lang="en-US" altLang="ja-JP" sz="2400" dirty="0"/>
                  <a:t>  </a:t>
                </a:r>
                <a:r>
                  <a:rPr kumimoji="1" lang="en-US" altLang="ja-JP" sz="2400" dirty="0" smtClean="0"/>
                  <a:t>        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400" b="1" i="1">
                        <a:latin typeface="Cambria Math" charset="0"/>
                      </a:rPr>
                      <m:t>𝑱</m:t>
                    </m:r>
                  </m:oMath>
                </a14:m>
                <a:r>
                  <a:rPr kumimoji="1" lang="en-US" altLang="ja-JP" sz="2400" dirty="0"/>
                  <a:t>: </a:t>
                </a:r>
                <a:r>
                  <a:rPr kumimoji="1" lang="ja-JP" altLang="en-US" sz="2400" dirty="0"/>
                  <a:t>電流密度</a:t>
                </a:r>
                <a:r>
                  <a:rPr kumimoji="1" lang="en-US" altLang="ja-JP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ja-JP" sz="2400" dirty="0"/>
                  <a:t>: </a:t>
                </a:r>
                <a:r>
                  <a:rPr kumimoji="1" lang="ja-JP" altLang="en-US" sz="2400" dirty="0" smtClean="0"/>
                  <a:t>圧力</a:t>
                </a:r>
                <a:r>
                  <a:rPr kumimoji="1" lang="en-US" altLang="ja-JP" sz="2400" dirty="0" smtClean="0"/>
                  <a:t>      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altLang="ja-JP" sz="2400" dirty="0"/>
                  <a:t>: </a:t>
                </a:r>
                <a:r>
                  <a:rPr lang="ja-JP" altLang="en-US" sz="2400" dirty="0"/>
                  <a:t>透磁率</a:t>
                </a:r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     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kumimoji="1" lang="en-US" altLang="ja-JP" sz="2400" dirty="0" smtClean="0"/>
                  <a:t>: </a:t>
                </a:r>
                <a:r>
                  <a:rPr kumimoji="1" lang="ja-JP" altLang="en-US" sz="2400" dirty="0" smtClean="0">
                    <a:latin typeface="+mn-ea"/>
                    <a:cs typeface="Hiragino Kaku Gothic Pro W3" charset="-128"/>
                  </a:rPr>
                  <a:t>電気伝導率</a:t>
                </a:r>
                <a:endParaRPr kumimoji="1" lang="ja-JP" altLang="en-US" sz="2400" dirty="0">
                  <a:latin typeface="+mn-ea"/>
                  <a:cs typeface="Hiragino Kaku Gothic Pro W3" charset="-128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6542" y="22200270"/>
                <a:ext cx="2499794" cy="3046988"/>
              </a:xfrm>
              <a:prstGeom prst="rect">
                <a:avLst/>
              </a:prstGeom>
              <a:blipFill rotWithShape="0">
                <a:blip r:embed="rId11"/>
                <a:stretch>
                  <a:fillRect l="-1707" t="-15600" b="-38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4528695" y="5647808"/>
                <a:ext cx="593846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lvl="3">
                  <a:buClr>
                    <a:schemeClr val="tx1"/>
                  </a:buClr>
                  <a:defRPr/>
                </a:pPr>
                <a14:m>
                  <m:oMath xmlns:m="http://schemas.openxmlformats.org/officeDocument/2006/math">
                    <m:r>
                      <a:rPr lang="en-US" altLang="ja-JP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𝝎</m:t>
                    </m:r>
                  </m:oMath>
                </a14:m>
                <a:r>
                  <a:rPr lang="en-US" altLang="ja-JP" sz="2400" dirty="0" smtClean="0">
                    <a:latin typeface="Cambria Math" charset="0"/>
                    <a:ea typeface="Hiragino Kaku Gothic Pro W3" charset="-128"/>
                    <a:cs typeface="Hiragino Kaku Gothic Pro W3" charset="-128"/>
                  </a:rPr>
                  <a:t>:  </a:t>
                </a:r>
                <a:r>
                  <a:rPr lang="ja-JP" altLang="en-US" sz="2400" dirty="0" smtClean="0">
                    <a:latin typeface="Cambria Math" charset="0"/>
                    <a:ea typeface="Hiragino Kaku Gothic Pro W3" charset="-128"/>
                    <a:cs typeface="Hiragino Kaku Gothic Pro W3" charset="-128"/>
                  </a:rPr>
                  <a:t>周波数</a:t>
                </a:r>
                <a:endParaRPr lang="en-US" altLang="ja-JP" sz="2400" dirty="0" smtClean="0">
                  <a:latin typeface="Cambria Math" charset="0"/>
                  <a:ea typeface="Hiragino Kaku Gothic Pro W3" charset="-128"/>
                  <a:cs typeface="Hiragino Kaku Gothic Pro W3" charset="-128"/>
                </a:endParaRPr>
              </a:p>
              <a:p>
                <a:pPr marL="914400" lvl="3">
                  <a:buClr>
                    <a:schemeClr val="tx1"/>
                  </a:buClr>
                  <a:defRPr/>
                </a:pPr>
                <a14:m>
                  <m:oMath xmlns:m="http://schemas.openxmlformats.org/officeDocument/2006/math">
                    <m:r>
                      <a:rPr lang="en-US" altLang="ja-JP" sz="2400" b="1" i="1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𝒌</m:t>
                    </m:r>
                  </m:oMath>
                </a14:m>
                <a:r>
                  <a:rPr lang="en-US" altLang="ja-JP" sz="2400" dirty="0" smtClean="0"/>
                  <a:t>  : </a:t>
                </a:r>
                <a:r>
                  <a:rPr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波数ベクトル</a:t>
                </a:r>
                <a:r>
                  <a:rPr lang="en-US" altLang="ja-JP" sz="2400" dirty="0" smtClean="0"/>
                  <a:t> </a:t>
                </a:r>
              </a:p>
              <a:p>
                <a:r>
                  <a:rPr lang="en-US" altLang="ja-JP" sz="24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400" i="1">
                            <a:latin typeface="Cambria Math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ja-JP" sz="2400" dirty="0"/>
                  <a:t>: </a:t>
                </a:r>
                <a:r>
                  <a:rPr lang="ja-JP" altLang="en-US" sz="24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磁場に沿った</a:t>
                </a:r>
                <a:r>
                  <a:rPr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波数</a:t>
                </a:r>
                <a:endParaRPr lang="en-US" altLang="ja-JP" sz="24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r>
                  <a:rPr lang="en-US" altLang="ja-JP" sz="24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	</a:t>
                </a:r>
                <a:r>
                  <a:rPr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altLang="ja-JP" sz="2400" dirty="0"/>
                  <a:t>: </a:t>
                </a:r>
                <a:r>
                  <a:rPr lang="ja-JP" altLang="en-US" sz="24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磁場に垂直な波数</a:t>
                </a:r>
                <a:r>
                  <a:rPr lang="en-US" altLang="ja-JP" sz="24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     </a:t>
                </a:r>
                <a:endParaRPr lang="en-US" altLang="ja-JP" sz="2400" dirty="0" smtClean="0"/>
              </a:p>
              <a:p>
                <a:pPr marL="914400" lvl="3">
                  <a:buClr>
                    <a:schemeClr val="tx1"/>
                  </a:buClr>
                  <a:defRPr/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en-US" altLang="ja-JP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: </a:t>
                </a:r>
                <a:r>
                  <a:rPr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磁場</a:t>
                </a:r>
                <a:r>
                  <a:rPr lang="ja-JP" altLang="en-US" sz="24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と波数ベクトルのなす</a:t>
                </a:r>
                <a:r>
                  <a:rPr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角</a:t>
                </a:r>
                <a:endParaRPr lang="en-US" altLang="ja-JP" sz="24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8695" y="5647808"/>
                <a:ext cx="5938460" cy="1938992"/>
              </a:xfrm>
              <a:prstGeom prst="rect">
                <a:avLst/>
              </a:prstGeom>
              <a:blipFill rotWithShape="0">
                <a:blip r:embed="rId12"/>
                <a:stretch>
                  <a:fillRect t="-3762" b="-310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フレーム 35"/>
          <p:cNvSpPr/>
          <p:nvPr/>
        </p:nvSpPr>
        <p:spPr>
          <a:xfrm>
            <a:off x="25340322" y="5554941"/>
            <a:ext cx="4802766" cy="3044246"/>
          </a:xfrm>
          <a:prstGeom prst="frame">
            <a:avLst>
              <a:gd name="adj1" fmla="val 132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15582811" y="26221305"/>
                <a:ext cx="14276923" cy="2574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428750" lvl="2" indent="-514350">
                  <a:buFont typeface="Arial" charset="0"/>
                  <a:buChar char="•"/>
                </a:pPr>
                <a:r>
                  <a:rPr kumimoji="1"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シアー</a:t>
                </a:r>
                <a:r>
                  <a:rPr kumimoji="1"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kumimoji="1" lang="en-US" altLang="ja-JP" sz="3200" dirty="0" err="1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Alfvén</a:t>
                </a:r>
                <a:r>
                  <a:rPr kumimoji="1"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kumimoji="1"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波と遅進波は</a:t>
                </a:r>
                <a:r>
                  <a:rPr kumimoji="1"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 </a:t>
                </a:r>
                <a:r>
                  <a:rPr kumimoji="1"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磁場と垂直な方向には伝播しない</a:t>
                </a:r>
                <a:endParaRPr kumimoji="1"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1428750" lvl="2" indent="-514350">
                  <a:buFont typeface="Arial" charset="0"/>
                  <a:buChar char="•"/>
                </a:pPr>
                <a:r>
                  <a:rPr kumimoji="1"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速進波は磁場と垂直な方向に位相速度</a:t>
                </a:r>
                <a:r>
                  <a:rPr kumimoji="1" lang="en-US" altLang="ja-JP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2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mr-IN" altLang="ja-JP" sz="3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3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3200" i="1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ja-JP" sz="3200" i="1">
                                    <a:latin typeface="Cambria Math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kumimoji="1" lang="en-US" altLang="ja-JP" sz="32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kumimoji="1" lang="en-US" altLang="ja-JP" sz="3200" i="1">
                                <a:latin typeface="Cambria Math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1" lang="en-US" altLang="ja-JP" sz="32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3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1" lang="en-US" altLang="ja-JP" sz="32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ja-JP" sz="3200" i="1">
                            <a:latin typeface="Cambria Math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kumimoji="1" lang="en-US" altLang="ja-JP" sz="3200" dirty="0"/>
                  <a:t> </a:t>
                </a:r>
                <a:r>
                  <a:rPr kumimoji="1"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で伝播し</a:t>
                </a:r>
                <a:r>
                  <a:rPr kumimoji="1"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 </a:t>
                </a:r>
                <a:r>
                  <a:rPr kumimoji="1"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これを特に磁気音波という</a:t>
                </a:r>
                <a:endParaRPr kumimoji="1"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1428750" lvl="2" indent="-514350">
                  <a:buFont typeface="Arial" charset="0"/>
                  <a:buChar char="•"/>
                </a:pPr>
                <a:r>
                  <a:rPr kumimoji="1"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磁場に沿った方向に位相速度</a:t>
                </a:r>
                <a:r>
                  <a:rPr kumimoji="1" lang="en-US" altLang="ja-JP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ja-JP" sz="32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3200" i="1">
                            <a:latin typeface="Cambria Math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en-US" altLang="ja-JP" sz="3200" dirty="0"/>
                  <a:t> </a:t>
                </a:r>
                <a:r>
                  <a:rPr kumimoji="1"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で伝播する波を変形</a:t>
                </a:r>
                <a:r>
                  <a:rPr kumimoji="1"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kumimoji="1" lang="en-US" altLang="ja-JP" sz="3200" dirty="0" err="1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Alfvén</a:t>
                </a:r>
                <a:r>
                  <a:rPr kumimoji="1"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kumimoji="1"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波</a:t>
                </a:r>
                <a:r>
                  <a:rPr kumimoji="1"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</a:t>
                </a:r>
                <a:r>
                  <a:rPr kumimoji="1" lang="en-US" altLang="ja-JP" sz="32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3200" i="1">
                        <a:latin typeface="Cambria Math" charset="0"/>
                      </a:rPr>
                      <m:t>𝑎</m:t>
                    </m:r>
                  </m:oMath>
                </a14:m>
                <a:r>
                  <a:rPr kumimoji="1" lang="en-US" altLang="ja-JP" sz="3200" dirty="0"/>
                  <a:t> </a:t>
                </a:r>
                <a:r>
                  <a:rPr kumimoji="1"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で伝播する波を変形音波と</a:t>
                </a:r>
                <a:r>
                  <a:rPr kumimoji="1"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いう</a:t>
                </a:r>
                <a:endParaRPr kumimoji="1"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2811" y="26221305"/>
                <a:ext cx="14276923" cy="2574744"/>
              </a:xfrm>
              <a:prstGeom prst="rect">
                <a:avLst/>
              </a:prstGeom>
              <a:blipFill rotWithShape="0">
                <a:blip r:embed="rId13"/>
                <a:stretch>
                  <a:fillRect t="-3073" b="-68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15922997" y="25014702"/>
                <a:ext cx="142774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図</a:t>
                </a:r>
                <a:r>
                  <a:rPr kumimoji="1" lang="en-US" altLang="ja-JP" sz="2400" b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5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: 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シアー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kumimoji="1" lang="en-US" altLang="ja-JP" sz="2400" dirty="0" err="1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Alfvén</a:t>
                </a:r>
                <a:r>
                  <a:rPr kumimoji="1" lang="en-US" altLang="ja-JP" sz="24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波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(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赤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), </a:t>
                </a:r>
                <a:r>
                  <a:rPr kumimoji="1" lang="ja-JP" altLang="en-US" sz="24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速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進波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(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緑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), </a:t>
                </a:r>
                <a:r>
                  <a:rPr kumimoji="1" lang="ja-JP" altLang="en-US" sz="24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遅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進波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(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青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) 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の</a:t>
                </a:r>
                <a:r>
                  <a:rPr kumimoji="1" lang="ja-JP" altLang="en-US" sz="24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位相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速度図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. (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左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kumimoji="1" lang="en-US" altLang="ja-JP" sz="2400" b="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𝐴</m:t>
                        </m:r>
                      </m:sub>
                    </m:sSub>
                    <m:r>
                      <a:rPr kumimoji="1" lang="en-US" altLang="ja-JP" sz="2400" b="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&gt;</m:t>
                    </m:r>
                    <m:r>
                      <a:rPr kumimoji="1" lang="en-US" altLang="ja-JP" sz="2400" b="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𝑎</m:t>
                    </m:r>
                  </m:oMath>
                </a14:m>
                <a:r>
                  <a:rPr kumimoji="1" lang="en-US" altLang="ja-JP" sz="2400" i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中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kumimoji="1" lang="en-US" altLang="ja-JP" sz="2400" b="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𝐴</m:t>
                        </m:r>
                      </m:sub>
                    </m:sSub>
                    <m:r>
                      <a:rPr kumimoji="1" lang="en-US" altLang="ja-JP" sz="2400" b="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=</m:t>
                    </m:r>
                    <m:r>
                      <a:rPr kumimoji="1" lang="en-US" altLang="ja-JP" sz="2400" b="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𝑎</m:t>
                    </m:r>
                  </m:oMath>
                </a14:m>
                <a:r>
                  <a:rPr kumimoji="1" lang="en-US" altLang="ja-JP" sz="2400" i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</a:t>
                </a:r>
                <a:r>
                  <a:rPr kumimoji="1" lang="en-US" altLang="ja-JP" sz="2400" i="1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右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kumimoji="1" lang="en-US" altLang="ja-JP" sz="2400" b="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𝐴</m:t>
                        </m:r>
                      </m:sub>
                    </m:sSub>
                    <m:r>
                      <a:rPr kumimoji="1" lang="en-US" altLang="ja-JP" sz="2400" b="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&lt;</m:t>
                    </m:r>
                    <m:r>
                      <a:rPr kumimoji="1" lang="en-US" altLang="ja-JP" sz="2400" b="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𝑎</m:t>
                    </m:r>
                    <m:r>
                      <a:rPr kumimoji="1" lang="en-US" altLang="ja-JP" sz="2400" b="0" i="0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) </m:t>
                    </m:r>
                  </m:oMath>
                </a14:m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縦軸は磁場の方向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 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横軸は磁場に垂直な方向である</a:t>
                </a:r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. </a:t>
                </a:r>
                <a:endParaRPr kumimoji="1" lang="en-US" altLang="ja-JP" sz="24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2997" y="25014702"/>
                <a:ext cx="14277465" cy="830997"/>
              </a:xfrm>
              <a:prstGeom prst="rect">
                <a:avLst/>
              </a:prstGeom>
              <a:blipFill rotWithShape="0">
                <a:blip r:embed="rId14"/>
                <a:stretch>
                  <a:fillRect l="-640" t="-54745" r="-213" b="-299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図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733" y="9032307"/>
            <a:ext cx="4599606" cy="3449704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-264798" y="11117708"/>
            <a:ext cx="91561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0" lvl="3" indent="-514350" defTabSz="914400">
              <a:buClr>
                <a:schemeClr val="tx1"/>
              </a:buClr>
              <a:buFont typeface="Arial" charset="0"/>
              <a:buChar char="•"/>
              <a:defRPr/>
            </a:pPr>
            <a:r>
              <a:rPr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地球磁場は常に変動している</a:t>
            </a:r>
            <a:endParaRPr lang="en-US" altLang="ja-JP" sz="3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1885950" lvl="4" indent="-514350" defTabSz="914400">
              <a:buClr>
                <a:schemeClr val="tx1"/>
              </a:buClr>
              <a:buFont typeface=".AppleSystemUIFont" charset="-120"/>
              <a:buChar char="*"/>
              <a:defRPr/>
            </a:pPr>
            <a:r>
              <a:rPr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周波数の低いもの</a:t>
            </a:r>
            <a:r>
              <a:rPr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3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(1Hz </a:t>
            </a:r>
            <a:r>
              <a:rPr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〜 </a:t>
            </a:r>
            <a:r>
              <a:rPr lang="en-US" altLang="ja-JP" sz="3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1mHz </a:t>
            </a:r>
            <a:r>
              <a:rPr lang="ja-JP" altLang="en-US" sz="3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程度</a:t>
            </a:r>
            <a:r>
              <a:rPr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) </a:t>
            </a:r>
            <a:r>
              <a:rPr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が</a:t>
            </a:r>
            <a:r>
              <a:rPr lang="en-US" altLang="ja-JP" sz="3200" dirty="0" err="1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Alfvén</a:t>
            </a:r>
            <a:r>
              <a:rPr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波として解釈される</a:t>
            </a:r>
            <a:endParaRPr lang="en-US" altLang="ja-JP" sz="3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1428750" lvl="3" indent="-514350" defTabSz="914400">
              <a:buClr>
                <a:schemeClr val="tx1"/>
              </a:buClr>
              <a:buFont typeface="Arial" charset="0"/>
              <a:buChar char="•"/>
              <a:defRPr/>
            </a:pPr>
            <a:endParaRPr lang="en-US" altLang="ja-JP" sz="8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1428750" lvl="3" indent="-514350" defTabSz="914400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altLang="ja-JP" sz="3200" dirty="0" err="1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Alfvén</a:t>
            </a:r>
            <a:r>
              <a:rPr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3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波</a:t>
            </a:r>
            <a:endParaRPr lang="en-US" altLang="ja-JP" sz="32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1885950" lvl="4" indent="-514350" defTabSz="914400">
              <a:buClr>
                <a:schemeClr val="tx1"/>
              </a:buClr>
              <a:buFont typeface=".AppleSystemUIFont" charset="-120"/>
              <a:buChar char="*"/>
              <a:defRPr/>
            </a:pPr>
            <a:r>
              <a:rPr lang="en-US" altLang="ja-JP" sz="3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Hannes </a:t>
            </a:r>
            <a:r>
              <a:rPr lang="en-US" altLang="ja-JP" sz="3200" dirty="0" err="1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Alfvén</a:t>
            </a:r>
            <a:r>
              <a:rPr lang="en-US" altLang="ja-JP" sz="3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(1942) </a:t>
            </a:r>
            <a:r>
              <a:rPr lang="ja-JP" altLang="en-US" sz="3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により発見された</a:t>
            </a:r>
            <a:r>
              <a:rPr lang="en-US" altLang="ja-JP" sz="3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</a:t>
            </a:r>
            <a:r>
              <a:rPr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プラズマ中を伝播する波の</a:t>
            </a:r>
            <a:r>
              <a:rPr lang="ja-JP" altLang="en-US" sz="3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一つ</a:t>
            </a:r>
            <a:endParaRPr lang="en-US" altLang="ja-JP" sz="32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1885950" lvl="4" indent="-514350" defTabSz="914400">
              <a:buClr>
                <a:schemeClr val="tx1"/>
              </a:buClr>
              <a:buFont typeface=".AppleSystemUIFont" charset="-120"/>
              <a:buChar char="*"/>
              <a:defRPr/>
            </a:pPr>
            <a:r>
              <a:rPr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波長が</a:t>
            </a:r>
            <a:r>
              <a:rPr lang="ja-JP" altLang="en-US" sz="3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大きく</a:t>
            </a:r>
            <a:r>
              <a:rPr lang="en-US" altLang="ja-JP" sz="3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</a:t>
            </a:r>
            <a:r>
              <a:rPr lang="ja-JP" altLang="en-US" sz="3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周波数が</a:t>
            </a:r>
            <a:r>
              <a:rPr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低い</a:t>
            </a:r>
            <a:endParaRPr lang="en-US" altLang="ja-JP" sz="32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26314400" y="12398004"/>
                <a:ext cx="38297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図</a:t>
                </a:r>
                <a:r>
                  <a:rPr kumimoji="1" lang="en-US" altLang="ja-JP" sz="2400" b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kumimoji="1" lang="en-US" altLang="ja-JP" sz="2400" b="1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4</a:t>
                </a:r>
                <a:r>
                  <a:rPr kumimoji="1" lang="en-US" altLang="ja-JP" sz="2400" b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2400" b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𝐞</m:t>
                        </m:r>
                      </m:e>
                      <m:sub>
                        <m:r>
                          <a:rPr lang="en-US" altLang="ja-JP" sz="24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𝑧</m:t>
                        </m:r>
                      </m:sub>
                    </m:sSub>
                    <m:r>
                      <a:rPr lang="en-US" altLang="ja-JP" sz="2400" b="0" i="1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, </m:t>
                    </m:r>
                    <m:sSub>
                      <m:sSubPr>
                        <m:ctrlPr>
                          <a:rPr lang="en-US" altLang="ja-JP" sz="24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2400" b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𝐞</m:t>
                        </m:r>
                      </m:e>
                      <m:sub>
                        <m:r>
                          <a:rPr lang="en-US" altLang="ja-JP" sz="24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sz="2400" i="1" dirty="0" smtClean="0"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2400" dirty="0" smtClean="0">
                    <a:ea typeface="Hiragino Kaku Gothic Pro W3" charset="-128"/>
                    <a:cs typeface="Hiragino Kaku Gothic Pro W3" charset="-128"/>
                  </a:rPr>
                  <a:t>はそれぞれ</a:t>
                </a:r>
                <a:r>
                  <a:rPr lang="en-US" altLang="ja-JP" sz="2400" dirty="0" smtClean="0"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𝑧</m:t>
                    </m:r>
                    <m:r>
                      <a:rPr lang="en-US" altLang="ja-JP" sz="2400" b="0" i="1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, </m:t>
                    </m:r>
                    <m:r>
                      <a:rPr lang="en-US" altLang="ja-JP" sz="2400" b="1" i="1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𝒌</m:t>
                    </m:r>
                  </m:oMath>
                </a14:m>
                <a:r>
                  <a:rPr lang="en-US" altLang="ja-JP" sz="2400" i="1" dirty="0" smtClean="0"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2400" dirty="0" smtClean="0">
                    <a:ea typeface="Hiragino Kaku Gothic Pro W3" charset="-128"/>
                    <a:cs typeface="Hiragino Kaku Gothic Pro W3" charset="-128"/>
                  </a:rPr>
                  <a:t>方向の単位ベクトル</a:t>
                </a:r>
                <a:r>
                  <a:rPr lang="en-US" altLang="ja-JP" sz="2400" dirty="0" smtClean="0">
                    <a:ea typeface="Hiragino Kaku Gothic Pro W3" charset="-128"/>
                    <a:cs typeface="Hiragino Kaku Gothic Pro W3" charset="-128"/>
                  </a:rPr>
                  <a:t>. </a:t>
                </a:r>
                <a:r>
                  <a:rPr lang="ja-JP" altLang="en-US" sz="2400" dirty="0" smtClean="0">
                    <a:ea typeface="Hiragino Kaku Gothic Pro W3" charset="-128"/>
                    <a:cs typeface="Hiragino Kaku Gothic Pro W3" charset="-128"/>
                  </a:rPr>
                  <a:t>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𝒗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kumimoji="1" lang="ja-JP" altLang="en-US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を両成分に分解する</a:t>
                </a:r>
                <a:endParaRPr kumimoji="1" lang="en-US" altLang="ja-JP" sz="24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4400" y="12398004"/>
                <a:ext cx="3829760" cy="1200329"/>
              </a:xfrm>
              <a:prstGeom prst="rect">
                <a:avLst/>
              </a:prstGeom>
              <a:blipFill rotWithShape="0">
                <a:blip r:embed="rId16"/>
                <a:stretch>
                  <a:fillRect l="-2548" t="-6599" r="-318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15847139" y="18380461"/>
                <a:ext cx="13952089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2" indent="-457200">
                  <a:buFont typeface="Arial" charset="0"/>
                  <a:buChar char="•"/>
                </a:pP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シアー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en-US" altLang="ja-JP" sz="3200" dirty="0" err="1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Alfvén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波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速進波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遅進波の位相速度と群速度はともに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の関数</a:t>
                </a:r>
                <a:endParaRPr kumimoji="1" lang="en-US" altLang="ja-JP" sz="3200" dirty="0" smtClean="0"/>
              </a:p>
              <a:p>
                <a:pPr marL="457200" lvl="2" indent="-457200">
                  <a:buFont typeface="Arial" charset="0"/>
                  <a:buChar char="•"/>
                </a:pP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位相速度と群速度を図示し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それらが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によってどう変化するのかを確かめる</a:t>
                </a:r>
                <a:endParaRPr lang="en-US" altLang="ja-JP" sz="3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457200" lvl="2" indent="-457200">
                  <a:buFont typeface="Arial" charset="0"/>
                  <a:buChar char="•"/>
                </a:pPr>
                <a:endParaRPr lang="en-US" altLang="ja-JP" sz="28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914400" lvl="3" indent="-457200">
                  <a:buFont typeface="Wingdings" charset="2"/>
                  <a:buChar char="n"/>
                </a:pPr>
                <a:r>
                  <a:rPr lang="ja-JP" altLang="en-US" sz="3200" b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位相速度図</a:t>
                </a:r>
                <a:endParaRPr lang="en-US" altLang="ja-JP" sz="3200" b="1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7139" y="18380461"/>
                <a:ext cx="13952089" cy="2492990"/>
              </a:xfrm>
              <a:prstGeom prst="rect">
                <a:avLst/>
              </a:prstGeom>
              <a:blipFill rotWithShape="0">
                <a:blip r:embed="rId17"/>
                <a:stretch>
                  <a:fillRect l="-1005" t="-4645" b="-73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/>
          <p:cNvSpPr txBox="1"/>
          <p:nvPr/>
        </p:nvSpPr>
        <p:spPr>
          <a:xfrm>
            <a:off x="15856356" y="29130365"/>
            <a:ext cx="274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lvl="3" indent="-457200">
              <a:buFont typeface="Wingdings" charset="2"/>
              <a:buChar char="n"/>
            </a:pPr>
            <a:r>
              <a:rPr lang="ja-JP" altLang="en-US" sz="3200" b="1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群速度図</a:t>
            </a:r>
            <a:endParaRPr kumimoji="1" lang="ja-JP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15047475" y="34943541"/>
                <a:ext cx="14318052" cy="2082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28800" lvl="3" indent="-457200">
                  <a:buFont typeface="Arial" charset="0"/>
                  <a:buChar char="•"/>
                </a:pPr>
                <a:r>
                  <a:rPr kumimoji="1"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シアー</a:t>
                </a:r>
                <a:r>
                  <a:rPr kumimoji="1"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kumimoji="1" lang="en-US" altLang="ja-JP" sz="3200" dirty="0" err="1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Alfvén</a:t>
                </a:r>
                <a:r>
                  <a:rPr kumimoji="1"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kumimoji="1"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波は磁場に沿った方向にのみエネルギーを輸送する</a:t>
                </a:r>
                <a:endParaRPr kumimoji="1"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1828800" lvl="3" indent="-457200">
                  <a:buFont typeface="Arial" charset="0"/>
                  <a:buChar char="•"/>
                </a:pPr>
                <a:r>
                  <a:rPr kumimoji="1"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速進波は磁場に垂直な方向に最大の速度</a:t>
                </a:r>
                <a:r>
                  <a:rPr kumimoji="1" lang="en-US" altLang="ja-JP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2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mr-IN" altLang="ja-JP" sz="3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3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3200" i="1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ja-JP" sz="3200" i="1">
                                    <a:latin typeface="Cambria Math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kumimoji="1" lang="en-US" altLang="ja-JP" sz="32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kumimoji="1" lang="en-US" altLang="ja-JP" sz="3200" i="1">
                                <a:latin typeface="Cambria Math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1" lang="en-US" altLang="ja-JP" sz="32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3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1" lang="en-US" altLang="ja-JP" sz="32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ja-JP" sz="3200" i="1">
                            <a:latin typeface="Cambria Math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kumimoji="1" lang="en-US" altLang="ja-JP" sz="3200" dirty="0"/>
                  <a:t> </a:t>
                </a:r>
                <a:r>
                  <a:rPr kumimoji="1"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でエネルギーを輸送する</a:t>
                </a:r>
                <a:endParaRPr kumimoji="1"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1828800" lvl="3" indent="-457200">
                  <a:buFont typeface="Arial" charset="0"/>
                  <a:buChar char="•"/>
                </a:pP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遅進波は円錐形の方向にエネルギーを輸送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する</a:t>
                </a:r>
                <a:endParaRPr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7475" y="34943541"/>
                <a:ext cx="14318052" cy="2082301"/>
              </a:xfrm>
              <a:prstGeom prst="rect">
                <a:avLst/>
              </a:prstGeom>
              <a:blipFill rotWithShape="0">
                <a:blip r:embed="rId18"/>
                <a:stretch>
                  <a:fillRect t="-3801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/>
              <p:cNvSpPr txBox="1"/>
              <p:nvPr/>
            </p:nvSpPr>
            <p:spPr>
              <a:xfrm>
                <a:off x="25444217" y="7706648"/>
                <a:ext cx="2670603" cy="768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3"/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𝑎</m:t>
                    </m:r>
                    <m:r>
                      <a:rPr lang="en-US" altLang="ja-JP" sz="24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=</m:t>
                    </m:r>
                    <m:sSup>
                      <m:sSupPr>
                        <m:ctrlPr>
                          <a:rPr lang="mr-IN" altLang="ja-JP" sz="24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mr-IN" altLang="ja-JP" sz="24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altLang="ja-JP" sz="2400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</m:ctrlPr>
                              </m:fPr>
                              <m:num>
                                <m:r>
                                  <a:rPr lang="mr-IN" altLang="ja-JP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𝜕</m:t>
                                </m:r>
                                <m:r>
                                  <a:rPr lang="en-US" altLang="ja-JP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mr-IN" altLang="ja-JP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𝜕𝜌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4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altLang="ja-JP" sz="24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:</a:t>
                </a:r>
                <a:r>
                  <a:rPr lang="ja-JP" altLang="en-US" sz="2400" dirty="0" smtClean="0">
                    <a:ea typeface="Hiragino Kaku Gothic Pro W3" charset="-128"/>
                    <a:cs typeface="Hiragino Kaku Gothic Pro W3" charset="-128"/>
                  </a:rPr>
                  <a:t>音速</a:t>
                </a:r>
                <a:r>
                  <a:rPr lang="en-US" altLang="ja-JP" sz="2400" dirty="0" smtClean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endParaRPr lang="en-US" altLang="ja-JP" sz="2400" i="1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65" name="テキスト ボックス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217" y="7706648"/>
                <a:ext cx="2670603" cy="76867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テキスト ボックス 63"/>
          <p:cNvSpPr txBox="1"/>
          <p:nvPr/>
        </p:nvSpPr>
        <p:spPr>
          <a:xfrm>
            <a:off x="15404336" y="37499965"/>
            <a:ext cx="14511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4-2. </a:t>
            </a:r>
            <a:r>
              <a:rPr kumimoji="1" lang="ja-JP" altLang="en-US" sz="4000" b="1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二流体近似の下での</a:t>
            </a:r>
            <a:r>
              <a:rPr kumimoji="1" lang="en-US" altLang="ja-JP" sz="4000" b="1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kumimoji="1" lang="en-US" altLang="ja-JP" sz="4000" b="1" dirty="0" err="1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Alfvén</a:t>
            </a:r>
            <a:r>
              <a:rPr kumimoji="1" lang="en-US" altLang="ja-JP" sz="4000" b="1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kumimoji="1" lang="ja-JP" altLang="en-US" sz="4000" b="1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波</a:t>
            </a:r>
            <a:endParaRPr kumimoji="1" lang="en-US" altLang="ja-JP" sz="4000" b="1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endParaRPr kumimoji="1" lang="en-US" altLang="ja-JP" sz="800" b="1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914400" lvl="3" defTabSz="914400">
              <a:buClr>
                <a:schemeClr val="tx1"/>
              </a:buClr>
              <a:defRPr/>
            </a:pPr>
            <a:endParaRPr kumimoji="1" lang="en-US" altLang="ja-JP" sz="8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914400" lvl="1" indent="-457200">
              <a:buFont typeface="Wingdings" charset="2"/>
              <a:buChar char="u"/>
            </a:pPr>
            <a:r>
              <a:rPr kumimoji="1"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本研究では</a:t>
            </a:r>
            <a:r>
              <a:rPr kumimoji="1"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</a:t>
            </a:r>
            <a:r>
              <a:rPr kumimoji="1"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二流体近似の下での</a:t>
            </a:r>
            <a:r>
              <a:rPr kumimoji="1"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kumimoji="1" lang="en-US" altLang="ja-JP" sz="3200" dirty="0" err="1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Alfvén</a:t>
            </a:r>
            <a:r>
              <a:rPr kumimoji="1"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kumimoji="1"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波の分類と伝播の考察も行なったが</a:t>
            </a:r>
            <a:r>
              <a:rPr kumimoji="1"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</a:t>
            </a:r>
            <a:r>
              <a:rPr kumimoji="1"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ここでは省略する</a:t>
            </a:r>
            <a:endParaRPr kumimoji="1" lang="en-US" altLang="ja-JP" sz="32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xmlns="" id="{7D2899F9-930A-4B9F-A3C6-A52A691A9886}"/>
              </a:ext>
            </a:extLst>
          </p:cNvPr>
          <p:cNvCxnSpPr>
            <a:cxnSpLocks/>
          </p:cNvCxnSpPr>
          <p:nvPr/>
        </p:nvCxnSpPr>
        <p:spPr>
          <a:xfrm>
            <a:off x="345962" y="14916759"/>
            <a:ext cx="14348666" cy="0"/>
          </a:xfrm>
          <a:prstGeom prst="line">
            <a:avLst/>
          </a:prstGeom>
          <a:ln w="952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89055" y="25603772"/>
                <a:ext cx="14505573" cy="11274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defTabSz="914400">
                  <a:buClr>
                    <a:schemeClr val="tx1"/>
                  </a:buClr>
                  <a:defRPr/>
                </a:pPr>
                <a:r>
                  <a:rPr lang="en-US" altLang="ja-JP" sz="4000" b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4. </a:t>
                </a:r>
                <a:r>
                  <a:rPr lang="ja-JP" altLang="en-US" sz="4000" b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簡単化した</a:t>
                </a:r>
                <a:r>
                  <a:rPr lang="en-US" altLang="ja-JP" sz="4000" b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en-US" altLang="ja-JP" sz="4000" b="1" dirty="0" err="1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Alfvén</a:t>
                </a:r>
                <a:r>
                  <a:rPr lang="en-US" altLang="ja-JP" sz="4000" b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4000" b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波の波動方程式と伝播メカニズム</a:t>
                </a:r>
                <a:endParaRPr lang="en-US" altLang="ja-JP" sz="4000" b="1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0" lvl="1" defTabSz="914400">
                  <a:buClr>
                    <a:schemeClr val="tx1"/>
                  </a:buClr>
                  <a:defRPr/>
                </a:pPr>
                <a:endParaRPr lang="en-US" altLang="ja-JP" sz="1000" b="1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914400" lvl="3" defTabSz="914400">
                  <a:buClr>
                    <a:schemeClr val="tx1"/>
                  </a:buClr>
                  <a:defRPr/>
                </a:pPr>
                <a:endParaRPr lang="en-US" altLang="ja-JP" sz="8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lvl="2" indent="-457200" defTabSz="914400">
                  <a:buClr>
                    <a:schemeClr val="tx1"/>
                  </a:buClr>
                  <a:buFont typeface="Arial" charset="0"/>
                  <a:buChar char="•"/>
                  <a:defRPr/>
                </a:pP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波の性質について考察する</a:t>
                </a:r>
                <a:endParaRPr lang="en-US" altLang="ja-JP" sz="3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lvl="3" indent="-457200" defTabSz="914400">
                  <a:buClr>
                    <a:schemeClr val="tx1"/>
                  </a:buClr>
                  <a:buFont typeface=".AppleSystemUIFont" charset="-120"/>
                  <a:buChar char="*"/>
                  <a:defRPr/>
                </a:pP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仮定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: </a:t>
                </a:r>
                <a:r>
                  <a:rPr lang="en-US" altLang="ja-JP" sz="8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電気伝導率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is-IS" altLang="ja-JP" sz="3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→∞</m:t>
                    </m:r>
                  </m:oMath>
                </a14:m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(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理想磁気流体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)</a:t>
                </a:r>
                <a:endParaRPr lang="en-US" altLang="ja-JP" sz="8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914400" lvl="3" defTabSz="914400">
                  <a:buClr>
                    <a:schemeClr val="tx1"/>
                  </a:buClr>
                  <a:defRPr/>
                </a:pP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	    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非圧縮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な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運動を伴う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𝛻</m:t>
                    </m:r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)</a:t>
                </a:r>
              </a:p>
              <a:p>
                <a:pPr marL="914400" lvl="3" defTabSz="914400">
                  <a:buClr>
                    <a:schemeClr val="tx1"/>
                  </a:buClr>
                  <a:defRPr/>
                </a:pP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	    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磁場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𝑩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の方向は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𝑧</m:t>
                    </m:r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方向</a:t>
                </a:r>
                <a:endParaRPr lang="en-US" altLang="ja-JP" sz="3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lvl="3" indent="-457200" defTabSz="914400">
                  <a:buClr>
                    <a:schemeClr val="tx1"/>
                  </a:buClr>
                  <a:buFont typeface=".AppleSystemUIFont" charset="-120"/>
                  <a:buChar char="*"/>
                  <a:defRPr/>
                </a:pP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Ohm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の法則で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is-I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→∞</m:t>
                    </m:r>
                  </m:oMath>
                </a14:m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を適用すると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𝑬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b>
                      <m:sSubPr>
                        <m:ctrlP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ja-JP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</a:p>
              <a:p>
                <a:pPr lvl="3" indent="-457200" defTabSz="914400">
                  <a:buClr>
                    <a:schemeClr val="tx1"/>
                  </a:buClr>
                  <a:buFont typeface=".AppleSystemUIFont" charset="-120"/>
                  <a:buChar char="*"/>
                  <a:defRPr/>
                </a:pP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単位体積あたりに働く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Lorentz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力は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磁場による圧力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(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右辺第一項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)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と磁気張力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(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右辺第二項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)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に分解することができる</a:t>
                </a:r>
                <a:endParaRPr lang="en-US" altLang="ja-JP" sz="3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lvl="4" indent="-457200" defTabSz="914400">
                  <a:buClr>
                    <a:schemeClr val="tx1"/>
                  </a:buClr>
                  <a:buFont typeface=".AppleSystemUIFont" charset="-120"/>
                  <a:buChar char="-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𝑱</m:t>
                        </m:r>
                      </m:e>
                      <m:sub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𝟏</m:t>
                        </m:r>
                      </m:sub>
                    </m:sSub>
                    <m:r>
                      <a:rPr lang="en-US" altLang="ja-JP" sz="32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ja-JP" sz="32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=−</m:t>
                    </m:r>
                    <m:f>
                      <m:fPr>
                        <m:ctrlPr>
                          <a:rPr lang="mr-IN" altLang="ja-JP" sz="32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altLang="ja-JP" sz="32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</m:num>
                      <m:den>
                        <m:r>
                          <a:rPr lang="mr-IN" altLang="ja-JP" sz="32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𝝁</m:t>
                        </m:r>
                      </m:den>
                    </m:f>
                    <m:r>
                      <a:rPr lang="en-US" altLang="ja-JP" sz="32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𝛻</m:t>
                    </m:r>
                    <m:r>
                      <a:rPr lang="en-US" altLang="ja-JP" sz="32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32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ja-JP" sz="3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en-US" altLang="ja-JP" sz="32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)+</m:t>
                    </m:r>
                    <m:f>
                      <m:fPr>
                        <m:ctrlPr>
                          <a:rPr lang="mr-IN" altLang="ja-JP" sz="3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altLang="ja-JP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mr-IN" altLang="ja-JP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den>
                    </m:f>
                    <m:r>
                      <a:rPr lang="en-US" altLang="ja-JP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3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ja-JP" sz="3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altLang="ja-JP" sz="3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𝛻</m:t>
                    </m:r>
                    <m:r>
                      <a:rPr lang="en-US" altLang="ja-JP" sz="32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  <m:sSub>
                      <m:sSubPr>
                        <m:ctrlPr>
                          <a:rPr lang="en-US" altLang="ja-JP" sz="32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ja-JP" sz="3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lvl="3" indent="-457200" defTabSz="914400">
                  <a:buClr>
                    <a:schemeClr val="tx1"/>
                  </a:buClr>
                  <a:buFont typeface=".AppleSystemUIFont" charset="-120"/>
                  <a:buChar char="*"/>
                  <a:defRPr/>
                </a:pP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運動方程式に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𝛻</m:t>
                    </m:r>
                  </m:oMath>
                </a14:m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をスカラー的にかけ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𝛻</m:t>
                    </m:r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𝛻</m:t>
                    </m:r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を用いると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pPr>
                      <m:e>
                        <m:r>
                          <a:rPr lang="en-US" altLang="ja-JP" sz="3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𝛻</m:t>
                        </m:r>
                      </m:e>
                      <m:sup>
                        <m:r>
                          <a:rPr lang="en-US" altLang="ja-JP" sz="3200" b="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mr-IN" altLang="ja-JP" sz="320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dPr>
                      <m:e>
                        <m:r>
                          <a:rPr lang="en-US" altLang="ja-JP" sz="3200" b="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𝑝</m:t>
                        </m:r>
                        <m:r>
                          <a:rPr lang="en-US" altLang="ja-JP" sz="3200" b="1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+(</m:t>
                        </m:r>
                        <m:sSub>
                          <m:sSubPr>
                            <m:ctrlPr>
                              <a:rPr lang="en-US" altLang="ja-JP" sz="3200" b="1" i="1" smtClean="0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sSubPr>
                          <m:e>
                            <m:r>
                              <a:rPr lang="en-US" altLang="ja-JP" sz="3200" b="1" i="1" smtClean="0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3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ja-JP" sz="32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32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3200" b="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)/</m:t>
                        </m:r>
                        <m:r>
                          <a:rPr lang="en-US" altLang="ja-JP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</m:d>
                    <m:r>
                      <a:rPr lang="en-US" altLang="ja-JP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を得る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. </a:t>
                </a:r>
              </a:p>
              <a:p>
                <a:pPr lvl="4" indent="-457200" defTabSz="914400">
                  <a:buClr>
                    <a:schemeClr val="tx1"/>
                  </a:buClr>
                  <a:buFont typeface=".AppleSystemUIFont" charset="-120"/>
                  <a:buChar char="-"/>
                  <a:defRPr/>
                </a:pP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任意関数をゼロとすると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𝑝</m:t>
                    </m:r>
                    <m:r>
                      <a:rPr lang="en-US" altLang="ja-JP" sz="3200" b="1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+</m:t>
                    </m:r>
                    <m:f>
                      <m:f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fPr>
                      <m:num>
                        <m:r>
                          <a:rPr lang="en-US" altLang="ja-JP" sz="3200" b="1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3200" b="1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sSubPr>
                          <m:e>
                            <m:r>
                              <a:rPr lang="en-US" altLang="ja-JP" sz="3200" b="1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ja-JP" sz="32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32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32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den>
                    </m:f>
                    <m:r>
                      <a:rPr lang="en-US" altLang="ja-JP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endParaRPr lang="en-US" altLang="ja-JP" sz="3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lvl="3" indent="-457200" defTabSz="914400">
                  <a:buClr>
                    <a:schemeClr val="tx1"/>
                  </a:buClr>
                  <a:buFont typeface=".AppleSystemUIFont" charset="-120"/>
                  <a:buChar char="*"/>
                  <a:defRPr/>
                </a:pP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運動方程式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→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mr-IN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fPr>
                      <m:num>
                        <m:r>
                          <a:rPr lang="mr-IN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ja-JP" sz="32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32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mr-IN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den>
                    </m:f>
                    <m:r>
                      <a:rPr lang="en-US" altLang="ja-JP" sz="32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=</m:t>
                    </m:r>
                    <m:f>
                      <m:fPr>
                        <m:ctrlPr>
                          <a:rPr lang="mr-IN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mr-IN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den>
                    </m:f>
                    <m:d>
                      <m:dPr>
                        <m:ctrlP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32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𝛻</m:t>
                        </m:r>
                      </m:e>
                    </m:d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3200" b="1" dirty="0" smtClean="0">
                    <a:latin typeface="Hiragino Kaku Gothic Pro W3" charset="-128"/>
                    <a:ea typeface="Cambria Math" charset="0"/>
                    <a:cs typeface="Cambria Math" charset="0"/>
                  </a:rPr>
                  <a:t> </a:t>
                </a:r>
                <a:r>
                  <a:rPr lang="mr-IN" altLang="ja-JP" sz="3200" dirty="0" smtClean="0">
                    <a:latin typeface="Hiragino Kaku Gothic Pro W3" charset="-128"/>
                    <a:ea typeface="Cambria Math" charset="0"/>
                    <a:cs typeface="Cambria Math" charset="0"/>
                  </a:rPr>
                  <a:t>…</a:t>
                </a:r>
                <a:r>
                  <a:rPr lang="en-US" altLang="ja-JP" sz="3200" dirty="0" smtClean="0">
                    <a:latin typeface="Hiragino Kaku Gothic Pro W3" charset="-128"/>
                    <a:ea typeface="Cambria Math" charset="0"/>
                    <a:cs typeface="Cambria Math" charset="0"/>
                  </a:rPr>
                  <a:t> (a)</a:t>
                </a:r>
              </a:p>
              <a:p>
                <a:pPr lvl="3" indent="-457200" defTabSz="914400">
                  <a:buClr>
                    <a:schemeClr val="tx1"/>
                  </a:buClr>
                  <a:buFont typeface=".AppleSystemUIFont" charset="-120"/>
                  <a:buChar char="*"/>
                  <a:defRPr/>
                </a:pPr>
                <a:r>
                  <a:rPr lang="en-US" altLang="ja-JP" sz="3200" dirty="0" smtClean="0">
                    <a:latin typeface="Hiragino Kaku Gothic Pro W3" charset="-128"/>
                    <a:ea typeface="Cambria Math" charset="0"/>
                    <a:cs typeface="Cambria Math" charset="0"/>
                  </a:rPr>
                  <a:t>Maxwell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方程式と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Ohm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の法則から誘導方程式が得られる</a:t>
                </a:r>
                <a:endParaRPr lang="en-US" altLang="ja-JP" sz="3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lvl="4" indent="-457200" defTabSz="914400">
                  <a:buClr>
                    <a:schemeClr val="tx1"/>
                  </a:buClr>
                  <a:buFont typeface=".AppleSystemUIFont" charset="-120"/>
                  <a:buChar char="-"/>
                  <a:defRPr/>
                </a:pPr>
                <a:r>
                  <a:rPr lang="en-US" altLang="ja-JP" sz="32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ja-JP" sz="3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mr-IN" altLang="ja-JP" sz="3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𝝏</m:t>
                        </m:r>
                        <m:sSub>
                          <m:sSubPr>
                            <m:ctrlPr>
                              <a:rPr lang="en-US" altLang="ja-JP" sz="32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32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mr-IN" altLang="ja-JP" sz="3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en-US" altLang="ja-JP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den>
                    </m:f>
                    <m:r>
                      <a:rPr lang="en-US" altLang="ja-JP" sz="32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ja-JP" sz="32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ja-JP" sz="3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altLang="ja-JP" sz="3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𝛻</m:t>
                    </m:r>
                    <m:r>
                      <a:rPr lang="en-US" altLang="ja-JP" sz="32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  <m:sSub>
                      <m:sSubPr>
                        <m:ctrlPr>
                          <a:rPr lang="en-US" altLang="ja-JP" sz="32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3200" dirty="0" smtClean="0">
                    <a:latin typeface="Hiragino Kaku Gothic Pro W3" charset="-128"/>
                    <a:ea typeface="Cambria Math" charset="0"/>
                    <a:cs typeface="Cambria Math" charset="0"/>
                  </a:rPr>
                  <a:t> </a:t>
                </a:r>
                <a:r>
                  <a:rPr lang="mr-IN" altLang="ja-JP" sz="3200" dirty="0" smtClean="0">
                    <a:latin typeface="Hiragino Kaku Gothic Pro W3" charset="-128"/>
                    <a:ea typeface="Cambria Math" charset="0"/>
                    <a:cs typeface="Cambria Math" charset="0"/>
                  </a:rPr>
                  <a:t>…</a:t>
                </a:r>
                <a:r>
                  <a:rPr lang="en-US" altLang="ja-JP" sz="3200" dirty="0" smtClean="0">
                    <a:latin typeface="Hiragino Kaku Gothic Pro W3" charset="-128"/>
                    <a:ea typeface="Cambria Math" charset="0"/>
                    <a:cs typeface="Cambria Math" charset="0"/>
                  </a:rPr>
                  <a:t> (b)</a:t>
                </a:r>
              </a:p>
              <a:p>
                <a:pPr lvl="3" indent="-457200" defTabSz="914400">
                  <a:buClr>
                    <a:schemeClr val="tx1"/>
                  </a:buClr>
                  <a:buFont typeface=".AppleSystemUIFont" charset="-120"/>
                  <a:buChar char="→"/>
                  <a:defRPr/>
                </a:pP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(a)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と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(b)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から波動方程式が得られる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𝑣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𝐴</m:t>
                        </m:r>
                      </m:sub>
                    </m:sSub>
                    <m:r>
                      <a:rPr lang="en-US" altLang="ja-JP" sz="32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=</m:t>
                    </m:r>
                    <m:sSub>
                      <m:sSubPr>
                        <m:ctrlP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𝐵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0</m:t>
                        </m:r>
                      </m:sub>
                    </m:sSub>
                    <m:r>
                      <a:rPr lang="en-US" altLang="ja-JP" sz="3200" b="0" i="1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/</m:t>
                    </m:r>
                    <m:rad>
                      <m:radPr>
                        <m:degHide m:val="on"/>
                        <m:ctrlPr>
                          <a:rPr lang="mr-IN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radPr>
                      <m:deg/>
                      <m:e>
                        <m:r>
                          <a:rPr lang="mr-IN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は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Alfvén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速度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)</a:t>
                </a:r>
                <a:r>
                  <a:rPr lang="en-US" altLang="ja-JP" sz="3200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endParaRPr lang="en-US" altLang="ja-JP" sz="8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lvl="4" indent="-457200" defTabSz="914400">
                  <a:buClr>
                    <a:schemeClr val="tx1"/>
                  </a:buClr>
                  <a:buFont typeface=".AppleSystemUIFont" charset="-120"/>
                  <a:buChar char="-"/>
                  <a:defRPr/>
                </a:pP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ja-JP" sz="320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altLang="ja-JP" sz="3200" i="1" smtClean="0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sSupPr>
                          <m:e>
                            <m:r>
                              <a:rPr lang="mr-IN" altLang="ja-JP" sz="32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ja-JP" sz="3200" b="0" i="1" smtClean="0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ja-JP" sz="3200" b="1" i="1" smtClean="0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sSubPr>
                          <m:e>
                            <m:r>
                              <a:rPr lang="en-US" altLang="ja-JP" sz="3200" b="1" i="1" smtClean="0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mr-IN" altLang="ja-JP" sz="3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sSup>
                          <m:sSupPr>
                            <m:ctrlPr>
                              <a:rPr lang="mr-IN" altLang="ja-JP" sz="32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3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sz="3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3200" b="0" i="1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=</m:t>
                    </m:r>
                    <m:sSubSup>
                      <m:sSubSupPr>
                        <m:ctrlPr>
                          <a:rPr lang="en-US" altLang="ja-JP" sz="3200" b="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SupPr>
                      <m:e>
                        <m:r>
                          <a:rPr lang="en-US" altLang="ja-JP" sz="3200" b="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𝑣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𝐴</m:t>
                        </m:r>
                      </m:sub>
                      <m:sup>
                        <m:r>
                          <a:rPr lang="en-US" altLang="ja-JP" sz="3200" b="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2</m:t>
                        </m:r>
                      </m:sup>
                    </m:sSubSup>
                    <m:f>
                      <m:fPr>
                        <m:ctrlPr>
                          <a:rPr lang="mr-IN" altLang="ja-JP" sz="3200" b="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altLang="ja-JP" sz="3200" b="0" i="1" smtClean="0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sSupPr>
                          <m:e>
                            <m:r>
                              <a:rPr lang="mr-IN" altLang="ja-JP" sz="3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ja-JP" sz="3200" b="0" i="1" smtClean="0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ja-JP" sz="3200" b="1" i="1" smtClean="0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sSubPr>
                          <m:e>
                            <m:r>
                              <a:rPr lang="en-US" altLang="ja-JP" sz="3200" b="1" i="1" smtClean="0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mr-IN" altLang="ja-JP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sSup>
                          <m:sSupPr>
                            <m:ctrlPr>
                              <a:rPr lang="mr-IN" altLang="ja-JP" sz="3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3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ja-JP" sz="3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3200" b="0" i="0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,   </m:t>
                    </m:r>
                    <m:f>
                      <m:fPr>
                        <m:ctrlPr>
                          <a:rPr lang="mr-IN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sSupPr>
                          <m:e>
                            <m:r>
                              <a:rPr lang="mr-IN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ja-JP" sz="3200" b="1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sSubPr>
                          <m:e>
                            <m:r>
                              <a:rPr lang="en-US" altLang="ja-JP" sz="3200" b="1" i="1" smtClean="0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mr-IN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sSup>
                          <m:sSupPr>
                            <m:ctrlPr>
                              <a:rPr lang="mr-IN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32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=</m:t>
                    </m:r>
                    <m:sSubSup>
                      <m:sSubSupPr>
                        <m:ctrlP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SupPr>
                      <m:e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𝑣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𝐴</m:t>
                        </m:r>
                      </m:sub>
                      <m:sup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2</m:t>
                        </m:r>
                      </m:sup>
                    </m:sSubSup>
                    <m:f>
                      <m:fPr>
                        <m:ctrlPr>
                          <a:rPr lang="mr-IN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sSupPr>
                          <m:e>
                            <m:r>
                              <a:rPr lang="mr-IN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ja-JP" sz="3200" b="1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sSubPr>
                          <m:e>
                            <m:r>
                              <a:rPr lang="en-US" altLang="ja-JP" sz="3200" b="1" i="1" smtClean="0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mr-IN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sSup>
                          <m:sSupPr>
                            <m:ctrlPr>
                              <a:rPr lang="mr-IN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ja-JP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ja-JP" sz="3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lvl="4" indent="-457200" defTabSz="914400">
                  <a:buClr>
                    <a:schemeClr val="tx1"/>
                  </a:buClr>
                  <a:buFont typeface=".AppleSystemUIFont" charset="-120"/>
                  <a:buChar char="-"/>
                  <a:defRPr/>
                </a:pP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𝒗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および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𝑩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が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𝑧</m:t>
                    </m:r>
                  </m:oMath>
                </a14:m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方向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𝑩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の方向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)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に速度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𝑣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で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伝播する波を表す</a:t>
                </a:r>
                <a:endParaRPr lang="en-US" altLang="ja-JP" sz="3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lvl="6" indent="-457200" defTabSz="914400">
                  <a:buClr>
                    <a:schemeClr val="tx1"/>
                  </a:buClr>
                  <a:buFont typeface=".AppleSystemUIFont" charset="-120"/>
                  <a:buChar char="→"/>
                  <a:defRPr/>
                </a:pP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en-US" altLang="ja-JP" sz="3600" b="1" dirty="0" err="1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Alfvén</a:t>
                </a:r>
                <a:r>
                  <a:rPr lang="en-US" altLang="ja-JP" sz="3600" b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600" b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波</a:t>
                </a:r>
                <a:endParaRPr lang="en-US" altLang="ja-JP" sz="3600" b="1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55" y="25603772"/>
                <a:ext cx="14505573" cy="11274497"/>
              </a:xfrm>
              <a:prstGeom prst="rect">
                <a:avLst/>
              </a:prstGeom>
              <a:blipFill rotWithShape="0">
                <a:blip r:embed="rId20"/>
                <a:stretch>
                  <a:fillRect l="-1471" t="-973" r="-1555" b="-10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コネクタ 69"/>
          <p:cNvCxnSpPr/>
          <p:nvPr/>
        </p:nvCxnSpPr>
        <p:spPr>
          <a:xfrm flipV="1">
            <a:off x="15662114" y="18195217"/>
            <a:ext cx="108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10040083" y="41350613"/>
            <a:ext cx="534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図</a:t>
            </a:r>
            <a:r>
              <a:rPr kumimoji="1" lang="en-US" altLang="ja-JP" sz="2400" b="1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kumimoji="1" lang="en-US" altLang="ja-JP" sz="2400" b="1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3</a:t>
            </a:r>
            <a:r>
              <a:rPr kumimoji="1" lang="en-US" altLang="ja-JP" sz="2400" b="1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: </a:t>
            </a:r>
            <a:r>
              <a:rPr kumimoji="1" lang="en-US" altLang="ja-JP" sz="2400" dirty="0" err="1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Alfvén</a:t>
            </a:r>
            <a:r>
              <a:rPr kumimoji="1" lang="en-US" altLang="ja-JP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kumimoji="1" lang="ja-JP" altLang="en-US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波の伝播のメカニズムを示した略図</a:t>
            </a:r>
            <a:endParaRPr kumimoji="1" lang="en-US" altLang="ja-JP" sz="24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0" y="4990020"/>
            <a:ext cx="7235312" cy="5110816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6" y="9055079"/>
            <a:ext cx="6477925" cy="3899036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7613389" y="5069446"/>
            <a:ext cx="74696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54" lvl="1" indent="-385754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ja-JP" altLang="en-US" sz="3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地球は固有磁場を持つ</a:t>
            </a:r>
            <a:endParaRPr lang="en-US" altLang="ja-JP" sz="32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385754" lvl="1" indent="-385754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defRPr/>
            </a:pPr>
            <a:endParaRPr lang="en-US" altLang="ja-JP" sz="8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385754" lvl="1" indent="-385754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ja-JP" altLang="en-US" sz="3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太陽</a:t>
            </a:r>
            <a:r>
              <a:rPr lang="en-US" altLang="ja-JP" sz="3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mr-IN" altLang="ja-JP" sz="3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–</a:t>
            </a:r>
            <a:r>
              <a:rPr lang="en-US" altLang="ja-JP" sz="3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3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地球間の宇宙空間はプラズマで満たされている</a:t>
            </a:r>
            <a:endParaRPr lang="en-US" altLang="ja-JP" sz="32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728654" lvl="2" indent="-385754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.AppleSystemUIFont" charset="-120"/>
              <a:buChar char="*"/>
              <a:defRPr/>
            </a:pPr>
            <a:r>
              <a:rPr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プラズマは気体</a:t>
            </a:r>
            <a:r>
              <a:rPr lang="ja-JP" altLang="en-US" sz="3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分子が電離した状態</a:t>
            </a:r>
            <a:endParaRPr lang="en-US" altLang="ja-JP" sz="32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385754" lvl="1" indent="-385754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defRPr/>
            </a:pPr>
            <a:endParaRPr lang="en-US" altLang="ja-JP" sz="8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385754" lvl="1" indent="-385754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ja-JP" altLang="en-US" sz="3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プラズマと地球磁場が相互作用することにより</a:t>
            </a:r>
            <a:r>
              <a:rPr lang="en-US" altLang="ja-JP" sz="32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</a:t>
            </a:r>
            <a:r>
              <a:rPr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様々な現象が生じる</a:t>
            </a:r>
            <a:endParaRPr lang="en-US" altLang="ja-JP" sz="3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lvl="2" indent="-457200">
              <a:buClr>
                <a:schemeClr val="tx1"/>
              </a:buClr>
              <a:buFont typeface=".AppleSystemUIFont" charset="-120"/>
              <a:buChar char="*"/>
              <a:defRPr/>
            </a:pPr>
            <a:r>
              <a:rPr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地球磁場の変動</a:t>
            </a:r>
            <a:r>
              <a:rPr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etc.</a:t>
            </a:r>
            <a:endParaRPr lang="en-US" altLang="ja-JP" sz="32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8983" y="10086937"/>
            <a:ext cx="769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ja-JP" altLang="en-US" sz="2400" b="1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図</a:t>
            </a:r>
            <a:r>
              <a:rPr lang="en-US" altLang="ja-JP" sz="2400" b="1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1</a:t>
            </a:r>
            <a:r>
              <a:rPr lang="en-US" altLang="ja-JP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: </a:t>
            </a:r>
            <a:r>
              <a:rPr lang="ja-JP" altLang="en-US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地球磁気圏の</a:t>
            </a:r>
            <a:r>
              <a:rPr lang="ja-JP" altLang="en-US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模式図</a:t>
            </a:r>
            <a:r>
              <a:rPr lang="en-US" altLang="ja-JP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(</a:t>
            </a:r>
            <a:r>
              <a:rPr lang="ja-JP" altLang="en-US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引用</a:t>
            </a:r>
            <a:r>
              <a:rPr lang="en-US" altLang="ja-JP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: http://</a:t>
            </a:r>
            <a:r>
              <a:rPr lang="en-US" altLang="ja-JP" dirty="0" err="1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www.museum.kyushu-u.ac.jp</a:t>
            </a:r>
            <a:r>
              <a:rPr lang="en-US" altLang="ja-JP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/publications/</a:t>
            </a:r>
            <a:r>
              <a:rPr lang="en-US" altLang="ja-JP" dirty="0" err="1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special_exhibitions</a:t>
            </a:r>
            <a:r>
              <a:rPr lang="en-US" altLang="ja-JP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/PLANET/06/06-2.html</a:t>
            </a:r>
            <a:r>
              <a:rPr lang="en-US" altLang="ja-JP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)</a:t>
            </a:r>
            <a:endParaRPr lang="en-US" altLang="ja-JP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128838" y="12913387"/>
            <a:ext cx="6007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図</a:t>
            </a:r>
            <a:r>
              <a:rPr kumimoji="1" lang="en-US" altLang="ja-JP" sz="2400" b="1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2</a:t>
            </a:r>
            <a:r>
              <a:rPr kumimoji="1" lang="en-US" altLang="ja-JP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: </a:t>
            </a:r>
            <a:r>
              <a:rPr kumimoji="1" lang="ja-JP" altLang="en-US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地球磁場が</a:t>
            </a:r>
            <a:r>
              <a:rPr kumimoji="1" lang="ja-JP" altLang="en-US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変動する様子を</a:t>
            </a:r>
            <a:r>
              <a:rPr kumimoji="1" lang="ja-JP" altLang="en-US" sz="2400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示した</a:t>
            </a:r>
            <a:r>
              <a:rPr kumimoji="1" lang="ja-JP" altLang="en-US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模式図</a:t>
            </a:r>
            <a:r>
              <a:rPr kumimoji="1" lang="en-US" altLang="ja-JP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. </a:t>
            </a:r>
            <a:r>
              <a:rPr kumimoji="1" lang="ja-JP" altLang="en-US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青</a:t>
            </a:r>
            <a:r>
              <a:rPr kumimoji="1" lang="en-US" altLang="ja-JP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: </a:t>
            </a:r>
            <a:r>
              <a:rPr kumimoji="1" lang="ja-JP" altLang="en-US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磁場の基本状態</a:t>
            </a:r>
            <a:r>
              <a:rPr kumimoji="1" lang="en-US" altLang="ja-JP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, </a:t>
            </a:r>
            <a:r>
              <a:rPr kumimoji="1" lang="ja-JP" altLang="en-US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赤</a:t>
            </a:r>
            <a:r>
              <a:rPr kumimoji="1" lang="en-US" altLang="ja-JP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: </a:t>
            </a:r>
            <a:r>
              <a:rPr kumimoji="1" lang="ja-JP" altLang="en-US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磁場が変動したもの</a:t>
            </a:r>
            <a:r>
              <a:rPr kumimoji="1" lang="en-US" altLang="ja-JP" sz="24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. </a:t>
            </a:r>
            <a:r>
              <a:rPr lang="en-US" altLang="ja-JP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(</a:t>
            </a:r>
            <a:r>
              <a:rPr lang="ja-JP" altLang="en-US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引用</a:t>
            </a:r>
            <a:r>
              <a:rPr lang="en-US" altLang="ja-JP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: http://roma2.rm.ingv.it/</a:t>
            </a:r>
            <a:r>
              <a:rPr lang="en-US" altLang="ja-JP" dirty="0" err="1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en</a:t>
            </a:r>
            <a:r>
              <a:rPr lang="en-US" altLang="ja-JP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/themes/22/</a:t>
            </a:r>
            <a:r>
              <a:rPr lang="en-US" altLang="ja-JP" dirty="0" err="1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magnetic_pulsations</a:t>
            </a:r>
            <a:r>
              <a:rPr lang="en-US" altLang="ja-JP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)</a:t>
            </a:r>
            <a:endParaRPr kumimoji="1" lang="ja-JP" altLang="en-US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15023086" y="9446424"/>
                <a:ext cx="15314962" cy="8673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971550" lvl="2" indent="-514350" defTabSz="914400">
                  <a:buClr>
                    <a:schemeClr val="tx1"/>
                  </a:buClr>
                  <a:buFont typeface="+mj-ea"/>
                  <a:buAutoNum type="circleNumDbPlain"/>
                  <a:defRPr/>
                </a:pPr>
                <a:r>
                  <a:rPr lang="en-US" altLang="ja-JP" sz="3200" b="1" dirty="0" smtClean="0"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𝒗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が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𝑩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と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b="1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𝒌</m:t>
                    </m:r>
                  </m:oMath>
                </a14:m>
                <a:r>
                  <a:rPr lang="en-US" altLang="ja-JP" sz="3200" b="1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に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垂直である場合</a:t>
                </a:r>
                <a:endParaRPr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lvl="3" indent="-457200" defTabSz="914400">
                  <a:buClr>
                    <a:schemeClr val="tx1"/>
                  </a:buClr>
                  <a:buFont typeface="Arial" charset="0"/>
                  <a:buChar char="•"/>
                  <a:defRPr/>
                </a:pP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(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ⅰ)</a:t>
                </a:r>
                <a:r>
                  <a:rPr lang="en-US" altLang="ja-JP" sz="3200" dirty="0"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ea typeface="Hiragino Kaku Gothic Pro W3" charset="-128"/>
                    <a:cs typeface="Hiragino Kaku Gothic Pro W3" charset="-128"/>
                  </a:rPr>
                  <a:t>において</a:t>
                </a:r>
                <a:r>
                  <a:rPr lang="en-US" altLang="ja-JP" sz="3200" dirty="0"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b="1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𝒌</m:t>
                    </m:r>
                    <m:r>
                      <a:rPr lang="en-US" altLang="ja-JP" sz="32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sz="3200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かつ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𝑩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0</m:t>
                        </m:r>
                      </m:sub>
                    </m:sSub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r>
                  <a:rPr lang="en-US" altLang="ja-JP" sz="3200" b="1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</a:p>
              <a:p>
                <a:pPr marL="1428750" lvl="3" indent="-514350" defTabSz="914400">
                  <a:buClr>
                    <a:schemeClr val="tx1"/>
                  </a:buClr>
                  <a:buFont typeface="Arial" charset="0"/>
                  <a:buChar char="•"/>
                  <a:defRPr/>
                </a:pP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分散関係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  <m:sup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</m:sub>
                      <m:sup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e>
                      <m:sup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2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cos</m:t>
                        </m:r>
                      </m:fName>
                      <m:e>
                        <m:r>
                          <a:rPr lang="en-US" altLang="ja-JP" sz="3200" i="1" baseline="30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altLang="ja-JP" sz="3200" b="1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2343150" lvl="5" indent="-514350" defTabSz="914400">
                  <a:buClr>
                    <a:schemeClr val="tx1"/>
                  </a:buClr>
                  <a:buFont typeface=".AppleSystemUIFont" charset="-120"/>
                  <a:buChar char="→"/>
                  <a:defRPr/>
                </a:pPr>
                <a:r>
                  <a:rPr lang="ja-JP" altLang="en-US" sz="3200" b="1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シアー</a:t>
                </a:r>
                <a:r>
                  <a:rPr lang="en-US" altLang="ja-JP" sz="3200" b="1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en-US" altLang="ja-JP" sz="3200" b="1" dirty="0" err="1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Alfvén</a:t>
                </a:r>
                <a:r>
                  <a:rPr lang="en-US" altLang="ja-JP" sz="3200" b="1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b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波</a:t>
                </a:r>
                <a:endParaRPr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971550" lvl="2" indent="-514350" defTabSz="914400">
                  <a:buClr>
                    <a:schemeClr val="tx1"/>
                  </a:buClr>
                  <a:buFont typeface="+mj-lt"/>
                  <a:buAutoNum type="circleNumDbPlain"/>
                  <a:defRPr/>
                </a:pPr>
                <a:endParaRPr lang="en-US" altLang="ja-JP" sz="10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971550" lvl="2" indent="-514350" defTabSz="914400">
                  <a:buClr>
                    <a:schemeClr val="tx1"/>
                  </a:buClr>
                  <a:buFont typeface="+mj-lt"/>
                  <a:buAutoNum type="circleNumDbPlain"/>
                  <a:defRPr/>
                </a:pPr>
                <a:r>
                  <a:rPr lang="en-US" altLang="ja-JP" sz="3200" b="1" dirty="0" smtClean="0"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𝒗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が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𝑩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と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b="1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𝒌</m:t>
                    </m:r>
                  </m:oMath>
                </a14:m>
                <a:r>
                  <a:rPr lang="en-US" altLang="ja-JP" sz="3200" b="1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の作る平面上に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ある場合</a:t>
                </a:r>
                <a:endParaRPr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lvl="3" indent="-457200" defTabSz="914400">
                  <a:buClr>
                    <a:schemeClr val="tx1"/>
                  </a:buClr>
                  <a:buFont typeface="Arial" charset="0"/>
                  <a:buChar char="•"/>
                  <a:defRPr/>
                </a:pP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(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ⅰ)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において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𝒗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</m:sub>
                    </m:sSub>
                    <m:r>
                      <a:rPr lang="en-US" altLang="ja-JP" sz="32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=</m:t>
                    </m:r>
                    <m:sSub>
                      <m:sSubPr>
                        <m:ctrlP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𝑣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𝐞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𝑧</m:t>
                        </m:r>
                      </m:sub>
                    </m:sSub>
                    <m:r>
                      <a:rPr lang="en-US" altLang="ja-JP" sz="32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+</m:t>
                    </m:r>
                    <m:sSub>
                      <m:sSubPr>
                        <m:ctrlP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𝑣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𝐞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sz="3200" i="1" dirty="0"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ea typeface="Hiragino Kaku Gothic Pro W3" charset="-128"/>
                    <a:cs typeface="Hiragino Kaku Gothic Pro W3" charset="-128"/>
                  </a:rPr>
                  <a:t>とする</a:t>
                </a:r>
                <a:r>
                  <a:rPr lang="en-US" altLang="ja-JP" sz="3200" dirty="0">
                    <a:ea typeface="Hiragino Kaku Gothic Pro W3" charset="-128"/>
                    <a:cs typeface="Hiragino Kaku Gothic Pro W3" charset="-128"/>
                  </a:rPr>
                  <a:t> (</a:t>
                </a:r>
                <a:r>
                  <a:rPr lang="ja-JP" altLang="en-US" sz="3200" dirty="0">
                    <a:ea typeface="Hiragino Kaku Gothic Pro W3" charset="-128"/>
                    <a:cs typeface="Hiragino Kaku Gothic Pro W3" charset="-128"/>
                  </a:rPr>
                  <a:t>図</a:t>
                </a:r>
                <a:r>
                  <a:rPr lang="en-US" altLang="ja-JP" sz="3200" dirty="0"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en-US" altLang="ja-JP" sz="3200" dirty="0" smtClean="0">
                    <a:ea typeface="Hiragino Kaku Gothic Pro W3" charset="-128"/>
                    <a:cs typeface="Hiragino Kaku Gothic Pro W3" charset="-128"/>
                  </a:rPr>
                  <a:t>4)</a:t>
                </a:r>
                <a:endParaRPr lang="en-US" altLang="ja-JP" sz="3200" i="1" dirty="0">
                  <a:ea typeface="Hiragino Kaku Gothic Pro W3" charset="-128"/>
                  <a:cs typeface="Hiragino Kaku Gothic Pro W3" charset="-128"/>
                </a:endParaRPr>
              </a:p>
              <a:p>
                <a:pPr marL="1428750" lvl="3" indent="-514350" defTabSz="914400">
                  <a:buClr>
                    <a:schemeClr val="tx1"/>
                  </a:buClr>
                  <a:buFont typeface="Arial" charset="0"/>
                  <a:buChar char="•"/>
                  <a:defRPr/>
                </a:pPr>
                <a:r>
                  <a:rPr lang="ja-JP" altLang="en-US" sz="3200" dirty="0">
                    <a:ea typeface="Hiragino Kaku Gothic Pro W3" charset="-128"/>
                    <a:cs typeface="Hiragino Kaku Gothic Pro W3" charset="-128"/>
                  </a:rPr>
                  <a:t>分散関係</a:t>
                </a:r>
                <a:r>
                  <a:rPr lang="en-US" altLang="ja-JP" sz="3200" dirty="0">
                    <a:ea typeface="Hiragino Kaku Gothic Pro W3" charset="-128"/>
                    <a:cs typeface="Hiragino Kaku Gothic Pro W3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 </m:t>
                    </m:r>
                    <m:sSup>
                      <m:sSupPr>
                        <m:ctrlP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  <m:sup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4</m:t>
                        </m:r>
                      </m:sup>
                    </m:sSup>
                    <m:r>
                      <a:rPr lang="en-US" altLang="ja-JP" sz="32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−</m:t>
                    </m:r>
                    <m:sSup>
                      <m:sSup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𝑘</m:t>
                        </m:r>
                      </m:e>
                      <m:sup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mr-IN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sSubSupPr>
                          <m:e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2</m:t>
                            </m:r>
                          </m:sup>
                        </m:sSubSup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sSupPr>
                          <m:e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mr-IN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pPr>
                      <m:e>
                        <m:r>
                          <a:rPr lang="mr-IN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  <m:sup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+</m:t>
                    </m:r>
                    <m:sSup>
                      <m:sSupPr>
                        <m:ctrlP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𝑘</m:t>
                        </m:r>
                      </m:e>
                      <m:sup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𝑎</m:t>
                        </m:r>
                      </m:e>
                      <m:sup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SupPr>
                      <m:e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𝑣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𝐴</m:t>
                        </m:r>
                      </m:sub>
                      <m:sup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2</m:t>
                        </m:r>
                      </m:sup>
                    </m:sSubSup>
                    <m:func>
                      <m:funcPr>
                        <m:ctrlP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20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cos</m:t>
                        </m:r>
                      </m:fName>
                      <m:e>
                        <m:r>
                          <a:rPr lang="en-US" altLang="ja-JP" sz="3200" i="1" baseline="3000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2</m:t>
                        </m:r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</m:func>
                    <m:r>
                      <a:rPr lang="en-US" altLang="ja-JP" sz="32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=0</m:t>
                    </m:r>
                  </m:oMath>
                </a14:m>
                <a:endParaRPr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2343150" lvl="5" indent="-514350" defTabSz="914400">
                  <a:buClr>
                    <a:schemeClr val="tx1"/>
                  </a:buClr>
                  <a:buFont typeface=".AppleSystemUIFont" charset="-120"/>
                  <a:buChar char="→"/>
                  <a:defRPr/>
                </a:pPr>
                <a:r>
                  <a:rPr lang="ja-JP" altLang="en-US" sz="3200" b="1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圧縮モード</a:t>
                </a:r>
                <a:r>
                  <a:rPr lang="en-US" altLang="ja-JP" sz="3200" b="1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en-US" altLang="ja-JP" sz="3200" b="1" dirty="0" err="1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Alfvén</a:t>
                </a:r>
                <a:r>
                  <a:rPr lang="en-US" altLang="ja-JP" sz="3200" b="1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b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波</a:t>
                </a:r>
                <a:endParaRPr lang="en-US" altLang="ja-JP" sz="3200" b="1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2343150" lvl="5" indent="-514350" defTabSz="914400">
                  <a:buClr>
                    <a:schemeClr val="tx1"/>
                  </a:buClr>
                  <a:buFont typeface=".AppleSystemUIFont" charset="-120"/>
                  <a:buChar char="→"/>
                  <a:defRPr/>
                </a:pPr>
                <a:endParaRPr lang="en-US" altLang="ja-JP" sz="800" b="1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1428750" lvl="3" indent="-514350" defTabSz="914400">
                  <a:buClr>
                    <a:schemeClr val="tx1"/>
                  </a:buClr>
                  <a:buFont typeface="Arial" charset="0"/>
                  <a:buChar char="•"/>
                  <a:defRPr/>
                </a:pP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分散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関係は二つの正の実数解を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持つ</a:t>
                </a:r>
                <a:endParaRPr lang="en-US" altLang="ja-JP" sz="3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1428750" lvl="3" indent="-514350" defTabSz="914400">
                  <a:buClr>
                    <a:schemeClr val="tx1"/>
                  </a:buClr>
                  <a:buFont typeface="Arial" charset="0"/>
                  <a:buChar char="•"/>
                  <a:defRPr/>
                </a:pPr>
                <a:endParaRPr lang="en-US" altLang="ja-JP" sz="8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1943100" lvl="4" indent="-571500" defTabSz="914400">
                  <a:buClr>
                    <a:schemeClr val="tx1"/>
                  </a:buClr>
                  <a:buFont typeface="+mj-lt"/>
                  <a:buAutoNum type="romanLcPeriod"/>
                  <a:defRPr/>
                </a:pP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位相速度が大きい方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  <m:sup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=</m:t>
                    </m:r>
                    <m:f>
                      <m:fPr>
                        <m:ctrlPr>
                          <a:rPr lang="mr-IN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fPr>
                      <m:num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mr-IN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𝑘</m:t>
                        </m:r>
                      </m:e>
                      <m:sup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mr-IN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sSubSupPr>
                          <m:e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2</m:t>
                            </m:r>
                          </m:sup>
                        </m:sSubSup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sSupPr>
                          <m:e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ja-JP" sz="3200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sz="3200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mr-IN" altLang="ja-JP" sz="3200" i="1">
                                            <a:latin typeface="Cambria Math" charset="0"/>
                                            <a:ea typeface="Hiragino Kaku Gothic Pro W3" charset="-128"/>
                                            <a:cs typeface="Hiragino Kaku Gothic Pro W3" charset="-128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ja-JP" sz="3200" i="1">
                                                <a:latin typeface="Cambria Math" charset="0"/>
                                                <a:ea typeface="Hiragino Kaku Gothic Pro W3" charset="-128"/>
                                                <a:cs typeface="Hiragino Kaku Gothic Pro W3" charset="-128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ja-JP" sz="3200" i="1">
                                                <a:latin typeface="Cambria Math" charset="0"/>
                                                <a:ea typeface="Hiragino Kaku Gothic Pro W3" charset="-128"/>
                                                <a:cs typeface="Hiragino Kaku Gothic Pro W3" charset="-128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3200" i="1">
                                                <a:latin typeface="Cambria Math" charset="0"/>
                                                <a:ea typeface="Hiragino Kaku Gothic Pro W3" charset="-128"/>
                                                <a:cs typeface="Hiragino Kaku Gothic Pro W3" charset="-128"/>
                                              </a:rPr>
                                              <m:t>𝐴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ja-JP" sz="3200" i="1">
                                                <a:latin typeface="Cambria Math" charset="0"/>
                                                <a:ea typeface="Hiragino Kaku Gothic Pro W3" charset="-128"/>
                                                <a:cs typeface="Hiragino Kaku Gothic Pro W3" charset="-128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altLang="ja-JP" sz="3200" i="1">
                                            <a:latin typeface="Cambria Math" charset="0"/>
                                            <a:ea typeface="Hiragino Kaku Gothic Pro W3" charset="-128"/>
                                            <a:cs typeface="Hiragino Kaku Gothic Pro W3" charset="-128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ja-JP" sz="3200" i="1">
                                                <a:latin typeface="Cambria Math" charset="0"/>
                                                <a:ea typeface="Hiragino Kaku Gothic Pro W3" charset="-128"/>
                                                <a:cs typeface="Hiragino Kaku Gothic Pro W3" charset="-128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ja-JP" sz="3200" i="1">
                                                <a:latin typeface="Cambria Math" charset="0"/>
                                                <a:ea typeface="Hiragino Kaku Gothic Pro W3" charset="-128"/>
                                                <a:cs typeface="Hiragino Kaku Gothic Pro W3" charset="-128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ja-JP" sz="3200" i="1">
                                                <a:latin typeface="Cambria Math" charset="0"/>
                                                <a:ea typeface="Hiragino Kaku Gothic Pro W3" charset="-128"/>
                                                <a:cs typeface="Hiragino Kaku Gothic Pro W3" charset="-128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sz="3200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ja-JP" sz="3200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  <m:t>−4</m:t>
                                </m:r>
                                <m:sSubSup>
                                  <m:sSubSupPr>
                                    <m:ctrlPr>
                                      <a:rPr lang="en-US" altLang="ja-JP" sz="3200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3200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3200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  <m:t>𝐴</m:t>
                                    </m:r>
                                  </m:sub>
                                  <m:sup>
                                    <m:r>
                                      <a:rPr lang="en-US" altLang="ja-JP" sz="3200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  <m:t>2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ja-JP" sz="3200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3200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ja-JP" sz="3200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altLang="ja-JP" sz="3200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ja-JP" sz="3200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altLang="ja-JP" sz="3200" i="1" baseline="30000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  <m:t>2</m:t>
                                    </m:r>
                                    <m:r>
                                      <a:rPr lang="en-US" altLang="ja-JP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1/2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sz="3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2400300" lvl="5" indent="-571500" defTabSz="914400">
                  <a:buClr>
                    <a:schemeClr val="tx1"/>
                  </a:buClr>
                  <a:buFont typeface=".AppleSystemUIFont" charset="-120"/>
                  <a:buChar char="→"/>
                  <a:defRPr/>
                </a:pPr>
                <a:r>
                  <a:rPr lang="ja-JP" altLang="en-US" sz="3200" b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速進波</a:t>
                </a:r>
                <a:endParaRPr lang="en-US" altLang="ja-JP" sz="3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1943100" lvl="4" indent="-571500" defTabSz="914400">
                  <a:buClr>
                    <a:schemeClr val="tx1"/>
                  </a:buClr>
                  <a:buFont typeface="+mj-lt"/>
                  <a:buAutoNum type="romanLcPeriod"/>
                  <a:defRPr/>
                </a:pP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位相速度が小さい方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  <m:sup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=</m:t>
                    </m:r>
                    <m:f>
                      <m:fPr>
                        <m:ctrlPr>
                          <a:rPr lang="mr-IN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fPr>
                      <m:num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mr-IN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𝑘</m:t>
                        </m:r>
                      </m:e>
                      <m:sup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mr-IN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sSubSupPr>
                          <m:e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2</m:t>
                            </m:r>
                          </m:sup>
                        </m:sSubSup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sSupPr>
                          <m:e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ja-JP" sz="3200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sz="3200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mr-IN" altLang="ja-JP" sz="3200" i="1">
                                            <a:latin typeface="Cambria Math" charset="0"/>
                                            <a:ea typeface="Hiragino Kaku Gothic Pro W3" charset="-128"/>
                                            <a:cs typeface="Hiragino Kaku Gothic Pro W3" charset="-128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ja-JP" sz="3200" i="1">
                                                <a:latin typeface="Cambria Math" charset="0"/>
                                                <a:ea typeface="Hiragino Kaku Gothic Pro W3" charset="-128"/>
                                                <a:cs typeface="Hiragino Kaku Gothic Pro W3" charset="-128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ja-JP" sz="3200" i="1">
                                                <a:latin typeface="Cambria Math" charset="0"/>
                                                <a:ea typeface="Hiragino Kaku Gothic Pro W3" charset="-128"/>
                                                <a:cs typeface="Hiragino Kaku Gothic Pro W3" charset="-128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3200" i="1">
                                                <a:latin typeface="Cambria Math" charset="0"/>
                                                <a:ea typeface="Hiragino Kaku Gothic Pro W3" charset="-128"/>
                                                <a:cs typeface="Hiragino Kaku Gothic Pro W3" charset="-128"/>
                                              </a:rPr>
                                              <m:t>𝐴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ja-JP" sz="3200" i="1">
                                                <a:latin typeface="Cambria Math" charset="0"/>
                                                <a:ea typeface="Hiragino Kaku Gothic Pro W3" charset="-128"/>
                                                <a:cs typeface="Hiragino Kaku Gothic Pro W3" charset="-128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altLang="ja-JP" sz="3200" i="1">
                                            <a:latin typeface="Cambria Math" charset="0"/>
                                            <a:ea typeface="Hiragino Kaku Gothic Pro W3" charset="-128"/>
                                            <a:cs typeface="Hiragino Kaku Gothic Pro W3" charset="-128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ja-JP" sz="3200" i="1">
                                                <a:latin typeface="Cambria Math" charset="0"/>
                                                <a:ea typeface="Hiragino Kaku Gothic Pro W3" charset="-128"/>
                                                <a:cs typeface="Hiragino Kaku Gothic Pro W3" charset="-128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ja-JP" sz="3200" i="1">
                                                <a:latin typeface="Cambria Math" charset="0"/>
                                                <a:ea typeface="Hiragino Kaku Gothic Pro W3" charset="-128"/>
                                                <a:cs typeface="Hiragino Kaku Gothic Pro W3" charset="-128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ja-JP" sz="3200" i="1">
                                                <a:latin typeface="Cambria Math" charset="0"/>
                                                <a:ea typeface="Hiragino Kaku Gothic Pro W3" charset="-128"/>
                                                <a:cs typeface="Hiragino Kaku Gothic Pro W3" charset="-128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sz="3200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ja-JP" sz="3200" i="1">
                                    <a:latin typeface="Cambria Math" charset="0"/>
                                    <a:ea typeface="Hiragino Kaku Gothic Pro W3" charset="-128"/>
                                    <a:cs typeface="Hiragino Kaku Gothic Pro W3" charset="-128"/>
                                  </a:rPr>
                                  <m:t>−4</m:t>
                                </m:r>
                                <m:sSubSup>
                                  <m:sSubSupPr>
                                    <m:ctrlPr>
                                      <a:rPr lang="en-US" altLang="ja-JP" sz="3200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3200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3200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  <m:t>𝐴</m:t>
                                    </m:r>
                                  </m:sub>
                                  <m:sup>
                                    <m:r>
                                      <a:rPr lang="en-US" altLang="ja-JP" sz="3200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  <m:t>2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ja-JP" sz="3200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3200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ja-JP" sz="3200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altLang="ja-JP" sz="3200" i="1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ja-JP" sz="3200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altLang="ja-JP" sz="3200" i="1" baseline="30000">
                                        <a:latin typeface="Cambria Math" charset="0"/>
                                        <a:ea typeface="Hiragino Kaku Gothic Pro W3" charset="-128"/>
                                        <a:cs typeface="Hiragino Kaku Gothic Pro W3" charset="-128"/>
                                      </a:rPr>
                                      <m:t>2</m:t>
                                    </m:r>
                                    <m:r>
                                      <a:rPr lang="en-US" altLang="ja-JP" sz="3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ja-JP" sz="3200" i="1">
                                <a:latin typeface="Cambria Math" charset="0"/>
                                <a:ea typeface="Hiragino Kaku Gothic Pro W3" charset="-128"/>
                                <a:cs typeface="Hiragino Kaku Gothic Pro W3" charset="-128"/>
                              </a:rPr>
                              <m:t>1/2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sz="3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2400300" lvl="5" indent="-571500" defTabSz="914400">
                  <a:buClr>
                    <a:schemeClr val="tx1"/>
                  </a:buClr>
                  <a:buFont typeface=".AppleSystemUIFont" charset="-120"/>
                  <a:buChar char="→"/>
                  <a:defRPr/>
                </a:pPr>
                <a:r>
                  <a:rPr lang="ja-JP" altLang="en-US" sz="3200" b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遅進波</a:t>
                </a:r>
                <a:endParaRPr lang="en-US" altLang="ja-JP" sz="3200" b="1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2400300" lvl="5" indent="-571500" defTabSz="914400">
                  <a:buClr>
                    <a:schemeClr val="tx1"/>
                  </a:buClr>
                  <a:buFont typeface=".AppleSystemUIFont" charset="-120"/>
                  <a:buChar char="→"/>
                  <a:defRPr/>
                </a:pPr>
                <a:endParaRPr lang="en-US" altLang="ja-JP" sz="1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2400300" lvl="5" indent="-571500" defTabSz="914400">
                  <a:buClr>
                    <a:schemeClr val="tx1"/>
                  </a:buClr>
                  <a:buFont typeface=".AppleSystemUIFont" charset="-120"/>
                  <a:buChar char="→"/>
                  <a:defRPr/>
                </a:pPr>
                <a:endParaRPr lang="en-US" altLang="ja-JP" sz="1200" dirty="0" smtClean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lvl="2" indent="-457200" defTabSz="914400">
                  <a:buClr>
                    <a:schemeClr val="tx1"/>
                  </a:buClr>
                  <a:buFont typeface="Arial" charset="0"/>
                  <a:buChar char="•"/>
                  <a:defRPr/>
                </a:pP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一流体近似の下では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分散関係は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𝑘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に依存しない</a:t>
                </a:r>
                <a:endParaRPr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lvl="3" indent="-457200" defTabSz="914400">
                  <a:buClr>
                    <a:schemeClr val="tx1"/>
                  </a:buClr>
                  <a:buFont typeface=".AppleSystemUIFont" charset="-120"/>
                  <a:buChar char="*"/>
                  <a:defRPr/>
                </a:pP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磁場に沿った電子の力学は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無視できる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→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b="1" i="1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磁場に平行な電場を</a:t>
                </a:r>
                <a:r>
                  <a:rPr lang="ja-JP" altLang="en-US" sz="3200" b="1" i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無視できる</a:t>
                </a:r>
                <a:endParaRPr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3086" y="9446424"/>
                <a:ext cx="15314962" cy="8673272"/>
              </a:xfrm>
              <a:prstGeom prst="rect">
                <a:avLst/>
              </a:prstGeom>
              <a:blipFill rotWithShape="0">
                <a:blip r:embed="rId23"/>
                <a:stretch>
                  <a:fillRect t="-1336" b="-16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274314" y="37398604"/>
                <a:ext cx="9460386" cy="5339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indent="-457200" defTabSz="914400">
                  <a:buClr>
                    <a:schemeClr val="tx1"/>
                  </a:buClr>
                  <a:buFont typeface="Arial" charset="0"/>
                  <a:buChar char="•"/>
                  <a:defRPr/>
                </a:pP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Alfvén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波の伝播のメカニズム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(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図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3)</a:t>
                </a:r>
              </a:p>
              <a:p>
                <a:pPr marL="1428750" lvl="3" indent="-514350" defTabSz="914400">
                  <a:buClr>
                    <a:schemeClr val="tx1"/>
                  </a:buClr>
                  <a:buFont typeface="+mj-lt"/>
                  <a:buAutoNum type="arabicPeriod"/>
                  <a:defRPr/>
                </a:pPr>
                <a:endParaRPr lang="en-US" altLang="ja-JP" sz="8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1428750" lvl="3" indent="-514350" defTabSz="914400">
                  <a:buClr>
                    <a:schemeClr val="tx1"/>
                  </a:buClr>
                  <a:buFont typeface="+mj-lt"/>
                  <a:buAutoNum type="arabicPeriod"/>
                  <a:defRPr/>
                </a:pP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𝑦</m:t>
                    </m:r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方向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に速度の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変動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𝒗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が生じたとする</a:t>
                </a:r>
                <a:endParaRPr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1428750" lvl="3" indent="-514350" defTabSz="914400">
                  <a:buClr>
                    <a:schemeClr val="tx1"/>
                  </a:buClr>
                  <a:buFont typeface="+mj-lt"/>
                  <a:buAutoNum type="arabicPeriod"/>
                  <a:defRPr/>
                </a:pP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−</m:t>
                        </m:r>
                        <m:r>
                          <a:rPr lang="en-US" altLang="ja-JP" sz="3200" b="1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𝒗</m:t>
                        </m:r>
                      </m:e>
                      <m:sub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𝟏</m:t>
                        </m:r>
                      </m:sub>
                    </m:sSub>
                    <m:r>
                      <a:rPr lang="en-US" altLang="ja-JP" sz="32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ja-JP" sz="32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の方向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−</m:t>
                    </m:r>
                    <m:r>
                      <a:rPr lang="en-US" altLang="ja-JP" sz="32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𝑥</m:t>
                    </m:r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方向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)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に電場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𝑬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を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形成し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その方向に電流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𝑱</m:t>
                        </m:r>
                      </m:e>
                      <m:sub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ja-JP" sz="3200" b="1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が生じる</a:t>
                </a:r>
                <a:endParaRPr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1428750" lvl="3" indent="-514350" defTabSz="914400">
                  <a:buClr>
                    <a:schemeClr val="tx1"/>
                  </a:buClr>
                  <a:buFont typeface="+mj-lt"/>
                  <a:buAutoNum type="arabicPeriod"/>
                  <a:defRPr/>
                </a:pP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𝑱</m:t>
                        </m:r>
                      </m:e>
                      <m:sub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𝟏</m:t>
                        </m:r>
                      </m:sub>
                    </m:sSub>
                    <m:r>
                      <a:rPr lang="en-US" altLang="ja-JP" sz="32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の方向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−</m:t>
                    </m:r>
                    <m:r>
                      <a:rPr lang="en-US" altLang="ja-JP" sz="32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𝑦</m:t>
                    </m:r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方向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𝒗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の逆方向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)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に磁気張力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fPr>
                      <m:num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</m:num>
                      <m:den>
                        <m:r>
                          <a:rPr lang="mr-IN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den>
                    </m:f>
                    <m:r>
                      <a:rPr lang="en-US" altLang="ja-JP" sz="3200" b="1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(</m:t>
                    </m:r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𝑩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0</m:t>
                        </m:r>
                      </m:sub>
                    </m:sSub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altLang="ja-JP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𝛻</m:t>
                    </m:r>
                    <m:r>
                      <a:rPr lang="en-US" altLang="ja-JP" sz="32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が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生じる</a:t>
                </a:r>
                <a:endParaRPr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1428750" lvl="3" indent="-514350" defTabSz="914400">
                  <a:buClr>
                    <a:schemeClr val="tx1"/>
                  </a:buClr>
                  <a:buFont typeface="+mj-lt"/>
                  <a:buAutoNum type="arabicPeriod"/>
                  <a:defRPr/>
                </a:pP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𝒗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は磁気張力により</a:t>
                </a:r>
                <a:r>
                  <a:rPr lang="en-US" altLang="ja-JP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−</m:t>
                    </m:r>
                    <m:r>
                      <a:rPr lang="en-US" altLang="ja-JP" sz="3200" i="1">
                        <a:latin typeface="Cambria Math" charset="0"/>
                        <a:ea typeface="Hiragino Kaku Gothic Pro W3" charset="-128"/>
                        <a:cs typeface="Hiragino Kaku Gothic Pro W3" charset="-128"/>
                      </a:rPr>
                      <m:t>𝑦</m:t>
                    </m:r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方向に引き戻される</a:t>
                </a:r>
                <a:endParaRPr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1428750" lvl="3" indent="-514350" defTabSz="914400">
                  <a:buClr>
                    <a:schemeClr val="tx1"/>
                  </a:buClr>
                  <a:buFont typeface="+mj-lt"/>
                  <a:buAutoNum type="arabicPeriod"/>
                  <a:defRPr/>
                </a:pPr>
                <a:endParaRPr lang="en-US" altLang="ja-JP" sz="10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lvl="2" indent="-457200" defTabSz="914400">
                  <a:buClr>
                    <a:schemeClr val="tx1"/>
                  </a:buClr>
                  <a:buFont typeface="Wingdings" charset="2"/>
                  <a:buChar char="Ø"/>
                  <a:defRPr/>
                </a:pPr>
                <a:r>
                  <a:rPr lang="en-US" altLang="ja-JP" sz="3200" b="1" dirty="0" err="1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Alfvén</a:t>
                </a:r>
                <a:r>
                  <a:rPr lang="en-US" altLang="ja-JP" sz="3200" b="1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b="1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波は磁気張力を復元力とする</a:t>
                </a:r>
                <a:r>
                  <a:rPr lang="ja-JP" altLang="en-US" sz="3200" b="1" dirty="0" smtClean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波である</a:t>
                </a:r>
                <a:endParaRPr lang="en-US" altLang="ja-JP" sz="3200" b="1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endParaRPr kumimoji="1" lang="ja-JP" altLang="en-US" b="1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4" y="37398604"/>
                <a:ext cx="9460386" cy="5339603"/>
              </a:xfrm>
              <a:prstGeom prst="rect">
                <a:avLst/>
              </a:prstGeom>
              <a:blipFill rotWithShape="0">
                <a:blip r:embed="rId24"/>
                <a:stretch>
                  <a:fillRect t="-1484" r="-13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/>
          <p:cNvSpPr txBox="1"/>
          <p:nvPr/>
        </p:nvSpPr>
        <p:spPr>
          <a:xfrm>
            <a:off x="15349347" y="4205129"/>
            <a:ext cx="11863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914400">
              <a:buClr>
                <a:schemeClr val="tx1"/>
              </a:buClr>
              <a:defRPr/>
            </a:pPr>
            <a:r>
              <a:rPr lang="en-US" altLang="ja-JP" sz="4000" b="1" dirty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4-1. </a:t>
            </a:r>
            <a:r>
              <a:rPr lang="ja-JP" altLang="en-US" sz="4000" b="1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一流体近似の下での</a:t>
            </a:r>
            <a:r>
              <a:rPr lang="en-US" altLang="ja-JP" sz="4000" b="1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4000" b="1" dirty="0" err="1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Alfvén</a:t>
            </a:r>
            <a:r>
              <a:rPr lang="en-US" altLang="ja-JP" sz="4000" b="1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4000" b="1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波の分散関係</a:t>
            </a:r>
            <a:endParaRPr lang="en-US" altLang="ja-JP" sz="4000" b="1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marL="0" lvl="1" defTabSz="914400">
              <a:buClr>
                <a:schemeClr val="tx1"/>
              </a:buClr>
              <a:defRPr/>
            </a:pPr>
            <a:endParaRPr lang="en-US" altLang="ja-JP" sz="1000" b="1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 flipV="1">
            <a:off x="377467" y="43342755"/>
            <a:ext cx="108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図 4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984" y="37206855"/>
            <a:ext cx="5595703" cy="4196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9198242" y="43872718"/>
                <a:ext cx="5816600" cy="381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indent="-457200" defTabSz="914400">
                  <a:buClr>
                    <a:schemeClr val="tx1"/>
                  </a:buClr>
                  <a:buFont typeface="Arial" charset="0"/>
                  <a:buChar char="•"/>
                  <a:defRPr/>
                </a:pPr>
                <a:r>
                  <a:rPr kumimoji="1"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電子およびイオンの流体を考える二流体モデルでは</a:t>
                </a:r>
                <a:r>
                  <a:rPr kumimoji="1"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分散関係は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𝑘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に依存するため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charset="0"/>
                            <a:ea typeface="Hiragino Kaku Gothic Pro W3" charset="-128"/>
                            <a:cs typeface="Hiragino Kaku Gothic Pro W3" charset="-128"/>
                          </a:rPr>
                          <m:t>𝑘</m:t>
                        </m:r>
                      </m:e>
                      <m:sub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が大きくなると重要になる</a:t>
                </a:r>
                <a:endParaRPr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pPr marL="914400" lvl="3" defTabSz="914400">
                  <a:buClr>
                    <a:schemeClr val="tx1"/>
                  </a:buClr>
                  <a:defRPr/>
                </a:pP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	</a:t>
                </a:r>
                <a:r>
                  <a:rPr lang="ja-JP" altLang="en-US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→</a:t>
                </a:r>
                <a:r>
                  <a:rPr lang="en-US" altLang="ja-JP" sz="3200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 </a:t>
                </a:r>
                <a:r>
                  <a:rPr lang="ja-JP" altLang="en-US" sz="3200" b="1" i="1" dirty="0">
                    <a:latin typeface="Hiragino Kaku Gothic Pro W3" charset="-128"/>
                    <a:ea typeface="Hiragino Kaku Gothic Pro W3" charset="-128"/>
                    <a:cs typeface="Hiragino Kaku Gothic Pro W3" charset="-128"/>
                  </a:rPr>
                  <a:t>磁場に平行な電場を無視する</a:t>
                </a:r>
                <a:endParaRPr lang="en-US" altLang="ja-JP" sz="3200" dirty="0">
                  <a:latin typeface="Hiragino Kaku Gothic Pro W3" charset="-128"/>
                  <a:ea typeface="Hiragino Kaku Gothic Pro W3" charset="-128"/>
                  <a:cs typeface="Hiragino Kaku Gothic Pro W3" charset="-128"/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242" y="43872718"/>
                <a:ext cx="5816600" cy="3816429"/>
              </a:xfrm>
              <a:prstGeom prst="rect">
                <a:avLst/>
              </a:prstGeom>
              <a:blipFill rotWithShape="0">
                <a:blip r:embed="rId26"/>
                <a:stretch>
                  <a:fillRect t="-2077" r="-26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コネクタ 65"/>
          <p:cNvCxnSpPr/>
          <p:nvPr/>
        </p:nvCxnSpPr>
        <p:spPr>
          <a:xfrm flipV="1">
            <a:off x="377468" y="11040109"/>
            <a:ext cx="79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V="1">
            <a:off x="15469748" y="37289125"/>
            <a:ext cx="108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環状矢印 10"/>
          <p:cNvSpPr/>
          <p:nvPr/>
        </p:nvSpPr>
        <p:spPr>
          <a:xfrm rot="2637601">
            <a:off x="27168758" y="11867094"/>
            <a:ext cx="212006" cy="110446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27213339" y="11541500"/>
                <a:ext cx="2545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3339" y="11541500"/>
                <a:ext cx="254534" cy="369332"/>
              </a:xfrm>
              <a:prstGeom prst="rect">
                <a:avLst/>
              </a:prstGeom>
              <a:blipFill rotWithShape="0">
                <a:blip r:embed="rId27"/>
                <a:stretch>
                  <a:fillRect r="-190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5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 \ b e g i n { e q u a t i o n }  
     E   ( k )   =  
     \ b e g i n { c a s e s }  
         \ a l p h a   \ e p s i l o n ^ { \ f r a c { 2 } { 3 } }   k ^ { - \ f r a c { 5 } { 3 } }   \   ,   & a m p ; k   & l t ;   k _ f   \   ,   \ \  
         \ b e t a   \ e t a ^ { \ f r a c { 2 } { 3 } }   k ^ { - 3 }   \   ,   & a m p ; k _ f   & l t ;   k   \   .  
     \ e n d { c a s e s }  
 \ e n d { e q u a t i o n } 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 0 < / c u r s o r >  
 < / T e X T e X > 
</file>

<file path=customXml/itemProps1.xml><?xml version="1.0" encoding="utf-8"?>
<ds:datastoreItem xmlns:ds="http://schemas.openxmlformats.org/officeDocument/2006/customXml" ds:itemID="{802623A9-97B1-4429-A650-3796FE04FB5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5462</TotalTime>
  <Words>1468</Words>
  <Application>Microsoft Macintosh PowerPoint</Application>
  <PresentationFormat>ユーザー設定</PresentationFormat>
  <Paragraphs>146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.AppleSystemUIFont</vt:lpstr>
      <vt:lpstr>Calibri</vt:lpstr>
      <vt:lpstr>Cambria</vt:lpstr>
      <vt:lpstr>Cambria Math</vt:lpstr>
      <vt:lpstr>Hiragino Kaku Gothic Pro W3</vt:lpstr>
      <vt:lpstr>Mangal</vt:lpstr>
      <vt:lpstr>ＭＳ Ｐゴシック</vt:lpstr>
      <vt:lpstr>Wingdings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藤林凜</dc:creator>
  <cp:lastModifiedBy>香川 大輔</cp:lastModifiedBy>
  <cp:revision>282</cp:revision>
  <cp:lastPrinted>2019-02-20T11:39:01Z</cp:lastPrinted>
  <dcterms:created xsi:type="dcterms:W3CDTF">2018-02-13T06:41:41Z</dcterms:created>
  <dcterms:modified xsi:type="dcterms:W3CDTF">2019-02-21T04:59:22Z</dcterms:modified>
</cp:coreProperties>
</file>