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2"/>
  </p:notesMasterIdLst>
  <p:handoutMasterIdLst>
    <p:handoutMasterId r:id="rId43"/>
  </p:handoutMasterIdLst>
  <p:sldIdLst>
    <p:sldId id="898" r:id="rId2"/>
    <p:sldId id="966" r:id="rId3"/>
    <p:sldId id="967" r:id="rId4"/>
    <p:sldId id="929" r:id="rId5"/>
    <p:sldId id="899" r:id="rId6"/>
    <p:sldId id="930" r:id="rId7"/>
    <p:sldId id="903" r:id="rId8"/>
    <p:sldId id="901" r:id="rId9"/>
    <p:sldId id="902" r:id="rId10"/>
    <p:sldId id="940" r:id="rId11"/>
    <p:sldId id="971" r:id="rId12"/>
    <p:sldId id="640" r:id="rId13"/>
    <p:sldId id="968" r:id="rId14"/>
    <p:sldId id="750" r:id="rId15"/>
    <p:sldId id="942" r:id="rId16"/>
    <p:sldId id="918" r:id="rId17"/>
    <p:sldId id="883" r:id="rId18"/>
    <p:sldId id="941" r:id="rId19"/>
    <p:sldId id="978" r:id="rId20"/>
    <p:sldId id="979" r:id="rId21"/>
    <p:sldId id="943" r:id="rId22"/>
    <p:sldId id="944" r:id="rId23"/>
    <p:sldId id="945" r:id="rId24"/>
    <p:sldId id="882" r:id="rId25"/>
    <p:sldId id="972" r:id="rId26"/>
    <p:sldId id="975" r:id="rId27"/>
    <p:sldId id="973" r:id="rId28"/>
    <p:sldId id="974" r:id="rId29"/>
    <p:sldId id="976" r:id="rId30"/>
    <p:sldId id="977" r:id="rId31"/>
    <p:sldId id="980" r:id="rId32"/>
    <p:sldId id="981" r:id="rId33"/>
    <p:sldId id="982" r:id="rId34"/>
    <p:sldId id="983" r:id="rId35"/>
    <p:sldId id="984" r:id="rId36"/>
    <p:sldId id="985" r:id="rId37"/>
    <p:sldId id="986" r:id="rId38"/>
    <p:sldId id="987" r:id="rId39"/>
    <p:sldId id="988" r:id="rId40"/>
    <p:sldId id="989" r:id="rId41"/>
  </p:sldIdLst>
  <p:sldSz cx="9144000" cy="6858000" type="screen4x3"/>
  <p:notesSz cx="6992938" cy="9278938"/>
  <p:kinsoku lang="ja-JP" invalStChars="、。，．・：；？！゛゜ヽヾゝゞ々ー’”）〕］｝〉》」』】°‰′″℃￠％ぁぃぅぇぉっゃゅょゎァィゥェォッャュョヮヵヶ!%),.:;?]}｡｣､･ｧｨｩｪｫｬｭｮｯｰﾞﾟ" invalEndChars="‘“（〔［｛〈《「『【￥＄$([\{｢￡"/>
  <p:defaultTextStyle>
    <a:defPPr>
      <a:defRPr lang="en-US"/>
    </a:defPPr>
    <a:lvl1pPr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1pPr>
    <a:lvl2pPr marL="4572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2pPr>
    <a:lvl3pPr marL="9144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3pPr>
    <a:lvl4pPr marL="13716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4pPr>
    <a:lvl5pPr marL="18288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0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0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0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000" b="1"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2">
          <p15:clr>
            <a:srgbClr val="A4A3A4"/>
          </p15:clr>
        </p15:guide>
        <p15:guide id="2" pos="22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A02422"/>
    <a:srgbClr val="C50000"/>
    <a:srgbClr val="FF98C2"/>
    <a:srgbClr val="FF47A3"/>
    <a:srgbClr val="BF2A28"/>
    <a:srgbClr val="B00000"/>
    <a:srgbClr val="FFFF00"/>
    <a:srgbClr val="000000"/>
    <a:srgbClr val="66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20"/>
    <p:restoredTop sz="95271" autoAdjust="0"/>
  </p:normalViewPr>
  <p:slideViewPr>
    <p:cSldViewPr snapToGrid="0">
      <p:cViewPr>
        <p:scale>
          <a:sx n="100" d="100"/>
          <a:sy n="100" d="100"/>
        </p:scale>
        <p:origin x="-144" y="840"/>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100" d="100"/>
        <a:sy n="100" d="100"/>
      </p:scale>
      <p:origin x="0" y="2568"/>
    </p:cViewPr>
  </p:sorterViewPr>
  <p:notesViewPr>
    <p:cSldViewPr snapToGrid="0">
      <p:cViewPr varScale="1">
        <p:scale>
          <a:sx n="40" d="100"/>
          <a:sy n="40" d="100"/>
        </p:scale>
        <p:origin x="-1386" y="-78"/>
      </p:cViewPr>
      <p:guideLst>
        <p:guide orient="horz" pos="2922"/>
        <p:guide pos="220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34302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98563" y="712788"/>
            <a:ext cx="4594225" cy="34464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sp>
    </p:spTree>
    <p:extLst>
      <p:ext uri="{BB962C8B-B14F-4D97-AF65-F5344CB8AC3E}">
        <p14:creationId xmlns="" xmlns:p14="http://schemas.microsoft.com/office/powerpoint/2010/main" val="1984620923"/>
      </p:ext>
    </p:extLst>
  </p:cSld>
  <p:clrMap bg1="lt1" tx1="dk1" bg2="lt2" tx2="dk2" accent1="accent1" accent2="accent2" accent3="accent3" accent4="accent4" accent5="accent5" accent6="accent6" hlink="hlink" folHlink="folHlink"/>
  <p:notesStyle>
    <a:lvl1pPr algn="l" rtl="0" eaLnBrk="0" fontAlgn="base" hangingPunct="0">
      <a:lnSpc>
        <a:spcPct val="88000"/>
      </a:lnSpc>
      <a:spcBef>
        <a:spcPct val="4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2pPr>
    <a:lvl3pPr marL="9144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3pPr>
    <a:lvl4pPr marL="13716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4pPr>
    <a:lvl5pPr marL="18288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020763" y="635000"/>
            <a:ext cx="4129087" cy="3175000"/>
          </a:xfrm>
          <a:prstGeom prst="rect">
            <a:avLst/>
          </a:prstGeom>
          <a:solidFill>
            <a:srgbClr val="FFFFFF"/>
          </a:solidFill>
          <a:ln w="9360">
            <a:solidFill>
              <a:srgbClr val="000000"/>
            </a:solidFill>
            <a:miter lim="800000"/>
            <a:headEnd/>
            <a:tailEnd/>
          </a:ln>
        </p:spPr>
        <p:txBody>
          <a:bodyPr wrap="none" anchor="ct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endParaRPr lang="en-US"/>
          </a:p>
        </p:txBody>
      </p:sp>
      <p:sp>
        <p:nvSpPr>
          <p:cNvPr id="5123" name="Text Box 3"/>
          <p:cNvSpPr txBox="1">
            <a:spLocks noGrp="1" noChangeArrowheads="1"/>
          </p:cNvSpPr>
          <p:nvPr>
            <p:ph type="body"/>
          </p:nvPr>
        </p:nvSpPr>
        <p:spPr bwMode="auto">
          <a:xfrm>
            <a:off x="822325" y="4022725"/>
            <a:ext cx="4522788" cy="3810000"/>
          </a:xfrm>
          <a:prstGeom prst="rect">
            <a:avLst/>
          </a:prstGeo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3439" tIns="41720" rIns="83439" bIns="41720"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lnSpc>
                <a:spcPct val="88000"/>
              </a:lnSpc>
              <a:spcBef>
                <a:spcPct val="40000"/>
              </a:spcBef>
              <a:spcAft>
                <a:spcPct val="0"/>
              </a:spcAft>
              <a:defRPr sz="1200">
                <a:solidFill>
                  <a:schemeClr val="tx1"/>
                </a:solidFill>
                <a:latin typeface="Arial" charset="0"/>
                <a:ea typeface="Arial" charset="0"/>
                <a:cs typeface="Arial" charset="0"/>
              </a:defRPr>
            </a:lvl6pPr>
            <a:lvl7pPr marL="2971800" indent="-228600" eaLnBrk="0" fontAlgn="base" hangingPunct="0">
              <a:lnSpc>
                <a:spcPct val="88000"/>
              </a:lnSpc>
              <a:spcBef>
                <a:spcPct val="40000"/>
              </a:spcBef>
              <a:spcAft>
                <a:spcPct val="0"/>
              </a:spcAft>
              <a:defRPr sz="1200">
                <a:solidFill>
                  <a:schemeClr val="tx1"/>
                </a:solidFill>
                <a:latin typeface="Arial" charset="0"/>
                <a:ea typeface="Arial" charset="0"/>
                <a:cs typeface="Arial" charset="0"/>
              </a:defRPr>
            </a:lvl7pPr>
            <a:lvl8pPr marL="3429000" indent="-228600" eaLnBrk="0" fontAlgn="base" hangingPunct="0">
              <a:lnSpc>
                <a:spcPct val="88000"/>
              </a:lnSpc>
              <a:spcBef>
                <a:spcPct val="40000"/>
              </a:spcBef>
              <a:spcAft>
                <a:spcPct val="0"/>
              </a:spcAft>
              <a:defRPr sz="1200">
                <a:solidFill>
                  <a:schemeClr val="tx1"/>
                </a:solidFill>
                <a:latin typeface="Arial" charset="0"/>
                <a:ea typeface="Arial" charset="0"/>
                <a:cs typeface="Arial" charset="0"/>
              </a:defRPr>
            </a:lvl8pPr>
            <a:lvl9pPr marL="3886200" indent="-228600" eaLnBrk="0" fontAlgn="base" hangingPunct="0">
              <a:lnSpc>
                <a:spcPct val="88000"/>
              </a:lnSpc>
              <a:spcBef>
                <a:spcPct val="40000"/>
              </a:spcBef>
              <a:spcAft>
                <a:spcPct val="0"/>
              </a:spcAft>
              <a:defRPr sz="1200">
                <a:solidFill>
                  <a:schemeClr val="tx1"/>
                </a:solidFill>
                <a:latin typeface="Arial" charset="0"/>
                <a:ea typeface="Arial" charset="0"/>
                <a:cs typeface="Arial" charset="0"/>
              </a:defRPr>
            </a:lvl9p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xfrm>
            <a:off x="1198563" y="712788"/>
            <a:ext cx="4594225" cy="3446462"/>
          </a:xfrm>
        </p:spPr>
      </p:sp>
      <p:sp>
        <p:nvSpPr>
          <p:cNvPr id="26627" name="Notes Placeholder 2"/>
          <p:cNvSpPr>
            <a:spLocks noGrp="1"/>
          </p:cNvSpPr>
          <p:nvPr>
            <p:ph type="body" idx="1"/>
          </p:nvPr>
        </p:nvSpPr>
        <p:spPr bwMode="auto">
          <a:xfrm>
            <a:off x="700088" y="4406900"/>
            <a:ext cx="5594350" cy="417671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 xmlns:p14="http://schemas.microsoft.com/office/powerpoint/2010/main" val="180146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420475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08071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7513" y="142876"/>
            <a:ext cx="2185987" cy="6246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4788" y="142876"/>
            <a:ext cx="6410325" cy="6246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534998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63565" y="142876"/>
            <a:ext cx="8004175" cy="7159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04788" y="757239"/>
            <a:ext cx="4297363"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9"/>
            <a:ext cx="4298951"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04788" y="3649664"/>
            <a:ext cx="4297363"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4550" y="3649664"/>
            <a:ext cx="4298951"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012511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5" y="142876"/>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9"/>
            <a:ext cx="4297363"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9"/>
            <a:ext cx="4298951"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883524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5" y="142876"/>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9"/>
            <a:ext cx="4297363"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9"/>
            <a:ext cx="4298951"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4"/>
            <a:ext cx="4298951"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22476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5" y="142876"/>
            <a:ext cx="8004175" cy="7159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9"/>
            <a:ext cx="4297363"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9"/>
            <a:ext cx="4298951"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4"/>
            <a:ext cx="4298951"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31580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621907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645569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9"/>
            <a:ext cx="4297363"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9"/>
            <a:ext cx="4298951"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72769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66987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15295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0220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199767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486845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FFFF"/>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4625975" y="6583364"/>
            <a:ext cx="687388" cy="22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7" name="Rectangle 4"/>
          <p:cNvSpPr>
            <a:spLocks noChangeArrowheads="1"/>
          </p:cNvSpPr>
          <p:nvPr/>
        </p:nvSpPr>
        <p:spPr bwMode="auto">
          <a:xfrm>
            <a:off x="4083050" y="917576"/>
            <a:ext cx="1276351" cy="28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8" name="Rectangle 11"/>
          <p:cNvSpPr>
            <a:spLocks noGrp="1" noChangeArrowheads="1"/>
          </p:cNvSpPr>
          <p:nvPr>
            <p:ph type="body" idx="1"/>
          </p:nvPr>
        </p:nvSpPr>
        <p:spPr bwMode="auto">
          <a:xfrm>
            <a:off x="204788" y="757239"/>
            <a:ext cx="8748712" cy="56324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p>
            <a:pPr lvl="0"/>
            <a:r>
              <a:rPr lang="en-US"/>
              <a:t>Major Point</a:t>
            </a:r>
          </a:p>
          <a:p>
            <a:pPr lvl="1"/>
            <a:r>
              <a:rPr lang="en-US"/>
              <a:t>Sub Point</a:t>
            </a:r>
          </a:p>
          <a:p>
            <a:pPr lvl="2"/>
            <a:r>
              <a:rPr lang="en-US"/>
              <a:t>Secondary Point</a:t>
            </a:r>
          </a:p>
          <a:p>
            <a:pPr lvl="3"/>
            <a:r>
              <a:rPr lang="en-US"/>
              <a:t>Tertiary Point</a:t>
            </a:r>
          </a:p>
        </p:txBody>
      </p:sp>
      <p:sp>
        <p:nvSpPr>
          <p:cNvPr id="1036" name="Text Box 12"/>
          <p:cNvSpPr txBox="1">
            <a:spLocks noChangeArrowheads="1"/>
          </p:cNvSpPr>
          <p:nvPr userDrawn="1"/>
        </p:nvSpPr>
        <p:spPr bwMode="auto">
          <a:xfrm>
            <a:off x="231775" y="6183314"/>
            <a:ext cx="3524251" cy="523220"/>
          </a:xfrm>
          <a:prstGeom prst="rect">
            <a:avLst/>
          </a:prstGeom>
          <a:noFill/>
          <a:ln w="12700">
            <a:noFill/>
            <a:miter lim="800000"/>
            <a:headEnd/>
            <a:tailEnd/>
          </a:ln>
          <a:effec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defRPr/>
            </a:pPr>
            <a:endParaRPr lang="en-US" sz="1400" i="1" smtClean="0"/>
          </a:p>
          <a:p>
            <a:pPr>
              <a:lnSpc>
                <a:spcPct val="100000"/>
              </a:lnSpc>
              <a:spcBef>
                <a:spcPct val="0"/>
              </a:spcBef>
              <a:buClrTx/>
              <a:buSzTx/>
              <a:buFontTx/>
              <a:buNone/>
              <a:defRPr/>
            </a:pPr>
            <a:endParaRPr lang="en-US" sz="1400" i="1" smtClean="0"/>
          </a:p>
        </p:txBody>
      </p:sp>
      <p:sp>
        <p:nvSpPr>
          <p:cNvPr id="1030" name="Rectangle 15"/>
          <p:cNvSpPr>
            <a:spLocks noGrp="1" noChangeArrowheads="1"/>
          </p:cNvSpPr>
          <p:nvPr>
            <p:ph type="title"/>
          </p:nvPr>
        </p:nvSpPr>
        <p:spPr bwMode="auto">
          <a:xfrm>
            <a:off x="563565" y="142876"/>
            <a:ext cx="8004175" cy="71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add title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p:titleStyle>
    <p:body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media" Target="file://localhost//Users/showman/+talks/+2012talks/+lpl-public-lecture/transit-schematic-movie-kepler.mov" TargetMode="External"/><Relationship Id="rId2" Type="http://schemas.openxmlformats.org/officeDocument/2006/relationships/slideLayout" Target="../slideLayouts/slideLayout2.xml"/><Relationship Id="rId1" Type="http://schemas.openxmlformats.org/officeDocument/2006/relationships/video" Target="file:///\\localhost\\Users\showman\+talks\+2012talks\+lpl-public-lecture\transit-schematic-movie-kepler.mov"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black-strip.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266700" y="-431800"/>
            <a:ext cx="9728200" cy="153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Picture 1" descr="giant-planets.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46100" y="1039814"/>
            <a:ext cx="11969751" cy="641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14301" y="819151"/>
            <a:ext cx="8699500" cy="871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2160" tIns="46080" rIns="92160" bIns="4608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tx1"/>
                </a:solidFill>
                <a:latin typeface="Times New Roman" charset="0"/>
                <a:ea typeface="ＭＳ Ｐゴシック" charset="0"/>
              </a:defRPr>
            </a:lvl9pPr>
          </a:lstStyle>
          <a:p>
            <a:pPr algn="ctr" eaLnBrk="1" hangingPunct="1">
              <a:lnSpc>
                <a:spcPct val="81000"/>
              </a:lnSpc>
              <a:spcBef>
                <a:spcPts val="288"/>
              </a:spcBef>
              <a:spcAft>
                <a:spcPts val="288"/>
              </a:spcAft>
              <a:buClr>
                <a:srgbClr val="000000"/>
              </a:buClr>
              <a:buSzPct val="100000"/>
              <a:buFont typeface="Wingdings" charset="0"/>
              <a:buNone/>
            </a:pPr>
            <a:r>
              <a:rPr lang="en-GB" sz="5400" dirty="0" smtClean="0">
                <a:solidFill>
                  <a:srgbClr val="FFFF00"/>
                </a:solidFill>
                <a:latin typeface="Garamond" charset="0"/>
              </a:rPr>
              <a:t>Lecture 2: Exoplanets and brown dwarfs</a:t>
            </a:r>
            <a:endParaRPr lang="en-GB" sz="5400" dirty="0">
              <a:solidFill>
                <a:srgbClr val="FFFF00"/>
              </a:solidFill>
              <a:latin typeface="Garamond" charset="0"/>
            </a:endParaRPr>
          </a:p>
          <a:p>
            <a:pPr algn="ctr" eaLnBrk="1" hangingPunct="1">
              <a:lnSpc>
                <a:spcPct val="81000"/>
              </a:lnSpc>
              <a:spcBef>
                <a:spcPts val="288"/>
              </a:spcBef>
              <a:spcAft>
                <a:spcPts val="288"/>
              </a:spcAft>
              <a:buClr>
                <a:srgbClr val="000000"/>
              </a:buClr>
              <a:buSzPct val="100000"/>
              <a:buFont typeface="Wingdings" charset="0"/>
              <a:buNone/>
            </a:pPr>
            <a:endParaRPr lang="en-GB" sz="4000" dirty="0">
              <a:latin typeface="Garamond" charset="0"/>
            </a:endParaRPr>
          </a:p>
          <a:p>
            <a:pPr algn="ctr" eaLnBrk="1" hangingPunct="1">
              <a:lnSpc>
                <a:spcPct val="81000"/>
              </a:lnSpc>
              <a:spcBef>
                <a:spcPts val="288"/>
              </a:spcBef>
              <a:spcAft>
                <a:spcPts val="288"/>
              </a:spcAft>
              <a:buClr>
                <a:srgbClr val="000000"/>
              </a:buClr>
              <a:buSzPct val="100000"/>
              <a:buFont typeface="Wingdings" charset="0"/>
              <a:buNone/>
            </a:pPr>
            <a:endParaRPr lang="en-GB" sz="4000" dirty="0">
              <a:latin typeface="Garamond" charset="0"/>
            </a:endParaRPr>
          </a:p>
          <a:p>
            <a:pPr algn="ctr" eaLnBrk="1" hangingPunct="1">
              <a:lnSpc>
                <a:spcPct val="81000"/>
              </a:lnSpc>
              <a:spcBef>
                <a:spcPts val="288"/>
              </a:spcBef>
              <a:spcAft>
                <a:spcPts val="288"/>
              </a:spcAft>
              <a:buClr>
                <a:srgbClr val="000000"/>
              </a:buClr>
              <a:buSzPct val="100000"/>
              <a:buFont typeface="Wingdings" charset="0"/>
              <a:buNone/>
            </a:pPr>
            <a:r>
              <a:rPr lang="en-GB" sz="4800" dirty="0">
                <a:latin typeface="Garamond" charset="0"/>
              </a:rPr>
              <a:t>    </a:t>
            </a:r>
            <a:r>
              <a:rPr lang="en-GB" sz="4800" dirty="0">
                <a:solidFill>
                  <a:srgbClr val="FFFF00"/>
                </a:solidFill>
                <a:latin typeface="Microsoft Sans Serif" charset="0"/>
              </a:rPr>
              <a:t>Adam Showman</a:t>
            </a:r>
          </a:p>
          <a:p>
            <a:pPr algn="ctr" eaLnBrk="1" hangingPunct="1">
              <a:lnSpc>
                <a:spcPct val="81000"/>
              </a:lnSpc>
              <a:spcBef>
                <a:spcPts val="288"/>
              </a:spcBef>
              <a:spcAft>
                <a:spcPts val="288"/>
              </a:spcAft>
              <a:buClr>
                <a:srgbClr val="000000"/>
              </a:buClr>
              <a:buSzPct val="100000"/>
              <a:buFont typeface="Wingdings" charset="0"/>
              <a:buNone/>
            </a:pPr>
            <a:r>
              <a:rPr lang="en-GB" sz="4800" dirty="0">
                <a:solidFill>
                  <a:srgbClr val="FFFF00"/>
                </a:solidFill>
                <a:latin typeface="Microsoft Sans Serif" charset="0"/>
              </a:rPr>
              <a:t>    </a:t>
            </a:r>
            <a:r>
              <a:rPr lang="en-GB" sz="4000" dirty="0">
                <a:solidFill>
                  <a:srgbClr val="FFFF00"/>
                </a:solidFill>
                <a:latin typeface="Microsoft Sans Serif" charset="0"/>
              </a:rPr>
              <a:t>University of </a:t>
            </a:r>
            <a:r>
              <a:rPr lang="en-GB" sz="4000" dirty="0" smtClean="0">
                <a:solidFill>
                  <a:srgbClr val="FFFF00"/>
                </a:solidFill>
                <a:latin typeface="Microsoft Sans Serif" charset="0"/>
              </a:rPr>
              <a:t>Arizona</a:t>
            </a:r>
          </a:p>
          <a:p>
            <a:pPr algn="ctr" eaLnBrk="1" hangingPunct="1">
              <a:lnSpc>
                <a:spcPct val="81000"/>
              </a:lnSpc>
              <a:spcBef>
                <a:spcPts val="288"/>
              </a:spcBef>
              <a:spcAft>
                <a:spcPts val="288"/>
              </a:spcAft>
              <a:buClr>
                <a:srgbClr val="000000"/>
              </a:buClr>
              <a:buSzPct val="100000"/>
              <a:buFont typeface="Wingdings" charset="0"/>
              <a:buNone/>
            </a:pPr>
            <a:r>
              <a:rPr lang="en-GB" sz="4000" dirty="0">
                <a:solidFill>
                  <a:srgbClr val="FFFF00"/>
                </a:solidFill>
                <a:latin typeface="Microsoft Sans Serif" charset="0"/>
              </a:rPr>
              <a:t> </a:t>
            </a:r>
            <a:r>
              <a:rPr lang="en-GB" sz="4000" dirty="0" smtClean="0">
                <a:solidFill>
                  <a:srgbClr val="FFFF00"/>
                </a:solidFill>
                <a:latin typeface="Microsoft Sans Serif" charset="0"/>
              </a:rPr>
              <a:t>  on sabbatical at Peking University</a:t>
            </a:r>
            <a:endParaRPr lang="en-GB" sz="4000" dirty="0">
              <a:solidFill>
                <a:srgbClr val="FFFF00"/>
              </a:solidFill>
              <a:latin typeface="Microsoft Sans Serif" charset="0"/>
            </a:endParaRPr>
          </a:p>
          <a:p>
            <a:pPr algn="ctr" eaLnBrk="1" hangingPunct="1">
              <a:lnSpc>
                <a:spcPct val="81000"/>
              </a:lnSpc>
              <a:spcBef>
                <a:spcPts val="288"/>
              </a:spcBef>
              <a:spcAft>
                <a:spcPts val="288"/>
              </a:spcAft>
              <a:buClr>
                <a:srgbClr val="000000"/>
              </a:buClr>
              <a:buSzPct val="100000"/>
              <a:buFont typeface="Wingdings" charset="0"/>
              <a:buNone/>
            </a:pPr>
            <a:endParaRPr lang="en-GB" sz="3600" dirty="0">
              <a:latin typeface="Microsoft Sans Serif" charset="0"/>
            </a:endParaRPr>
          </a:p>
          <a:p>
            <a:pPr algn="ctr" eaLnBrk="1" hangingPunct="1">
              <a:lnSpc>
                <a:spcPct val="81000"/>
              </a:lnSpc>
              <a:spcBef>
                <a:spcPts val="288"/>
              </a:spcBef>
              <a:spcAft>
                <a:spcPts val="288"/>
              </a:spcAft>
              <a:buClr>
                <a:srgbClr val="000000"/>
              </a:buClr>
              <a:buSzPct val="100000"/>
              <a:buFont typeface="Wingdings" charset="0"/>
              <a:buNone/>
            </a:pPr>
            <a:r>
              <a:rPr lang="en-GB" sz="4800" dirty="0" smtClean="0">
                <a:solidFill>
                  <a:srgbClr val="FF6600"/>
                </a:solidFill>
                <a:latin typeface="Microsoft Sans Serif" charset="0"/>
              </a:rPr>
              <a:t>         </a:t>
            </a:r>
            <a:endParaRPr lang="en-GB" sz="4800" dirty="0">
              <a:solidFill>
                <a:srgbClr val="FF6600"/>
              </a:solidFill>
              <a:latin typeface="Microsoft Sans Serif" charset="0"/>
            </a:endParaRPr>
          </a:p>
          <a:p>
            <a:pPr algn="ctr" eaLnBrk="1" hangingPunct="1">
              <a:lnSpc>
                <a:spcPct val="81000"/>
              </a:lnSpc>
              <a:spcBef>
                <a:spcPts val="288"/>
              </a:spcBef>
              <a:spcAft>
                <a:spcPts val="288"/>
              </a:spcAft>
              <a:buClr>
                <a:srgbClr val="000000"/>
              </a:buClr>
              <a:buSzPct val="100000"/>
              <a:buFont typeface="Wingdings" charset="0"/>
              <a:buNone/>
            </a:pPr>
            <a:r>
              <a:rPr lang="en-GB" sz="6000" dirty="0">
                <a:latin typeface="Arial" charset="0"/>
              </a:rPr>
              <a:t> </a:t>
            </a:r>
          </a:p>
          <a:p>
            <a:pPr algn="ctr" eaLnBrk="1" hangingPunct="1">
              <a:lnSpc>
                <a:spcPct val="81000"/>
              </a:lnSpc>
              <a:spcBef>
                <a:spcPts val="288"/>
              </a:spcBef>
              <a:spcAft>
                <a:spcPts val="288"/>
              </a:spcAft>
              <a:buClr>
                <a:srgbClr val="000000"/>
              </a:buClr>
              <a:buSzPct val="100000"/>
              <a:buFont typeface="Wingdings" charset="0"/>
              <a:buNone/>
            </a:pPr>
            <a:endParaRPr lang="en-GB" sz="6000" dirty="0">
              <a:latin typeface="Arial" charset="0"/>
            </a:endParaRPr>
          </a:p>
          <a:p>
            <a:pPr eaLnBrk="1" hangingPunct="1">
              <a:lnSpc>
                <a:spcPct val="81000"/>
              </a:lnSpc>
              <a:spcBef>
                <a:spcPts val="288"/>
              </a:spcBef>
              <a:spcAft>
                <a:spcPts val="288"/>
              </a:spcAft>
              <a:buClr>
                <a:srgbClr val="000000"/>
              </a:buClr>
              <a:buSzPct val="100000"/>
              <a:buFont typeface="Wingdings" charset="0"/>
              <a:buNone/>
            </a:pPr>
            <a:r>
              <a:rPr lang="en-GB" sz="3600" dirty="0">
                <a:solidFill>
                  <a:srgbClr val="CCFFFF"/>
                </a:solidFill>
              </a:rPr>
              <a:t> </a:t>
            </a:r>
            <a:r>
              <a:rPr lang="en-GB" sz="4800" dirty="0">
                <a:solidFill>
                  <a:srgbClr val="CCFFFF"/>
                </a:solidFill>
              </a:rPr>
              <a:t> </a:t>
            </a:r>
          </a:p>
          <a:p>
            <a:pPr eaLnBrk="1" hangingPunct="1">
              <a:lnSpc>
                <a:spcPct val="81000"/>
              </a:lnSpc>
              <a:spcBef>
                <a:spcPts val="288"/>
              </a:spcBef>
              <a:spcAft>
                <a:spcPts val="288"/>
              </a:spcAft>
              <a:buClr>
                <a:srgbClr val="000000"/>
              </a:buClr>
              <a:buSzPct val="100000"/>
              <a:buFont typeface="Wingdings" charset="0"/>
              <a:buNone/>
            </a:pPr>
            <a:endParaRPr lang="en-GB" sz="4800" dirty="0">
              <a:solidFill>
                <a:srgbClr val="CC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altLang="en-US"/>
          </a:p>
        </p:txBody>
      </p:sp>
      <p:pic>
        <p:nvPicPr>
          <p:cNvPr id="22531" name="transit-schematic-movie-kepler.mov" descr="/Users/showman/+talks/+2012talks/+lpl-public-lecture/transit-schematic-movie-kepler.mov">
            <a:hlinkClick r:id="" action="ppaction://media"/>
          </p:cNvPr>
          <p:cNvPicPr>
            <a:picLocks noGrp="1" noChangeAspect="1" noChangeArrowheads="1"/>
          </p:cNvPicPr>
          <p:nvPr>
            <p:ph idx="1"/>
            <a:videoFile r:link="rId1"/>
            <p:extLst>
              <p:ext uri="{DAA4B4D4-6D71-4841-9C94-3DE7FCFB9230}">
                <p14:media xmlns="" xmlns:p14="http://schemas.microsoft.com/office/powerpoint/2010/main" r:link="rId3"/>
              </p:ext>
            </p:extLst>
          </p:nvPr>
        </p:nvPicPr>
        <p:blipFill>
          <a:blip r:embed="rId4">
            <a:extLst>
              <a:ext uri="{28A0092B-C50C-407E-A947-70E740481C1C}">
                <a14:useLocalDpi xmlns="" xmlns:a14="http://schemas.microsoft.com/office/drawing/2010/main" val="0"/>
              </a:ext>
            </a:extLst>
          </a:blip>
          <a:srcRect/>
          <a:stretch>
            <a:fillRect/>
          </a:stretch>
        </p:blipFill>
        <p:spPr>
          <a:xfrm>
            <a:off x="204788" y="1112839"/>
            <a:ext cx="8748712" cy="4921250"/>
          </a:xfrm>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9643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5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2531"/>
                                        </p:tgtEl>
                                      </p:cBhvr>
                                    </p:cmd>
                                  </p:childTnLst>
                                </p:cTn>
                              </p:par>
                            </p:childTnLst>
                          </p:cTn>
                        </p:par>
                      </p:childTnLst>
                    </p:cTn>
                  </p:par>
                </p:childTnLst>
              </p:cTn>
              <p:nextCondLst>
                <p:cond evt="onClick" delay="0">
                  <p:tgtEl>
                    <p:spTgt spid="22531"/>
                  </p:tgtEl>
                </p:cond>
              </p:nextCondLst>
            </p:seq>
            <p:video>
              <p:cMediaNode vol="80000">
                <p:cTn id="7" fill="hold" display="0">
                  <p:stCondLst>
                    <p:cond delay="indefinite"/>
                  </p:stCondLst>
                </p:cTn>
                <p:tgtEl>
                  <p:spTgt spid="2253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30723" name="HATp7CurveMagnified.avi" descr="/Users/showman/+talks/+2012talks/+lpl-public-lecture/HATp7CurveMagnified.avi">
            <a:hlinkClick r:id="" action="ppaction://media"/>
          </p:cNvPr>
          <p:cNvPicPr>
            <a:picLocks noGrp="1" noChangeAspect="1" noChangeArrowheads="1"/>
          </p:cNvPicPr>
          <p:nvPr>
            <p:ph idx="1"/>
            <a:videoFile r:link="rId1"/>
            <p:extLst>
              <p:ext uri="{DAA4B4D4-6D71-4841-9C94-3DE7FCFB9230}">
                <p14:media xmlns="" xmlns:p14="http://schemas.microsoft.com/office/powerpoint/2010/main" r:embed="rId3"/>
              </p:ext>
            </p:extLst>
          </p:nvPr>
        </p:nvPicPr>
        <p:blipFill>
          <a:blip r:embed="rId4">
            <a:extLst>
              <a:ext uri="{28A0092B-C50C-407E-A947-70E740481C1C}">
                <a14:useLocalDpi xmlns="" xmlns:a14="http://schemas.microsoft.com/office/drawing/2010/main" val="0"/>
              </a:ext>
            </a:extLst>
          </a:blip>
          <a:srcRect/>
          <a:stretch>
            <a:fillRect/>
          </a:stretch>
        </p:blipFill>
        <p:spPr>
          <a:xfrm>
            <a:off x="204788" y="1112839"/>
            <a:ext cx="8748712" cy="4921250"/>
          </a:xfrm>
          <a:noFill/>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55997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0723"/>
                                        </p:tgtEl>
                                      </p:cBhvr>
                                    </p:cmd>
                                  </p:childTnLst>
                                </p:cTn>
                              </p:par>
                            </p:childTnLst>
                          </p:cTn>
                        </p:par>
                      </p:childTnLst>
                    </p:cTn>
                  </p:par>
                </p:childTnLst>
              </p:cTn>
              <p:nextCondLst>
                <p:cond evt="onClick" delay="0">
                  <p:tgtEl>
                    <p:spTgt spid="30723"/>
                  </p:tgtEl>
                </p:cond>
              </p:nextCondLst>
            </p:seq>
            <p:video>
              <p:cMediaNode>
                <p:cTn id="7" fill="hold" display="0">
                  <p:stCondLst>
                    <p:cond delay="indefinite"/>
                  </p:stCondLst>
                  <p:endCondLst>
                    <p:cond evt="onNext" delay="0">
                      <p:tgtEl>
                        <p:sldTgt/>
                      </p:tgtEl>
                    </p:cond>
                    <p:cond evt="onPrev" delay="0">
                      <p:tgtEl>
                        <p:sldTgt/>
                      </p:tgtEl>
                    </p:cond>
                  </p:endCondLst>
                </p:cTn>
                <p:tgtEl>
                  <p:spTgt spid="3072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ChangeArrowheads="1"/>
          </p:cNvSpPr>
          <p:nvPr/>
        </p:nvSpPr>
        <p:spPr bwMode="auto">
          <a:xfrm>
            <a:off x="6569225" y="3616326"/>
            <a:ext cx="461665" cy="17541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en-US"/>
          </a:p>
        </p:txBody>
      </p:sp>
      <p:sp>
        <p:nvSpPr>
          <p:cNvPr id="8194" name="Rectangle 3"/>
          <p:cNvSpPr>
            <a:spLocks noGrp="1" noChangeArrowheads="1"/>
          </p:cNvSpPr>
          <p:nvPr>
            <p:ph type="title"/>
          </p:nvPr>
        </p:nvSpPr>
        <p:spPr>
          <a:xfrm>
            <a:off x="563565" y="1"/>
            <a:ext cx="8004175" cy="715963"/>
          </a:xfrm>
        </p:spPr>
        <p:txBody>
          <a:bodyPr/>
          <a:lstStyle/>
          <a:p>
            <a:r>
              <a:rPr lang="en-US">
                <a:latin typeface="Arial" charset="0"/>
                <a:ea typeface="ＭＳ Ｐゴシック" charset="0"/>
                <a:cs typeface="ＭＳ Ｐゴシック" charset="0"/>
              </a:rPr>
              <a:t>Hot Jupiters: Spitzer light curves for HD 189733b	</a:t>
            </a:r>
          </a:p>
        </p:txBody>
      </p:sp>
      <p:pic>
        <p:nvPicPr>
          <p:cNvPr id="8195" name="Picture 6" descr="knutson-lightcurve-HD189733b"/>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1" y="676276"/>
            <a:ext cx="4297363" cy="4252913"/>
          </a:xfrm>
          <a:noFill/>
        </p:spPr>
      </p:pic>
      <p:pic>
        <p:nvPicPr>
          <p:cNvPr id="8196" name="Picture 8" descr="knutson-etal-2009-24-micron-lightcurve"/>
          <p:cNvPicPr>
            <a:picLocks noGrp="1" noChangeAspect="1" noChangeArrowheads="1"/>
          </p:cNvPicPr>
          <p:nvPr>
            <p:ph sz="quarter" idx="3"/>
          </p:nvPr>
        </p:nvPicPr>
        <p:blipFill>
          <a:blip r:embed="rId3">
            <a:extLst>
              <a:ext uri="{28A0092B-C50C-407E-A947-70E740481C1C}">
                <a14:useLocalDpi xmlns="" xmlns:a14="http://schemas.microsoft.com/office/drawing/2010/main" val="0"/>
              </a:ext>
            </a:extLst>
          </a:blip>
          <a:srcRect/>
          <a:stretch>
            <a:fillRect/>
          </a:stretch>
        </p:blipFill>
        <p:spPr>
          <a:xfrm>
            <a:off x="4416426" y="762001"/>
            <a:ext cx="3859213" cy="4071938"/>
          </a:xfrm>
          <a:noFill/>
        </p:spPr>
      </p:pic>
      <p:sp>
        <p:nvSpPr>
          <p:cNvPr id="8197" name="Text Box 10"/>
          <p:cNvSpPr txBox="1">
            <a:spLocks noChangeArrowheads="1"/>
          </p:cNvSpPr>
          <p:nvPr/>
        </p:nvSpPr>
        <p:spPr bwMode="auto">
          <a:xfrm>
            <a:off x="8452149" y="1449388"/>
            <a:ext cx="461665" cy="3009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eaVert"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Knutson et al. </a:t>
            </a:r>
            <a:r>
              <a:rPr lang="en-US" dirty="0"/>
              <a:t>(2007, 2009)</a:t>
            </a:r>
          </a:p>
        </p:txBody>
      </p:sp>
      <p:pic>
        <p:nvPicPr>
          <p:cNvPr id="8198" name="Picture 12" descr="knutson-flux-map-globe-only"/>
          <p:cNvPicPr>
            <a:picLocks noGrp="1" noChangeAspect="1" noChangeArrowheads="1"/>
          </p:cNvPicPr>
          <p:nvPr>
            <p:ph sz="quarter" idx="2"/>
          </p:nvPr>
        </p:nvPicPr>
        <p:blipFill>
          <a:blip r:embed="rId4">
            <a:extLst>
              <a:ext uri="{28A0092B-C50C-407E-A947-70E740481C1C}">
                <a14:useLocalDpi xmlns="" xmlns:a14="http://schemas.microsoft.com/office/drawing/2010/main" val="0"/>
              </a:ext>
            </a:extLst>
          </a:blip>
          <a:srcRect/>
          <a:stretch>
            <a:fillRect/>
          </a:stretch>
        </p:blipFill>
        <p:spPr>
          <a:xfrm>
            <a:off x="2535239" y="5008564"/>
            <a:ext cx="3719512" cy="1849437"/>
          </a:xfrm>
          <a:noFill/>
        </p:spPr>
      </p:pic>
      <p:sp>
        <p:nvSpPr>
          <p:cNvPr id="8199" name="Text Box 13"/>
          <p:cNvSpPr txBox="1">
            <a:spLocks noChangeArrowheads="1"/>
          </p:cNvSpPr>
          <p:nvPr/>
        </p:nvSpPr>
        <p:spPr bwMode="auto">
          <a:xfrm>
            <a:off x="444500" y="4894263"/>
            <a:ext cx="73770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8 </a:t>
            </a:r>
            <a:r>
              <a:rPr lang="en-US" i="1">
                <a:latin typeface="Symbol" charset="0"/>
              </a:rPr>
              <a:t>m</a:t>
            </a:r>
            <a:r>
              <a:rPr lang="en-US"/>
              <a:t>m</a:t>
            </a:r>
          </a:p>
        </p:txBody>
      </p:sp>
      <p:sp>
        <p:nvSpPr>
          <p:cNvPr id="8200" name="Text Box 14"/>
          <p:cNvSpPr txBox="1">
            <a:spLocks noChangeArrowheads="1"/>
          </p:cNvSpPr>
          <p:nvPr/>
        </p:nvSpPr>
        <p:spPr bwMode="auto">
          <a:xfrm>
            <a:off x="7289802" y="4827588"/>
            <a:ext cx="8659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24 </a:t>
            </a:r>
            <a:r>
              <a:rPr lang="en-US" i="1">
                <a:latin typeface="Symbol" charset="0"/>
              </a:rPr>
              <a:t>m</a:t>
            </a:r>
            <a:r>
              <a:rPr lang="en-US"/>
              <a:t>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sz="quarter"/>
          </p:nvPr>
        </p:nvSpPr>
        <p:spPr/>
        <p:txBody>
          <a:bodyPr/>
          <a:lstStyle/>
          <a:p>
            <a:r>
              <a:rPr lang="en-US">
                <a:latin typeface="Arial" charset="0"/>
                <a:ea typeface="ＭＳ Ｐゴシック" charset="0"/>
                <a:cs typeface="ＭＳ Ｐゴシック" charset="0"/>
              </a:rPr>
              <a:t>Lightcurves for hot Jupiters</a:t>
            </a:r>
          </a:p>
        </p:txBody>
      </p:sp>
      <p:sp>
        <p:nvSpPr>
          <p:cNvPr id="9218" name="Text Box 6"/>
          <p:cNvSpPr txBox="1">
            <a:spLocks noChangeArrowheads="1"/>
          </p:cNvSpPr>
          <p:nvPr/>
        </p:nvSpPr>
        <p:spPr bwMode="auto">
          <a:xfrm>
            <a:off x="384175" y="6224589"/>
            <a:ext cx="3512565"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WASP-43b (Stevenson et al. 2014)</a:t>
            </a:r>
          </a:p>
        </p:txBody>
      </p:sp>
      <p:sp>
        <p:nvSpPr>
          <p:cNvPr id="9219" name="Text Box 7"/>
          <p:cNvSpPr txBox="1">
            <a:spLocks noChangeArrowheads="1"/>
          </p:cNvSpPr>
          <p:nvPr/>
        </p:nvSpPr>
        <p:spPr bwMode="auto">
          <a:xfrm>
            <a:off x="5068888" y="2897189"/>
            <a:ext cx="329449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HD209458b (Zellem et al. 2014)</a:t>
            </a:r>
          </a:p>
        </p:txBody>
      </p:sp>
      <p:sp>
        <p:nvSpPr>
          <p:cNvPr id="9220" name="Text Box 9"/>
          <p:cNvSpPr txBox="1">
            <a:spLocks noChangeArrowheads="1"/>
          </p:cNvSpPr>
          <p:nvPr/>
        </p:nvSpPr>
        <p:spPr bwMode="auto">
          <a:xfrm>
            <a:off x="5111751" y="6249989"/>
            <a:ext cx="328173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WASP-18b (Maxted et al. 2013)</a:t>
            </a:r>
          </a:p>
        </p:txBody>
      </p:sp>
      <p:sp>
        <p:nvSpPr>
          <p:cNvPr id="9221" name="Text Box 12"/>
          <p:cNvSpPr txBox="1">
            <a:spLocks noChangeArrowheads="1"/>
          </p:cNvSpPr>
          <p:nvPr/>
        </p:nvSpPr>
        <p:spPr bwMode="auto">
          <a:xfrm>
            <a:off x="776288" y="2776538"/>
            <a:ext cx="3102260"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smtClean="0"/>
              <a:t>WASP-19b </a:t>
            </a:r>
            <a:r>
              <a:rPr lang="en-US" sz="1800" dirty="0"/>
              <a:t>(Wong et al. </a:t>
            </a:r>
            <a:r>
              <a:rPr lang="en-US" sz="1800" dirty="0" smtClean="0"/>
              <a:t>2016)</a:t>
            </a:r>
            <a:endParaRPr lang="en-US" sz="1800" dirty="0"/>
          </a:p>
        </p:txBody>
      </p:sp>
      <p:pic>
        <p:nvPicPr>
          <p:cNvPr id="9222" name="Content Placeholder 5" descr="hd209458b-lightcurve.png"/>
          <p:cNvPicPr>
            <a:picLocks noGrp="1" noChangeAspect="1"/>
          </p:cNvPicPr>
          <p:nvPr>
            <p:ph sz="quarter" idx="3"/>
          </p:nvPr>
        </p:nvPicPr>
        <p:blipFill>
          <a:blip r:embed="rId2">
            <a:extLst>
              <a:ext uri="{28A0092B-C50C-407E-A947-70E740481C1C}">
                <a14:useLocalDpi xmlns="" xmlns:a14="http://schemas.microsoft.com/office/drawing/2010/main" val="0"/>
              </a:ext>
            </a:extLst>
          </a:blip>
          <a:srcRect l="76" t="-1115" r="1277"/>
          <a:stretch>
            <a:fillRect/>
          </a:stretch>
        </p:blipFill>
        <p:spPr>
          <a:xfrm>
            <a:off x="4792664" y="693738"/>
            <a:ext cx="4135437" cy="2152650"/>
          </a:xfrm>
        </p:spPr>
      </p:pic>
      <p:pic>
        <p:nvPicPr>
          <p:cNvPr id="9223" name="Picture 6" descr="wasp43-lightcurve.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65100" y="3643314"/>
            <a:ext cx="4343400" cy="2424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4" name="Content Placeholder 8" descr="maxted-wasp18-4.5micron.png"/>
          <p:cNvPicPr>
            <a:picLocks noGrp="1" noChangeAspect="1"/>
          </p:cNvPicPr>
          <p:nvPr>
            <p:ph sz="quarter" idx="4"/>
          </p:nvPr>
        </p:nvPicPr>
        <p:blipFill>
          <a:blip r:embed="rId4">
            <a:extLst>
              <a:ext uri="{28A0092B-C50C-407E-A947-70E740481C1C}">
                <a14:useLocalDpi xmlns="" xmlns:a14="http://schemas.microsoft.com/office/drawing/2010/main" val="0"/>
              </a:ext>
            </a:extLst>
          </a:blip>
          <a:srcRect t="-3900" b="1167"/>
          <a:stretch>
            <a:fillRect/>
          </a:stretch>
        </p:blipFill>
        <p:spPr>
          <a:xfrm>
            <a:off x="4826000" y="3530600"/>
            <a:ext cx="4191000" cy="2578100"/>
          </a:xfrm>
        </p:spPr>
      </p:pic>
      <p:pic>
        <p:nvPicPr>
          <p:cNvPr id="11" name="Content Placeholder 2" descr="wasp-19b-4pt5micron-lightcurve.png"/>
          <p:cNvPicPr>
            <a:picLocks noGrp="1" noChangeAspect="1"/>
          </p:cNvPicPr>
          <p:nvPr>
            <p:ph sz="quarter" idx="4"/>
          </p:nvPr>
        </p:nvPicPr>
        <p:blipFill>
          <a:blip r:embed="rId5">
            <a:extLst>
              <a:ext uri="{28A0092B-C50C-407E-A947-70E740481C1C}">
                <a14:useLocalDpi xmlns="" xmlns:a14="http://schemas.microsoft.com/office/drawing/2010/main" val="0"/>
              </a:ext>
            </a:extLst>
          </a:blip>
          <a:srcRect t="-21572" b="-21572"/>
          <a:stretch>
            <a:fillRect/>
          </a:stretch>
        </p:blipFill>
        <p:spPr>
          <a:xfrm>
            <a:off x="127001" y="419101"/>
            <a:ext cx="4298951" cy="2740025"/>
          </a:xfrm>
        </p:spPr>
      </p:pic>
    </p:spTree>
    <p:extLst>
      <p:ext uri="{BB962C8B-B14F-4D97-AF65-F5344CB8AC3E}">
        <p14:creationId xmlns="" xmlns:p14="http://schemas.microsoft.com/office/powerpoint/2010/main" val="726950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sz="2000">
                <a:latin typeface="Arial" charset="0"/>
                <a:ea typeface="ＭＳ Ｐゴシック" charset="0"/>
                <a:cs typeface="ＭＳ Ｐゴシック" charset="0"/>
              </a:rPr>
              <a:t>Dependence of day-night flux contrast on effective temperature</a:t>
            </a:r>
          </a:p>
        </p:txBody>
      </p:sp>
      <p:pic>
        <p:nvPicPr>
          <p:cNvPr id="10242" name="Picture 7" descr="blank.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0" y="4832350"/>
            <a:ext cx="5003800" cy="65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3" name="Content Placeholder 2" descr="Aobs_wavebands_may18_v2.pdf"/>
          <p:cNvPicPr>
            <a:picLocks noGrp="1" noChangeAspect="1"/>
          </p:cNvPicPr>
          <p:nvPr>
            <p:ph idx="1"/>
          </p:nvPr>
        </p:nvPicPr>
        <p:blipFill>
          <a:blip r:embed="rId3">
            <a:extLst>
              <a:ext uri="{28A0092B-C50C-407E-A947-70E740481C1C}">
                <a14:useLocalDpi xmlns="" xmlns:a14="http://schemas.microsoft.com/office/drawing/2010/main" val="0"/>
              </a:ext>
            </a:extLst>
          </a:blip>
          <a:srcRect l="-932" t="-8357" r="-6058" b="-13663"/>
          <a:stretch>
            <a:fillRect/>
          </a:stretch>
        </p:blipFill>
        <p:spPr>
          <a:xfrm>
            <a:off x="204788" y="655638"/>
            <a:ext cx="8748712" cy="5632450"/>
          </a:xfrm>
        </p:spPr>
      </p:pic>
      <p:sp>
        <p:nvSpPr>
          <p:cNvPr id="10244" name="TextBox 3"/>
          <p:cNvSpPr txBox="1">
            <a:spLocks noChangeArrowheads="1"/>
          </p:cNvSpPr>
          <p:nvPr/>
        </p:nvSpPr>
        <p:spPr bwMode="auto">
          <a:xfrm>
            <a:off x="5591177" y="6483350"/>
            <a:ext cx="35493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b="0" dirty="0"/>
              <a:t>Figure courtesy of Tad </a:t>
            </a:r>
            <a:r>
              <a:rPr lang="en-US" b="0" dirty="0" err="1"/>
              <a:t>Komacek</a:t>
            </a:r>
            <a:endParaRPr lang="en-US" b="0" dirty="0"/>
          </a:p>
        </p:txBody>
      </p:sp>
      <p:sp>
        <p:nvSpPr>
          <p:cNvPr id="6" name="テキスト ボックス 5"/>
          <p:cNvSpPr txBox="1"/>
          <p:nvPr/>
        </p:nvSpPr>
        <p:spPr>
          <a:xfrm>
            <a:off x="6629400" y="5676900"/>
            <a:ext cx="2326278" cy="341632"/>
          </a:xfrm>
          <a:prstGeom prst="rect">
            <a:avLst/>
          </a:prstGeom>
          <a:noFill/>
        </p:spPr>
        <p:txBody>
          <a:bodyPr wrap="none" rtlCol="0">
            <a:spAutoFit/>
          </a:bodyPr>
          <a:lstStyle/>
          <a:p>
            <a:pPr>
              <a:buNone/>
            </a:pPr>
            <a:r>
              <a:rPr lang="en-US" altLang="ja-JP" sz="1800" dirty="0" err="1" smtClean="0"/>
              <a:t>Komacek</a:t>
            </a:r>
            <a:r>
              <a:rPr lang="en-US" altLang="ja-JP" sz="1800" dirty="0" smtClean="0"/>
              <a:t> </a:t>
            </a:r>
            <a:r>
              <a:rPr lang="en-US" altLang="ja-JP" sz="1800" dirty="0" smtClean="0"/>
              <a:t>et al. (2017)</a:t>
            </a:r>
            <a:endParaRPr kumimoji="1" lang="ja-JP" altLang="en-US" sz="1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30202" y="142876"/>
            <a:ext cx="8445500" cy="715963"/>
          </a:xfrm>
        </p:spPr>
        <p:txBody>
          <a:bodyPr/>
          <a:lstStyle/>
          <a:p>
            <a:r>
              <a:rPr lang="en-US" altLang="en-US" dirty="0"/>
              <a:t>Eclipse </a:t>
            </a:r>
            <a:r>
              <a:rPr lang="en-US" altLang="en-US" dirty="0" smtClean="0"/>
              <a:t>mapping</a:t>
            </a:r>
            <a:r>
              <a:rPr lang="en-US" altLang="en-US" smtClean="0"/>
              <a:t>: obtaining 2D maps of the dayside</a:t>
            </a:r>
            <a:endParaRPr lang="en-US" altLang="en-US"/>
          </a:p>
        </p:txBody>
      </p:sp>
      <p:pic>
        <p:nvPicPr>
          <p:cNvPr id="27651" name="Content Placeholder 3" descr="majeau-etal-figure.jpg"/>
          <p:cNvPicPr>
            <a:picLocks noGrp="1" noChangeAspect="1"/>
          </p:cNvPicPr>
          <p:nvPr>
            <p:ph idx="1"/>
          </p:nvPr>
        </p:nvPicPr>
        <p:blipFill>
          <a:blip r:embed="rId2">
            <a:extLst>
              <a:ext uri="{28A0092B-C50C-407E-A947-70E740481C1C}">
                <a14:useLocalDpi xmlns="" xmlns:a14="http://schemas.microsoft.com/office/drawing/2010/main" val="0"/>
              </a:ext>
            </a:extLst>
          </a:blip>
          <a:srcRect t="-17140" b="-17140"/>
          <a:stretch>
            <a:fillRect/>
          </a:stretch>
        </p:blipFill>
        <p:spPr>
          <a:xfrm>
            <a:off x="2247901" y="2209801"/>
            <a:ext cx="4906963" cy="3159125"/>
          </a:xfrm>
        </p:spPr>
      </p:pic>
      <p:pic>
        <p:nvPicPr>
          <p:cNvPr id="27652" name="Picture 4" descr="majeau-etal-orange-map.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901950" y="5000626"/>
            <a:ext cx="3619500"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Box 5"/>
          <p:cNvSpPr txBox="1">
            <a:spLocks noChangeArrowheads="1"/>
          </p:cNvSpPr>
          <p:nvPr/>
        </p:nvSpPr>
        <p:spPr bwMode="auto">
          <a:xfrm>
            <a:off x="6940549" y="6207127"/>
            <a:ext cx="22044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sz="1800"/>
              <a:t>Majeau et al. (2012),</a:t>
            </a:r>
          </a:p>
          <a:p>
            <a:pPr>
              <a:buFontTx/>
              <a:buNone/>
            </a:pPr>
            <a:r>
              <a:rPr lang="en-US" altLang="en-US" sz="1800"/>
              <a:t>de Wit et al. (2012)</a:t>
            </a:r>
          </a:p>
        </p:txBody>
      </p:sp>
      <p:pic>
        <p:nvPicPr>
          <p:cNvPr id="27654" name="Picture 6" descr="de-wit-figure.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rot="10800000">
            <a:off x="1549400" y="908050"/>
            <a:ext cx="6103939"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5" name="Picture 8" descr="white.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1752601" y="971551"/>
            <a:ext cx="1409700"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6" name="Picture 9" descr="white.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6083301" y="952501"/>
            <a:ext cx="1231900" cy="45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7" name="Picture 10" descr="white.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3810001" y="1212850"/>
            <a:ext cx="1435100" cy="99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8" name="TextBox 11"/>
          <p:cNvSpPr txBox="1">
            <a:spLocks noChangeArrowheads="1"/>
          </p:cNvSpPr>
          <p:nvPr/>
        </p:nvSpPr>
        <p:spPr bwMode="auto">
          <a:xfrm>
            <a:off x="3911601" y="1587500"/>
            <a:ext cx="13806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a:t>stellar disk</a:t>
            </a:r>
          </a:p>
        </p:txBody>
      </p:sp>
      <p:cxnSp>
        <p:nvCxnSpPr>
          <p:cNvPr id="14" name="Straight Arrow Connector 13"/>
          <p:cNvCxnSpPr/>
          <p:nvPr/>
        </p:nvCxnSpPr>
        <p:spPr bwMode="auto">
          <a:xfrm>
            <a:off x="952501" y="1803401"/>
            <a:ext cx="1181100" cy="12700"/>
          </a:xfrm>
          <a:prstGeom prst="straightConnector1">
            <a:avLst/>
          </a:prstGeom>
          <a:noFill/>
          <a:ln w="38100" cap="flat" cmpd="sng" algn="ctr">
            <a:solidFill>
              <a:schemeClr val="accent4"/>
            </a:solidFill>
            <a:prstDash val="solid"/>
            <a:round/>
            <a:headEnd type="none" w="med" len="med"/>
            <a:tailEnd type="arrow"/>
          </a:ln>
          <a:effectLst/>
        </p:spPr>
      </p:cxnSp>
      <p:cxnSp>
        <p:nvCxnSpPr>
          <p:cNvPr id="15" name="Straight Arrow Connector 14"/>
          <p:cNvCxnSpPr/>
          <p:nvPr/>
        </p:nvCxnSpPr>
        <p:spPr bwMode="auto">
          <a:xfrm>
            <a:off x="7073901" y="1816100"/>
            <a:ext cx="1181100" cy="12700"/>
          </a:xfrm>
          <a:prstGeom prst="straightConnector1">
            <a:avLst/>
          </a:prstGeom>
          <a:noFill/>
          <a:ln w="38100" cap="flat" cmpd="sng" algn="ctr">
            <a:solidFill>
              <a:schemeClr val="accent4"/>
            </a:solidFill>
            <a:prstDash val="solid"/>
            <a:round/>
            <a:headEnd type="none" w="med" len="med"/>
            <a:tailEnd type="arrow"/>
          </a:ln>
          <a:effectLst/>
        </p:spPr>
      </p:cxnSp>
    </p:spTree>
    <p:extLst>
      <p:ext uri="{BB962C8B-B14F-4D97-AF65-F5344CB8AC3E}">
        <p14:creationId xmlns="" xmlns:p14="http://schemas.microsoft.com/office/powerpoint/2010/main" val="1594724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13" descr="heng-etal-2010-fig10.jpg"/>
          <p:cNvPicPr>
            <a:picLocks noGrp="1" noChangeAspect="1"/>
          </p:cNvPicPr>
          <p:nvPr>
            <p:ph sz="half" idx="1"/>
          </p:nvPr>
        </p:nvPicPr>
        <p:blipFill>
          <a:blip r:embed="rId2">
            <a:extLst>
              <a:ext uri="{28A0092B-C50C-407E-A947-70E740481C1C}">
                <a14:useLocalDpi xmlns="" xmlns:a14="http://schemas.microsoft.com/office/drawing/2010/main" val="0"/>
              </a:ext>
            </a:extLst>
          </a:blip>
          <a:srcRect t="-56219" b="-56219"/>
          <a:stretch>
            <a:fillRect/>
          </a:stretch>
        </p:blipFill>
        <p:spPr>
          <a:xfrm>
            <a:off x="165100" y="2281239"/>
            <a:ext cx="4394200" cy="5432425"/>
          </a:xfrm>
        </p:spPr>
      </p:pic>
      <p:sp>
        <p:nvSpPr>
          <p:cNvPr id="44035" name="Title 1"/>
          <p:cNvSpPr>
            <a:spLocks noGrp="1"/>
          </p:cNvSpPr>
          <p:nvPr>
            <p:ph type="title"/>
          </p:nvPr>
        </p:nvSpPr>
        <p:spPr>
          <a:xfrm>
            <a:off x="187326" y="142876"/>
            <a:ext cx="8662988" cy="715963"/>
          </a:xfrm>
        </p:spPr>
        <p:txBody>
          <a:bodyPr/>
          <a:lstStyle/>
          <a:p>
            <a:r>
              <a:rPr lang="en-US" sz="2400">
                <a:latin typeface="Arial" charset="0"/>
                <a:ea typeface="ＭＳ Ｐゴシック" charset="0"/>
                <a:cs typeface="ＭＳ Ｐゴシック" charset="0"/>
              </a:rPr>
              <a:t>Hot Jupiter circulation models typically predict several broad, fast jets including equatorial superrotation</a:t>
            </a:r>
          </a:p>
        </p:txBody>
      </p:sp>
      <p:sp>
        <p:nvSpPr>
          <p:cNvPr id="44038" name="TextBox 11"/>
          <p:cNvSpPr txBox="1">
            <a:spLocks noChangeArrowheads="1"/>
          </p:cNvSpPr>
          <p:nvPr/>
        </p:nvSpPr>
        <p:spPr bwMode="auto">
          <a:xfrm>
            <a:off x="5453064" y="3365501"/>
            <a:ext cx="2364750"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a:t>Showman et al. (2009)</a:t>
            </a:r>
          </a:p>
        </p:txBody>
      </p:sp>
      <p:sp>
        <p:nvSpPr>
          <p:cNvPr id="44039" name="TextBox 12"/>
          <p:cNvSpPr txBox="1">
            <a:spLocks noChangeArrowheads="1"/>
          </p:cNvSpPr>
          <p:nvPr/>
        </p:nvSpPr>
        <p:spPr bwMode="auto">
          <a:xfrm flipH="1">
            <a:off x="5316538" y="6223001"/>
            <a:ext cx="306546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dirty="0"/>
              <a:t>Rauscher &amp; </a:t>
            </a:r>
            <a:r>
              <a:rPr lang="en-US" sz="1800" dirty="0" err="1"/>
              <a:t>Menou</a:t>
            </a:r>
            <a:r>
              <a:rPr lang="en-US" sz="1800" dirty="0"/>
              <a:t> (</a:t>
            </a:r>
            <a:r>
              <a:rPr lang="en-US" sz="1800" dirty="0" smtClean="0"/>
              <a:t>2012)</a:t>
            </a:r>
            <a:endParaRPr lang="en-US" sz="1800" dirty="0"/>
          </a:p>
        </p:txBody>
      </p:sp>
      <p:sp>
        <p:nvSpPr>
          <p:cNvPr id="44040" name="TextBox 13"/>
          <p:cNvSpPr txBox="1">
            <a:spLocks noChangeArrowheads="1"/>
          </p:cNvSpPr>
          <p:nvPr/>
        </p:nvSpPr>
        <p:spPr bwMode="auto">
          <a:xfrm>
            <a:off x="1201738" y="6248400"/>
            <a:ext cx="1903150"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dirty="0" err="1"/>
              <a:t>Heng</a:t>
            </a:r>
            <a:r>
              <a:rPr lang="en-US" sz="1800" dirty="0"/>
              <a:t> et al. (</a:t>
            </a:r>
            <a:r>
              <a:rPr lang="en-US" sz="1800" dirty="0" smtClean="0"/>
              <a:t>2011)</a:t>
            </a:r>
            <a:endParaRPr lang="en-US" sz="1800" dirty="0"/>
          </a:p>
        </p:txBody>
      </p:sp>
      <p:pic>
        <p:nvPicPr>
          <p:cNvPr id="44042" name="Picture 11" descr="f12a-no-axes.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583113" y="1008063"/>
            <a:ext cx="4170363" cy="235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Content Placeholder 3" descr="rauscher-menou-2012-gcm.png"/>
          <p:cNvPicPr>
            <a:picLocks noGrp="1" noChangeAspect="1"/>
          </p:cNvPicPr>
          <p:nvPr>
            <p:ph sz="quarter" idx="2"/>
          </p:nvPr>
        </p:nvPicPr>
        <p:blipFill>
          <a:blip r:embed="rId4">
            <a:extLst>
              <a:ext uri="{28A0092B-C50C-407E-A947-70E740481C1C}">
                <a14:useLocalDpi xmlns="" xmlns:a14="http://schemas.microsoft.com/office/drawing/2010/main" val="0"/>
              </a:ext>
            </a:extLst>
          </a:blip>
          <a:srcRect l="6854" r="6854"/>
          <a:stretch>
            <a:fillRect/>
          </a:stretch>
        </p:blipFill>
        <p:spPr>
          <a:xfrm>
            <a:off x="4743450" y="3743277"/>
            <a:ext cx="3917951" cy="2497187"/>
          </a:xfrm>
        </p:spPr>
      </p:pic>
      <p:pic>
        <p:nvPicPr>
          <p:cNvPr id="14" name="Picture 12" descr="knutson-flux-map-globe-only"/>
          <p:cNvPicPr>
            <a:picLocks noGrp="1" noChangeAspect="1" noChangeArrowheads="1"/>
          </p:cNvPicPr>
          <p:nvPr>
            <p:ph sz="quarter" idx="2"/>
          </p:nvPr>
        </p:nvPicPr>
        <p:blipFill>
          <a:blip r:embed="rId5">
            <a:extLst>
              <a:ext uri="{28A0092B-C50C-407E-A947-70E740481C1C}">
                <a14:useLocalDpi xmlns="" xmlns:a14="http://schemas.microsoft.com/office/drawing/2010/main" val="0"/>
              </a:ext>
            </a:extLst>
          </a:blip>
          <a:srcRect/>
          <a:stretch>
            <a:fillRect/>
          </a:stretch>
        </p:blipFill>
        <p:spPr>
          <a:xfrm>
            <a:off x="122239" y="1155700"/>
            <a:ext cx="4404575" cy="2082800"/>
          </a:xfrm>
          <a:noFill/>
        </p:spPr>
      </p:pic>
      <p:sp>
        <p:nvSpPr>
          <p:cNvPr id="10" name="TextBox 13"/>
          <p:cNvSpPr txBox="1">
            <a:spLocks noChangeArrowheads="1"/>
          </p:cNvSpPr>
          <p:nvPr/>
        </p:nvSpPr>
        <p:spPr bwMode="auto">
          <a:xfrm>
            <a:off x="1230312" y="3267075"/>
            <a:ext cx="2236510"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altLang="ja-JP" sz="1800" dirty="0" smtClean="0"/>
              <a:t>Knutson et al. (2007)</a:t>
            </a:r>
            <a:endParaRPr lang="en-US" sz="1800" dirty="0"/>
          </a:p>
        </p:txBody>
      </p:sp>
    </p:spTree>
    <p:extLst>
      <p:ext uri="{BB962C8B-B14F-4D97-AF65-F5344CB8AC3E}">
        <p14:creationId xmlns="" xmlns:p14="http://schemas.microsoft.com/office/powerpoint/2010/main" val="1332269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 y="142876"/>
            <a:ext cx="8953500" cy="715963"/>
          </a:xfrm>
        </p:spPr>
        <p:txBody>
          <a:bodyPr/>
          <a:lstStyle/>
          <a:p>
            <a:r>
              <a:rPr lang="en-US" sz="2400">
                <a:latin typeface="Arial" charset="0"/>
                <a:ea typeface="ＭＳ Ｐゴシック" charset="0"/>
                <a:cs typeface="ＭＳ Ｐゴシック" charset="0"/>
              </a:rPr>
              <a:t>What causes the equatorial jet?  The day-night thermal forcing induces planetary-scale waves, which pump momentum to the equator</a:t>
            </a:r>
          </a:p>
        </p:txBody>
      </p:sp>
      <p:pic>
        <p:nvPicPr>
          <p:cNvPr id="14338" name="Content Placeholder 5" descr="showman-polvani-fig2-modified-crop.jpg"/>
          <p:cNvPicPr>
            <a:picLocks noGrp="1" noChangeAspect="1"/>
          </p:cNvPicPr>
          <p:nvPr>
            <p:ph idx="1"/>
          </p:nvPr>
        </p:nvPicPr>
        <p:blipFill>
          <a:blip r:embed="rId2">
            <a:extLst>
              <a:ext uri="{28A0092B-C50C-407E-A947-70E740481C1C}">
                <a14:useLocalDpi xmlns="" xmlns:a14="http://schemas.microsoft.com/office/drawing/2010/main" val="0"/>
              </a:ext>
            </a:extLst>
          </a:blip>
          <a:srcRect l="-36044" r="-36044"/>
          <a:stretch>
            <a:fillRect/>
          </a:stretch>
        </p:blipFill>
        <p:spPr>
          <a:xfrm>
            <a:off x="-417513" y="1092201"/>
            <a:ext cx="8955088" cy="5765800"/>
          </a:xfrm>
        </p:spPr>
      </p:pic>
      <p:sp>
        <p:nvSpPr>
          <p:cNvPr id="14339" name="TextBox 4"/>
          <p:cNvSpPr txBox="1">
            <a:spLocks noChangeArrowheads="1"/>
          </p:cNvSpPr>
          <p:nvPr/>
        </p:nvSpPr>
        <p:spPr bwMode="auto">
          <a:xfrm rot="16200000">
            <a:off x="6470094" y="3585210"/>
            <a:ext cx="4179414"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a:t>Showman &amp; </a:t>
            </a:r>
            <a:r>
              <a:rPr lang="en-US" sz="1800" dirty="0" err="1"/>
              <a:t>Polvani</a:t>
            </a:r>
            <a:r>
              <a:rPr lang="en-US" sz="1800" dirty="0"/>
              <a:t> </a:t>
            </a:r>
            <a:r>
              <a:rPr lang="en-US" sz="1800" dirty="0" smtClean="0"/>
              <a:t>(2011</a:t>
            </a:r>
            <a:r>
              <a:rPr lang="en-US" sz="1800" dirty="0"/>
              <a:t>), </a:t>
            </a:r>
            <a:r>
              <a:rPr lang="en-US" sz="1800" i="1" dirty="0" err="1"/>
              <a:t>ApJ</a:t>
            </a:r>
            <a:r>
              <a:rPr lang="en-US" sz="1800" dirty="0"/>
              <a:t>  738, 71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3" descr="transit-spectroscopy-schematic.jpg"/>
          <p:cNvPicPr>
            <a:picLocks noGrp="1" noChangeAspect="1"/>
          </p:cNvPicPr>
          <p:nvPr>
            <p:ph idx="1"/>
          </p:nvPr>
        </p:nvPicPr>
        <p:blipFill>
          <a:blip r:embed="rId2">
            <a:extLst>
              <a:ext uri="{28A0092B-C50C-407E-A947-70E740481C1C}">
                <a14:useLocalDpi xmlns="" xmlns:a14="http://schemas.microsoft.com/office/drawing/2010/main" val="0"/>
              </a:ext>
            </a:extLst>
          </a:blip>
          <a:srcRect t="-42609" b="-42609"/>
          <a:stretch>
            <a:fillRect/>
          </a:stretch>
        </p:blipFill>
        <p:spPr>
          <a:xfrm>
            <a:off x="1106488" y="-398462"/>
            <a:ext cx="7072312" cy="4552951"/>
          </a:xfrm>
        </p:spPr>
      </p:pic>
      <p:sp>
        <p:nvSpPr>
          <p:cNvPr id="24579" name="Title 1"/>
          <p:cNvSpPr>
            <a:spLocks noGrp="1"/>
          </p:cNvSpPr>
          <p:nvPr>
            <p:ph type="title"/>
          </p:nvPr>
        </p:nvSpPr>
        <p:spPr>
          <a:xfrm>
            <a:off x="563565" y="15876"/>
            <a:ext cx="8004175" cy="715963"/>
          </a:xfrm>
        </p:spPr>
        <p:txBody>
          <a:bodyPr/>
          <a:lstStyle/>
          <a:p>
            <a:r>
              <a:rPr lang="en-US" altLang="en-US"/>
              <a:t>Exoplanet characterization: Transit spectroscopy</a:t>
            </a:r>
          </a:p>
        </p:txBody>
      </p:sp>
      <p:sp>
        <p:nvSpPr>
          <p:cNvPr id="24580" name="TextBox 5"/>
          <p:cNvSpPr txBox="1">
            <a:spLocks noChangeArrowheads="1"/>
          </p:cNvSpPr>
          <p:nvPr/>
        </p:nvSpPr>
        <p:spPr bwMode="auto">
          <a:xfrm rot="-5400000">
            <a:off x="7962702" y="1805978"/>
            <a:ext cx="1649811"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sz="1600"/>
              <a:t>Showman (2008)</a:t>
            </a:r>
          </a:p>
        </p:txBody>
      </p:sp>
      <p:pic>
        <p:nvPicPr>
          <p:cNvPr id="24581" name="Content Placeholder 3" descr="sing-etal-2008-fig1.jpg"/>
          <p:cNvPicPr>
            <a:picLocks noChangeAspect="1"/>
          </p:cNvPicPr>
          <p:nvPr/>
        </p:nvPicPr>
        <p:blipFill>
          <a:blip r:embed="rId3">
            <a:extLst>
              <a:ext uri="{28A0092B-C50C-407E-A947-70E740481C1C}">
                <a14:useLocalDpi xmlns="" xmlns:a14="http://schemas.microsoft.com/office/drawing/2010/main" val="0"/>
              </a:ext>
            </a:extLst>
          </a:blip>
          <a:srcRect l="-2034" r="-2034"/>
          <a:stretch>
            <a:fillRect/>
          </a:stretch>
        </p:blipFill>
        <p:spPr bwMode="auto">
          <a:xfrm>
            <a:off x="0" y="3187700"/>
            <a:ext cx="473392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4582" name="Picture 5" descr="huitson-etal-2012-fig11.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4762501" y="3254375"/>
            <a:ext cx="4381500" cy="290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3" name="TextBox 13"/>
          <p:cNvSpPr txBox="1">
            <a:spLocks noChangeArrowheads="1"/>
          </p:cNvSpPr>
          <p:nvPr/>
        </p:nvSpPr>
        <p:spPr bwMode="auto">
          <a:xfrm>
            <a:off x="315914" y="6261101"/>
            <a:ext cx="821013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sz="1600"/>
              <a:t>Sing et al. (2008, 2009), Vidal-Madjar et al. (2011), Huitson et al. (2012),Gibson et al. (2012),</a:t>
            </a:r>
          </a:p>
          <a:p>
            <a:pPr>
              <a:buFontTx/>
              <a:buNone/>
            </a:pPr>
            <a:r>
              <a:rPr lang="en-US" altLang="en-US" sz="1600"/>
              <a:t>                            Barman (2007), Tinetti et al. (2007), Swain et al. (2008),…..</a:t>
            </a:r>
          </a:p>
        </p:txBody>
      </p:sp>
    </p:spTree>
    <p:extLst>
      <p:ext uri="{BB962C8B-B14F-4D97-AF65-F5344CB8AC3E}">
        <p14:creationId xmlns="" xmlns:p14="http://schemas.microsoft.com/office/powerpoint/2010/main" val="1427065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5" y="41276"/>
            <a:ext cx="3868737" cy="715963"/>
          </a:xfrm>
        </p:spPr>
        <p:txBody>
          <a:bodyPr/>
          <a:lstStyle/>
          <a:p>
            <a:r>
              <a:rPr lang="en-US" sz="2000" dirty="0" smtClean="0"/>
              <a:t>Hazes and composition on hot </a:t>
            </a:r>
            <a:r>
              <a:rPr lang="en-US" sz="2000" dirty="0" err="1" smtClean="0"/>
              <a:t>Jupiters</a:t>
            </a:r>
            <a:endParaRPr lang="en-US" sz="2000" dirty="0"/>
          </a:p>
        </p:txBody>
      </p:sp>
      <p:sp>
        <p:nvSpPr>
          <p:cNvPr id="3" name="Content Placeholder 2"/>
          <p:cNvSpPr>
            <a:spLocks noGrp="1"/>
          </p:cNvSpPr>
          <p:nvPr>
            <p:ph idx="1"/>
          </p:nvPr>
        </p:nvSpPr>
        <p:spPr>
          <a:xfrm>
            <a:off x="204789" y="757239"/>
            <a:ext cx="3602003" cy="5632450"/>
          </a:xfrm>
        </p:spPr>
        <p:txBody>
          <a:bodyPr/>
          <a:lstStyle/>
          <a:p>
            <a:r>
              <a:rPr lang="en-US" sz="1800" dirty="0" smtClean="0"/>
              <a:t>Some hot </a:t>
            </a:r>
            <a:r>
              <a:rPr lang="en-US" sz="1800" dirty="0" err="1" smtClean="0"/>
              <a:t>Jupiters</a:t>
            </a:r>
            <a:r>
              <a:rPr lang="en-US" sz="1800" dirty="0" smtClean="0"/>
              <a:t> have relatively featureless transit spectra, indicating high-altitude, spectrally grey hazes obscuring molecular absorption bands. </a:t>
            </a:r>
          </a:p>
          <a:p>
            <a:endParaRPr lang="en-US" sz="1800" dirty="0" smtClean="0"/>
          </a:p>
          <a:p>
            <a:endParaRPr lang="en-US" sz="1800" dirty="0"/>
          </a:p>
          <a:p>
            <a:r>
              <a:rPr lang="en-US" sz="1800" dirty="0" smtClean="0"/>
              <a:t>In others, molecular bands (e.g., water) are prominent, indicating less hazes, and constraining the atmospheric composition.</a:t>
            </a:r>
          </a:p>
          <a:p>
            <a:endParaRPr lang="en-US" sz="1800" dirty="0" smtClean="0"/>
          </a:p>
          <a:p>
            <a:endParaRPr lang="en-US" sz="1800" dirty="0"/>
          </a:p>
          <a:p>
            <a:r>
              <a:rPr lang="en-US" sz="1800" dirty="0" smtClean="0"/>
              <a:t>In principle, spectra like this can be used to infer the water abundance, but the degeneracy with hazes makes it difficult to obtain absolute abundances. </a:t>
            </a: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806792" y="0"/>
            <a:ext cx="5146709" cy="6389688"/>
          </a:xfrm>
          <a:prstGeom prst="rect">
            <a:avLst/>
          </a:prstGeom>
        </p:spPr>
      </p:pic>
      <p:sp>
        <p:nvSpPr>
          <p:cNvPr id="5" name="TextBox 5"/>
          <p:cNvSpPr txBox="1">
            <a:spLocks noChangeArrowheads="1"/>
          </p:cNvSpPr>
          <p:nvPr/>
        </p:nvSpPr>
        <p:spPr bwMode="auto">
          <a:xfrm>
            <a:off x="6554790" y="6544068"/>
            <a:ext cx="2342308"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en-US" sz="1600" dirty="0" smtClean="0"/>
              <a:t>Sing et al. </a:t>
            </a:r>
            <a:r>
              <a:rPr lang="en-US" altLang="en-US" sz="1600" dirty="0"/>
              <a:t>(</a:t>
            </a:r>
            <a:r>
              <a:rPr lang="en-US" altLang="en-US" sz="1600" dirty="0" smtClean="0"/>
              <a:t>2016, </a:t>
            </a:r>
            <a:r>
              <a:rPr lang="en-US" altLang="en-US" sz="1600" i="1" dirty="0" smtClean="0"/>
              <a:t>Nature</a:t>
            </a:r>
            <a:r>
              <a:rPr lang="en-US" altLang="en-US" sz="1600" dirty="0" smtClean="0"/>
              <a:t>)</a:t>
            </a:r>
            <a:endParaRPr lang="en-US" altLang="en-US" sz="1600" dirty="0"/>
          </a:p>
        </p:txBody>
      </p:sp>
      <p:sp>
        <p:nvSpPr>
          <p:cNvPr id="6" name="TextBox 5"/>
          <p:cNvSpPr txBox="1"/>
          <p:nvPr/>
        </p:nvSpPr>
        <p:spPr>
          <a:xfrm>
            <a:off x="6109834" y="218040"/>
            <a:ext cx="2729722" cy="286232"/>
          </a:xfrm>
          <a:prstGeom prst="rect">
            <a:avLst/>
          </a:prstGeom>
          <a:noFill/>
        </p:spPr>
        <p:txBody>
          <a:bodyPr wrap="none" rtlCol="0">
            <a:spAutoFit/>
          </a:bodyPr>
          <a:lstStyle/>
          <a:p>
            <a:pPr>
              <a:buNone/>
            </a:pPr>
            <a:r>
              <a:rPr lang="en-US" sz="1400" dirty="0" smtClean="0">
                <a:solidFill>
                  <a:schemeClr val="bg2"/>
                </a:solidFill>
              </a:rPr>
              <a:t>Transit spectra of 10 hot </a:t>
            </a:r>
            <a:r>
              <a:rPr lang="en-US" sz="1400" dirty="0" err="1" smtClean="0">
                <a:solidFill>
                  <a:schemeClr val="bg2"/>
                </a:solidFill>
              </a:rPr>
              <a:t>Jupiters</a:t>
            </a:r>
            <a:endParaRPr lang="en-US" sz="1400" dirty="0">
              <a:solidFill>
                <a:schemeClr val="bg2"/>
              </a:solidFill>
            </a:endParaRPr>
          </a:p>
        </p:txBody>
      </p:sp>
    </p:spTree>
    <p:extLst>
      <p:ext uri="{BB962C8B-B14F-4D97-AF65-F5344CB8AC3E}">
        <p14:creationId xmlns="" xmlns:p14="http://schemas.microsoft.com/office/powerpoint/2010/main" val="1175030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Exoplanets: an exploding new field</a:t>
            </a:r>
          </a:p>
        </p:txBody>
      </p:sp>
      <p:sp>
        <p:nvSpPr>
          <p:cNvPr id="6146" name="Rectangle 3"/>
          <p:cNvSpPr>
            <a:spLocks noGrp="1" noChangeArrowheads="1"/>
          </p:cNvSpPr>
          <p:nvPr>
            <p:ph type="body" idx="1"/>
          </p:nvPr>
        </p:nvSpPr>
        <p:spPr/>
        <p:txBody>
          <a:bodyPr/>
          <a:lstStyle/>
          <a:p>
            <a:r>
              <a:rPr lang="en-US" sz="1800" dirty="0" smtClean="0">
                <a:latin typeface="Times New Roman" charset="0"/>
                <a:ea typeface="ＭＳ Ｐゴシック" charset="0"/>
                <a:cs typeface="ＭＳ Ｐゴシック" charset="0"/>
              </a:rPr>
              <a:t>Over 3500 </a:t>
            </a:r>
            <a:r>
              <a:rPr lang="en-US" sz="1800" dirty="0">
                <a:latin typeface="Times New Roman" charset="0"/>
                <a:ea typeface="ＭＳ Ｐゴシック" charset="0"/>
                <a:cs typeface="ＭＳ Ｐゴシック" charset="0"/>
              </a:rPr>
              <a:t>known extrasolar </a:t>
            </a:r>
            <a:r>
              <a:rPr lang="en-US" sz="1800" dirty="0" smtClean="0">
                <a:latin typeface="Times New Roman" charset="0"/>
                <a:ea typeface="ＭＳ Ｐゴシック" charset="0"/>
                <a:cs typeface="ＭＳ Ｐゴシック" charset="0"/>
              </a:rPr>
              <a:t>planets</a:t>
            </a:r>
          </a:p>
          <a:p>
            <a:endParaRPr lang="en-US" sz="1800" dirty="0" smtClean="0">
              <a:latin typeface="Times New Roman" charset="0"/>
              <a:ea typeface="ＭＳ Ｐゴシック" charset="0"/>
              <a:cs typeface="ＭＳ Ｐゴシック" charset="0"/>
            </a:endParaRPr>
          </a:p>
          <a:p>
            <a:r>
              <a:rPr lang="en-US" sz="1800" dirty="0" smtClean="0">
                <a:latin typeface="Times New Roman" charset="0"/>
                <a:ea typeface="ＭＳ Ｐゴシック" charset="0"/>
                <a:cs typeface="ＭＳ Ｐゴシック" charset="0"/>
              </a:rPr>
              <a:t>Nearly 700 planets have been detected </a:t>
            </a:r>
            <a:r>
              <a:rPr lang="en-US" sz="1800" dirty="0">
                <a:latin typeface="Times New Roman" charset="0"/>
                <a:ea typeface="ＭＳ Ｐゴシック" charset="0"/>
                <a:cs typeface="ＭＳ Ｐゴシック" charset="0"/>
              </a:rPr>
              <a:t>with the </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Doppler</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 </a:t>
            </a:r>
            <a:r>
              <a:rPr lang="en-US" altLang="ja-JP" sz="1800" dirty="0" smtClean="0">
                <a:latin typeface="Times New Roman" charset="0"/>
                <a:ea typeface="ＭＳ Ｐゴシック" charset="0"/>
                <a:cs typeface="ＭＳ Ｐゴシック" charset="0"/>
              </a:rPr>
              <a:t>method</a:t>
            </a:r>
            <a:endParaRPr lang="en-US" altLang="ja-JP" sz="1800" dirty="0">
              <a:latin typeface="Times New Roman" charset="0"/>
              <a:ea typeface="ＭＳ Ｐゴシック" charset="0"/>
              <a:cs typeface="ＭＳ Ｐゴシック" charset="0"/>
            </a:endParaRPr>
          </a:p>
          <a:p>
            <a:endParaRPr lang="en-US" sz="1800" dirty="0">
              <a:latin typeface="Times New Roman" charset="0"/>
              <a:ea typeface="ＭＳ Ｐゴシック" charset="0"/>
              <a:cs typeface="ＭＳ Ｐゴシック" charset="0"/>
            </a:endParaRPr>
          </a:p>
          <a:p>
            <a:r>
              <a:rPr lang="en-US" sz="1800" dirty="0" smtClean="0">
                <a:latin typeface="Times New Roman" charset="0"/>
                <a:ea typeface="ＭＳ Ｐゴシック" charset="0"/>
                <a:cs typeface="ＭＳ Ｐゴシック" charset="0"/>
              </a:rPr>
              <a:t>Nearly 2700 </a:t>
            </a:r>
            <a:r>
              <a:rPr lang="en-US" sz="1800" dirty="0">
                <a:latin typeface="Times New Roman" charset="0"/>
                <a:ea typeface="ＭＳ Ｐゴシック" charset="0"/>
                <a:cs typeface="ＭＳ Ｐゴシック" charset="0"/>
              </a:rPr>
              <a:t>planets have been detected with </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transit</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 method (plus </a:t>
            </a:r>
            <a:r>
              <a:rPr lang="en-US" altLang="ja-JP" sz="1800" dirty="0" smtClean="0">
                <a:latin typeface="Times New Roman" charset="0"/>
                <a:ea typeface="ＭＳ Ｐゴシック" charset="0"/>
                <a:cs typeface="ＭＳ Ｐゴシック" charset="0"/>
              </a:rPr>
              <a:t>many </a:t>
            </a:r>
            <a:r>
              <a:rPr lang="en-US" altLang="ja-JP" sz="1800" dirty="0">
                <a:latin typeface="Times New Roman" charset="0"/>
                <a:ea typeface="ＭＳ Ｐゴシック" charset="0"/>
                <a:cs typeface="ＭＳ Ｐゴシック" charset="0"/>
              </a:rPr>
              <a:t>Kepler candidates):</a:t>
            </a:r>
          </a:p>
          <a:p>
            <a:endParaRPr lang="en-US" sz="1800" dirty="0">
              <a:latin typeface="Times New Roman" charset="0"/>
              <a:ea typeface="ＭＳ Ｐゴシック" charset="0"/>
              <a:cs typeface="ＭＳ Ｐゴシック" charset="0"/>
            </a:endParaRPr>
          </a:p>
          <a:p>
            <a:pPr>
              <a:buFontTx/>
              <a:buNone/>
            </a:pPr>
            <a:endParaRPr lang="en-US" sz="1800" dirty="0">
              <a:latin typeface="Times New Roman" charset="0"/>
              <a:ea typeface="ＭＳ Ｐゴシック" charset="0"/>
              <a:cs typeface="ＭＳ Ｐゴシック" charset="0"/>
            </a:endParaRPr>
          </a:p>
          <a:p>
            <a:endParaRPr lang="en-US" sz="1800" dirty="0">
              <a:latin typeface="Times New Roman" charset="0"/>
              <a:ea typeface="ＭＳ Ｐゴシック" charset="0"/>
              <a:cs typeface="ＭＳ Ｐゴシック" charset="0"/>
            </a:endParaRPr>
          </a:p>
          <a:p>
            <a:endParaRPr lang="en-US" sz="1800" dirty="0">
              <a:latin typeface="Times New Roman" charset="0"/>
              <a:ea typeface="ＭＳ Ｐゴシック" charset="0"/>
              <a:cs typeface="ＭＳ Ｐゴシック" charset="0"/>
            </a:endParaRPr>
          </a:p>
          <a:p>
            <a:endParaRPr lang="en-US" sz="1800" dirty="0">
              <a:latin typeface="Times New Roman" charset="0"/>
              <a:ea typeface="ＭＳ Ｐゴシック" charset="0"/>
              <a:cs typeface="ＭＳ Ｐゴシック" charset="0"/>
            </a:endParaRPr>
          </a:p>
          <a:p>
            <a:pPr>
              <a:buFontTx/>
              <a:buNone/>
            </a:pPr>
            <a:endParaRPr lang="en-US" dirty="0">
              <a:latin typeface="Times New Roman" charset="0"/>
              <a:ea typeface="ＭＳ Ｐゴシック" charset="0"/>
              <a:cs typeface="ＭＳ Ｐゴシック" charset="0"/>
            </a:endParaRPr>
          </a:p>
          <a:p>
            <a:pPr>
              <a:buFontTx/>
              <a:buNone/>
            </a:pPr>
            <a:r>
              <a:rPr lang="en-US" sz="1800" dirty="0">
                <a:latin typeface="Times New Roman" charset="0"/>
                <a:ea typeface="ＭＳ Ｐゴシック" charset="0"/>
                <a:cs typeface="ＭＳ Ｐゴシック" charset="0"/>
              </a:rPr>
              <a:t>     Together, these give the planetary mass, radius, and orbital properties. </a:t>
            </a:r>
          </a:p>
          <a:p>
            <a:pPr>
              <a:buFontTx/>
              <a:buNone/>
            </a:pPr>
            <a:endParaRPr lang="en-US" sz="1800" dirty="0">
              <a:latin typeface="Times New Roman" charset="0"/>
              <a:ea typeface="ＭＳ Ｐゴシック" charset="0"/>
              <a:cs typeface="ＭＳ Ｐゴシック" charset="0"/>
            </a:endParaRPr>
          </a:p>
          <a:p>
            <a:pPr>
              <a:buFontTx/>
              <a:buNone/>
            </a:pPr>
            <a:endParaRPr lang="en-US" sz="1800" dirty="0">
              <a:latin typeface="Times New Roman" charset="0"/>
              <a:ea typeface="ＭＳ Ｐゴシック" charset="0"/>
              <a:cs typeface="ＭＳ Ｐゴシック" charset="0"/>
            </a:endParaRPr>
          </a:p>
          <a:p>
            <a:r>
              <a:rPr lang="en-US" sz="1800" dirty="0" smtClean="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5</a:t>
            </a:r>
            <a:r>
              <a:rPr lang="en-US" sz="1800" dirty="0" smtClean="0">
                <a:latin typeface="Times New Roman" charset="0"/>
                <a:ea typeface="ＭＳ Ｐゴシック" charset="0"/>
                <a:cs typeface="ＭＳ Ｐゴシック" charset="0"/>
              </a:rPr>
              <a:t>0 </a:t>
            </a:r>
            <a:r>
              <a:rPr lang="en-US" sz="1800" dirty="0">
                <a:latin typeface="Times New Roman" charset="0"/>
                <a:ea typeface="ＭＳ Ｐゴシック" charset="0"/>
                <a:cs typeface="ＭＳ Ｐゴシック" charset="0"/>
              </a:rPr>
              <a:t>planets discovered by direct imaging:</a:t>
            </a:r>
          </a:p>
          <a:p>
            <a:endParaRPr lang="en-US" sz="2000" dirty="0">
              <a:latin typeface="Times New Roman" charset="0"/>
              <a:ea typeface="ＭＳ Ｐゴシック" charset="0"/>
              <a:cs typeface="ＭＳ Ｐゴシック" charset="0"/>
            </a:endParaRPr>
          </a:p>
          <a:p>
            <a:endParaRPr lang="en-US" sz="2000" dirty="0">
              <a:latin typeface="Times New Roman" charset="0"/>
              <a:ea typeface="ＭＳ Ｐゴシック" charset="0"/>
              <a:cs typeface="ＭＳ Ｐゴシック" charset="0"/>
            </a:endParaRPr>
          </a:p>
        </p:txBody>
      </p:sp>
      <p:pic>
        <p:nvPicPr>
          <p:cNvPr id="6147" name="Picture 3" descr="transit-schematic.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2693989" y="2480239"/>
            <a:ext cx="3376612" cy="2234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descr="hr8799.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908549" y="5162638"/>
            <a:ext cx="2381251" cy="1687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1656160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9" y="-85724"/>
            <a:ext cx="8904221" cy="715963"/>
          </a:xfrm>
        </p:spPr>
        <p:txBody>
          <a:bodyPr/>
          <a:lstStyle/>
          <a:p>
            <a:r>
              <a:rPr lang="en-US" sz="2000" dirty="0" smtClean="0"/>
              <a:t>Transmission spectra of smaller planets (super Earths / hot </a:t>
            </a:r>
            <a:r>
              <a:rPr lang="en-US" sz="2000" dirty="0" err="1" smtClean="0"/>
              <a:t>Neptunes</a:t>
            </a:r>
            <a:r>
              <a:rPr lang="en-US" sz="2000" dirty="0" smtClean="0"/>
              <a:t>)</a:t>
            </a:r>
            <a:endParaRPr lang="en-US" sz="2000"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54286" y="4736474"/>
            <a:ext cx="6054725" cy="2083427"/>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006975" y="1498770"/>
            <a:ext cx="3946525" cy="2407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1071788"/>
            <a:ext cx="4607608" cy="3588166"/>
          </a:xfrm>
          <a:prstGeom prst="rect">
            <a:avLst/>
          </a:prstGeom>
        </p:spPr>
      </p:pic>
      <p:sp>
        <p:nvSpPr>
          <p:cNvPr id="7" name="TextBox 6"/>
          <p:cNvSpPr txBox="1"/>
          <p:nvPr/>
        </p:nvSpPr>
        <p:spPr>
          <a:xfrm>
            <a:off x="4983097" y="1015375"/>
            <a:ext cx="3970403" cy="535531"/>
          </a:xfrm>
          <a:prstGeom prst="rect">
            <a:avLst/>
          </a:prstGeom>
          <a:noFill/>
        </p:spPr>
        <p:txBody>
          <a:bodyPr wrap="square" rtlCol="0">
            <a:spAutoFit/>
          </a:bodyPr>
          <a:lstStyle/>
          <a:p>
            <a:pPr>
              <a:buNone/>
            </a:pPr>
            <a:r>
              <a:rPr lang="en-US" sz="1600" dirty="0" smtClean="0"/>
              <a:t>GJ 436b, flat spectrum </a:t>
            </a:r>
            <a:r>
              <a:rPr lang="en-US" sz="1600" dirty="0" smtClean="0">
                <a:sym typeface="Wingdings"/>
              </a:rPr>
              <a:t>=&gt; hazes and/or high MMW</a:t>
            </a:r>
            <a:endParaRPr lang="en-US" sz="1600" dirty="0"/>
          </a:p>
        </p:txBody>
      </p:sp>
      <p:sp>
        <p:nvSpPr>
          <p:cNvPr id="8" name="TextBox 7"/>
          <p:cNvSpPr txBox="1"/>
          <p:nvPr/>
        </p:nvSpPr>
        <p:spPr>
          <a:xfrm>
            <a:off x="4851401" y="4239043"/>
            <a:ext cx="4270311" cy="535531"/>
          </a:xfrm>
          <a:prstGeom prst="rect">
            <a:avLst/>
          </a:prstGeom>
          <a:noFill/>
        </p:spPr>
        <p:txBody>
          <a:bodyPr wrap="square" rtlCol="0">
            <a:spAutoFit/>
          </a:bodyPr>
          <a:lstStyle/>
          <a:p>
            <a:pPr>
              <a:buNone/>
            </a:pPr>
            <a:r>
              <a:rPr lang="en-US" sz="1600" dirty="0" smtClean="0"/>
              <a:t>HAT-P-11b, tentative detection of weak water features =&gt; </a:t>
            </a:r>
            <a:r>
              <a:rPr lang="en-US" sz="1600" smtClean="0"/>
              <a:t>suggests puffy H</a:t>
            </a:r>
            <a:r>
              <a:rPr lang="en-US" sz="1600" baseline="-25000" smtClean="0"/>
              <a:t>2</a:t>
            </a:r>
            <a:r>
              <a:rPr lang="en-US" sz="1600" smtClean="0"/>
              <a:t> atmosphere </a:t>
            </a:r>
            <a:endParaRPr lang="en-US" sz="1600" dirty="0"/>
          </a:p>
        </p:txBody>
      </p:sp>
      <p:sp>
        <p:nvSpPr>
          <p:cNvPr id="9" name="TextBox 8"/>
          <p:cNvSpPr txBox="1"/>
          <p:nvPr/>
        </p:nvSpPr>
        <p:spPr>
          <a:xfrm>
            <a:off x="7129397" y="4799691"/>
            <a:ext cx="2014603" cy="286232"/>
          </a:xfrm>
          <a:prstGeom prst="rect">
            <a:avLst/>
          </a:prstGeom>
          <a:noFill/>
        </p:spPr>
        <p:txBody>
          <a:bodyPr wrap="square" rtlCol="0">
            <a:spAutoFit/>
          </a:bodyPr>
          <a:lstStyle/>
          <a:p>
            <a:pPr>
              <a:buNone/>
            </a:pPr>
            <a:r>
              <a:rPr lang="en-US" sz="1400" dirty="0" err="1" smtClean="0">
                <a:solidFill>
                  <a:schemeClr val="bg2"/>
                </a:solidFill>
              </a:rPr>
              <a:t>Fraine</a:t>
            </a:r>
            <a:r>
              <a:rPr lang="en-US" sz="1400" dirty="0" smtClean="0">
                <a:solidFill>
                  <a:schemeClr val="bg2"/>
                </a:solidFill>
              </a:rPr>
              <a:t> et al. (2014)</a:t>
            </a:r>
            <a:endParaRPr lang="en-US" sz="1400" dirty="0">
              <a:solidFill>
                <a:schemeClr val="bg2"/>
              </a:solidFill>
            </a:endParaRPr>
          </a:p>
        </p:txBody>
      </p:sp>
      <p:sp>
        <p:nvSpPr>
          <p:cNvPr id="10" name="TextBox 9"/>
          <p:cNvSpPr txBox="1"/>
          <p:nvPr/>
        </p:nvSpPr>
        <p:spPr>
          <a:xfrm>
            <a:off x="7162801" y="1597494"/>
            <a:ext cx="2014603" cy="286232"/>
          </a:xfrm>
          <a:prstGeom prst="rect">
            <a:avLst/>
          </a:prstGeom>
          <a:noFill/>
        </p:spPr>
        <p:txBody>
          <a:bodyPr wrap="square" rtlCol="0">
            <a:spAutoFit/>
          </a:bodyPr>
          <a:lstStyle/>
          <a:p>
            <a:pPr>
              <a:buNone/>
            </a:pPr>
            <a:r>
              <a:rPr lang="en-US" sz="1400" smtClean="0">
                <a:solidFill>
                  <a:schemeClr val="bg2"/>
                </a:solidFill>
              </a:rPr>
              <a:t>Knutson </a:t>
            </a:r>
            <a:r>
              <a:rPr lang="en-US" sz="1400" dirty="0" smtClean="0">
                <a:solidFill>
                  <a:schemeClr val="bg2"/>
                </a:solidFill>
              </a:rPr>
              <a:t>et al. (2014)</a:t>
            </a:r>
            <a:endParaRPr lang="en-US" sz="1400" dirty="0">
              <a:solidFill>
                <a:schemeClr val="bg2"/>
              </a:solidFill>
            </a:endParaRPr>
          </a:p>
        </p:txBody>
      </p:sp>
      <p:sp>
        <p:nvSpPr>
          <p:cNvPr id="11" name="TextBox 10"/>
          <p:cNvSpPr txBox="1"/>
          <p:nvPr/>
        </p:nvSpPr>
        <p:spPr>
          <a:xfrm>
            <a:off x="501585" y="1283139"/>
            <a:ext cx="2014603" cy="286232"/>
          </a:xfrm>
          <a:prstGeom prst="rect">
            <a:avLst/>
          </a:prstGeom>
          <a:noFill/>
        </p:spPr>
        <p:txBody>
          <a:bodyPr wrap="square" rtlCol="0">
            <a:spAutoFit/>
          </a:bodyPr>
          <a:lstStyle/>
          <a:p>
            <a:pPr>
              <a:buNone/>
            </a:pPr>
            <a:r>
              <a:rPr lang="en-US" sz="1400" dirty="0" err="1" smtClean="0">
                <a:solidFill>
                  <a:schemeClr val="bg2"/>
                </a:solidFill>
              </a:rPr>
              <a:t>Kreidberg</a:t>
            </a:r>
            <a:r>
              <a:rPr lang="en-US" sz="1400" dirty="0" smtClean="0">
                <a:solidFill>
                  <a:schemeClr val="bg2"/>
                </a:solidFill>
              </a:rPr>
              <a:t> et al. (2014)</a:t>
            </a:r>
            <a:endParaRPr lang="en-US" sz="1400" dirty="0">
              <a:solidFill>
                <a:schemeClr val="bg2"/>
              </a:solidFill>
            </a:endParaRPr>
          </a:p>
        </p:txBody>
      </p:sp>
      <p:sp>
        <p:nvSpPr>
          <p:cNvPr id="12" name="TextBox 11"/>
          <p:cNvSpPr txBox="1"/>
          <p:nvPr/>
        </p:nvSpPr>
        <p:spPr>
          <a:xfrm>
            <a:off x="530985" y="599757"/>
            <a:ext cx="3970403" cy="535531"/>
          </a:xfrm>
          <a:prstGeom prst="rect">
            <a:avLst/>
          </a:prstGeom>
          <a:noFill/>
        </p:spPr>
        <p:txBody>
          <a:bodyPr wrap="square" rtlCol="0">
            <a:spAutoFit/>
          </a:bodyPr>
          <a:lstStyle/>
          <a:p>
            <a:pPr>
              <a:buNone/>
            </a:pPr>
            <a:r>
              <a:rPr lang="en-US" sz="1600" dirty="0" smtClean="0"/>
              <a:t>GJ 1214b, very flat spectrum </a:t>
            </a:r>
            <a:r>
              <a:rPr lang="en-US" sz="1600" dirty="0" smtClean="0">
                <a:sym typeface="Wingdings"/>
              </a:rPr>
              <a:t>=&gt; requires hazes, and probably also high MMW</a:t>
            </a:r>
            <a:endParaRPr lang="en-US" sz="1600" dirty="0"/>
          </a:p>
        </p:txBody>
      </p:sp>
      <p:sp>
        <p:nvSpPr>
          <p:cNvPr id="3" name="TextBox 2"/>
          <p:cNvSpPr txBox="1"/>
          <p:nvPr/>
        </p:nvSpPr>
        <p:spPr>
          <a:xfrm>
            <a:off x="116544" y="5085922"/>
            <a:ext cx="2803395" cy="1477328"/>
          </a:xfrm>
          <a:prstGeom prst="rect">
            <a:avLst/>
          </a:prstGeom>
          <a:noFill/>
        </p:spPr>
        <p:txBody>
          <a:bodyPr wrap="square" rtlCol="0">
            <a:spAutoFit/>
          </a:bodyPr>
          <a:lstStyle/>
          <a:p>
            <a:pPr>
              <a:buNone/>
            </a:pPr>
            <a:r>
              <a:rPr lang="en-US" sz="1600" dirty="0">
                <a:solidFill>
                  <a:srgbClr val="FF0000"/>
                </a:solidFill>
              </a:rPr>
              <a:t>D</a:t>
            </a:r>
            <a:r>
              <a:rPr lang="en-US" sz="1600" dirty="0" smtClean="0">
                <a:solidFill>
                  <a:srgbClr val="FF0000"/>
                </a:solidFill>
              </a:rPr>
              <a:t>o super Earths have H</a:t>
            </a:r>
            <a:r>
              <a:rPr lang="en-US" sz="1600" baseline="-25000" dirty="0" smtClean="0">
                <a:solidFill>
                  <a:srgbClr val="FF0000"/>
                </a:solidFill>
              </a:rPr>
              <a:t>2</a:t>
            </a:r>
            <a:r>
              <a:rPr lang="en-US" sz="1600" dirty="0" smtClean="0">
                <a:solidFill>
                  <a:srgbClr val="FF0000"/>
                </a:solidFill>
              </a:rPr>
              <a:t>-dominated atmospheres like Uranus and Neptune?  Or high mean molecular weight (MMW) atmospheres of water, N</a:t>
            </a:r>
            <a:r>
              <a:rPr lang="en-US" sz="1600" baseline="-25000" dirty="0" smtClean="0">
                <a:solidFill>
                  <a:srgbClr val="FF0000"/>
                </a:solidFill>
              </a:rPr>
              <a:t>2</a:t>
            </a:r>
            <a:r>
              <a:rPr lang="en-US" sz="1600" dirty="0" smtClean="0">
                <a:solidFill>
                  <a:srgbClr val="FF0000"/>
                </a:solidFill>
              </a:rPr>
              <a:t>, CO</a:t>
            </a:r>
            <a:r>
              <a:rPr lang="en-US" sz="1600" baseline="-25000" dirty="0" smtClean="0">
                <a:solidFill>
                  <a:srgbClr val="FF0000"/>
                </a:solidFill>
              </a:rPr>
              <a:t>2</a:t>
            </a:r>
            <a:r>
              <a:rPr lang="en-US" sz="1600" dirty="0" smtClean="0">
                <a:solidFill>
                  <a:srgbClr val="FF0000"/>
                </a:solidFill>
              </a:rPr>
              <a:t>, </a:t>
            </a:r>
            <a:r>
              <a:rPr lang="en-US" sz="1600" dirty="0" err="1" smtClean="0">
                <a:solidFill>
                  <a:srgbClr val="FF0000"/>
                </a:solidFill>
              </a:rPr>
              <a:t>etc</a:t>
            </a:r>
            <a:r>
              <a:rPr lang="en-US" sz="1600" dirty="0" smtClean="0">
                <a:solidFill>
                  <a:srgbClr val="FF0000"/>
                </a:solidFill>
              </a:rPr>
              <a:t>?  </a:t>
            </a:r>
            <a:r>
              <a:rPr lang="en-US" dirty="0" smtClean="0">
                <a:solidFill>
                  <a:srgbClr val="FF0000"/>
                </a:solidFill>
              </a:rPr>
              <a:t> </a:t>
            </a:r>
            <a:endParaRPr lang="en-US" dirty="0">
              <a:solidFill>
                <a:srgbClr val="FF0000"/>
              </a:solidFill>
            </a:endParaRPr>
          </a:p>
        </p:txBody>
      </p:sp>
    </p:spTree>
    <p:extLst>
      <p:ext uri="{BB962C8B-B14F-4D97-AF65-F5344CB8AC3E}">
        <p14:creationId xmlns="" xmlns:p14="http://schemas.microsoft.com/office/powerpoint/2010/main" val="840150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Doppler detection of winds on HD 209458b?</a:t>
            </a:r>
          </a:p>
        </p:txBody>
      </p:sp>
      <p:sp>
        <p:nvSpPr>
          <p:cNvPr id="25603" name="Content Placeholder 2"/>
          <p:cNvSpPr>
            <a:spLocks noGrp="1"/>
          </p:cNvSpPr>
          <p:nvPr>
            <p:ph sz="half" idx="1"/>
          </p:nvPr>
        </p:nvSpPr>
        <p:spPr>
          <a:xfrm>
            <a:off x="12700" y="757239"/>
            <a:ext cx="9144000" cy="5632450"/>
          </a:xfrm>
        </p:spPr>
        <p:txBody>
          <a:bodyPr/>
          <a:lstStyle/>
          <a:p>
            <a:r>
              <a:rPr lang="en-US" altLang="en-US" sz="2000"/>
              <a:t>Snellen et al. (2010, Nature) obtained high-resolution 2 </a:t>
            </a:r>
            <a:r>
              <a:rPr lang="en-US" altLang="en-US" sz="2000">
                <a:latin typeface="Symbol" charset="2"/>
              </a:rPr>
              <a:t>m</a:t>
            </a:r>
            <a:r>
              <a:rPr lang="en-US" altLang="en-US" sz="2000"/>
              <a:t>m spectra of               HD 209458b during transit with the CRIRES spectrograph on the VLT</a:t>
            </a:r>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endParaRPr lang="en-US" altLang="en-US" sz="1000"/>
          </a:p>
          <a:p>
            <a:endParaRPr lang="en-US" altLang="en-US" sz="1000"/>
          </a:p>
          <a:p>
            <a:r>
              <a:rPr lang="en-US" altLang="en-US" sz="1900"/>
              <a:t>Tentative detection of ~2 km/sec blueshift in CO lines during transit of HD 209458b </a:t>
            </a:r>
          </a:p>
          <a:p>
            <a:endParaRPr lang="en-US" altLang="en-US" sz="800"/>
          </a:p>
          <a:p>
            <a:endParaRPr lang="en-US" altLang="en-US" sz="800"/>
          </a:p>
          <a:p>
            <a:r>
              <a:rPr lang="en-US" altLang="en-US" sz="1900"/>
              <a:t>Interpreted as winds flowing from day to night at high altitude (~0.01-0.1 mbar)</a:t>
            </a:r>
          </a:p>
          <a:p>
            <a:endParaRPr lang="en-US" altLang="en-US" sz="800"/>
          </a:p>
          <a:p>
            <a:pPr>
              <a:buFontTx/>
              <a:buNone/>
            </a:pPr>
            <a:r>
              <a:rPr lang="en-US" altLang="en-US" sz="1900"/>
              <a:t>      </a:t>
            </a:r>
            <a:endParaRPr lang="en-US" altLang="en-US" sz="2000"/>
          </a:p>
          <a:p>
            <a:endParaRPr lang="en-US" altLang="en-US"/>
          </a:p>
          <a:p>
            <a:pPr>
              <a:buFontTx/>
              <a:buNone/>
            </a:pPr>
            <a:endParaRPr lang="en-US" altLang="en-US"/>
          </a:p>
          <a:p>
            <a:pPr>
              <a:buFontTx/>
              <a:buNone/>
            </a:pPr>
            <a:endParaRPr lang="en-US" altLang="en-US"/>
          </a:p>
          <a:p>
            <a:endParaRPr lang="en-US" altLang="en-US"/>
          </a:p>
          <a:p>
            <a:endParaRPr lang="en-US" altLang="en-US"/>
          </a:p>
          <a:p>
            <a:endParaRPr lang="en-US" altLang="en-US"/>
          </a:p>
          <a:p>
            <a:endParaRPr lang="en-US" altLang="en-US"/>
          </a:p>
        </p:txBody>
      </p:sp>
      <p:pic>
        <p:nvPicPr>
          <p:cNvPr id="25604" name="Picture 4" descr="snellen-etal-2010-fig1b.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588964" y="1511301"/>
            <a:ext cx="3876675" cy="305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5" descr="snellen-etal-2010-fig3.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4703763" y="1511301"/>
            <a:ext cx="3541712" cy="290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94263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65" y="-22225"/>
            <a:ext cx="8004175" cy="715963"/>
          </a:xfrm>
        </p:spPr>
        <p:txBody>
          <a:bodyPr/>
          <a:lstStyle/>
          <a:p>
            <a:r>
              <a:rPr lang="en-US" dirty="0" smtClean="0"/>
              <a:t>Doppler detection of winds during transit</a:t>
            </a:r>
            <a:endParaRPr lang="en-US" dirty="0"/>
          </a:p>
        </p:txBody>
      </p:sp>
      <p:pic>
        <p:nvPicPr>
          <p:cNvPr id="4" name="Content Placeholder 3" descr="louden-wheatley-histograms.png"/>
          <p:cNvPicPr>
            <a:picLocks noGrp="1" noChangeAspect="1"/>
          </p:cNvPicPr>
          <p:nvPr>
            <p:ph idx="1"/>
          </p:nvPr>
        </p:nvPicPr>
        <p:blipFill>
          <a:blip r:embed="rId2">
            <a:extLst>
              <a:ext uri="{28A0092B-C50C-407E-A947-70E740481C1C}">
                <a14:useLocalDpi xmlns="" xmlns:a14="http://schemas.microsoft.com/office/drawing/2010/main" val="0"/>
              </a:ext>
            </a:extLst>
          </a:blip>
          <a:srcRect t="-75447" b="-75447"/>
          <a:stretch>
            <a:fillRect/>
          </a:stretch>
        </p:blipFill>
        <p:spPr>
          <a:xfrm>
            <a:off x="304801" y="2997315"/>
            <a:ext cx="8267700" cy="5322773"/>
          </a:xfrm>
        </p:spPr>
      </p:pic>
      <p:pic>
        <p:nvPicPr>
          <p:cNvPr id="5" name="Picture 4" descr="louden-wheatley-schematic.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117749" y="3361575"/>
            <a:ext cx="3518251" cy="1299455"/>
          </a:xfrm>
          <a:prstGeom prst="rect">
            <a:avLst/>
          </a:prstGeom>
        </p:spPr>
      </p:pic>
      <p:sp>
        <p:nvSpPr>
          <p:cNvPr id="6" name="TextBox 5"/>
          <p:cNvSpPr txBox="1"/>
          <p:nvPr/>
        </p:nvSpPr>
        <p:spPr>
          <a:xfrm rot="16200000">
            <a:off x="7690975" y="5083459"/>
            <a:ext cx="2559803" cy="313932"/>
          </a:xfrm>
          <a:prstGeom prst="rect">
            <a:avLst/>
          </a:prstGeom>
          <a:noFill/>
        </p:spPr>
        <p:txBody>
          <a:bodyPr wrap="none" rtlCol="0">
            <a:spAutoFit/>
          </a:bodyPr>
          <a:lstStyle/>
          <a:p>
            <a:pPr>
              <a:buNone/>
            </a:pPr>
            <a:r>
              <a:rPr lang="en-US" sz="1600" dirty="0" smtClean="0">
                <a:solidFill>
                  <a:srgbClr val="808080"/>
                </a:solidFill>
              </a:rPr>
              <a:t>Louden &amp; Wheatley (2015)</a:t>
            </a:r>
            <a:endParaRPr lang="en-US" sz="1600" dirty="0">
              <a:solidFill>
                <a:srgbClr val="808080"/>
              </a:solidFill>
            </a:endParaRPr>
          </a:p>
        </p:txBody>
      </p:sp>
      <p:sp>
        <p:nvSpPr>
          <p:cNvPr id="7" name="TextBox 6"/>
          <p:cNvSpPr txBox="1"/>
          <p:nvPr/>
        </p:nvSpPr>
        <p:spPr>
          <a:xfrm>
            <a:off x="1219200" y="6549852"/>
            <a:ext cx="1499128" cy="341632"/>
          </a:xfrm>
          <a:prstGeom prst="rect">
            <a:avLst/>
          </a:prstGeom>
          <a:noFill/>
        </p:spPr>
        <p:txBody>
          <a:bodyPr wrap="none" rtlCol="0">
            <a:spAutoFit/>
          </a:bodyPr>
          <a:lstStyle/>
          <a:p>
            <a:pPr>
              <a:buNone/>
            </a:pPr>
            <a:r>
              <a:rPr lang="en-US" sz="1800" dirty="0" smtClean="0"/>
              <a:t>Leading limb</a:t>
            </a:r>
            <a:endParaRPr lang="en-US" sz="1800" dirty="0"/>
          </a:p>
        </p:txBody>
      </p:sp>
      <p:sp>
        <p:nvSpPr>
          <p:cNvPr id="8" name="TextBox 7"/>
          <p:cNvSpPr txBox="1"/>
          <p:nvPr/>
        </p:nvSpPr>
        <p:spPr>
          <a:xfrm>
            <a:off x="3352800" y="6537152"/>
            <a:ext cx="2424574" cy="341632"/>
          </a:xfrm>
          <a:prstGeom prst="rect">
            <a:avLst/>
          </a:prstGeom>
          <a:noFill/>
        </p:spPr>
        <p:txBody>
          <a:bodyPr wrap="none" rtlCol="0">
            <a:spAutoFit/>
          </a:bodyPr>
          <a:lstStyle/>
          <a:p>
            <a:pPr>
              <a:buNone/>
            </a:pPr>
            <a:r>
              <a:rPr lang="en-US" sz="1800" dirty="0" smtClean="0"/>
              <a:t>Average during transit</a:t>
            </a:r>
            <a:endParaRPr lang="en-US" sz="1800" dirty="0"/>
          </a:p>
        </p:txBody>
      </p:sp>
      <p:sp>
        <p:nvSpPr>
          <p:cNvPr id="9" name="TextBox 8"/>
          <p:cNvSpPr txBox="1"/>
          <p:nvPr/>
        </p:nvSpPr>
        <p:spPr>
          <a:xfrm>
            <a:off x="6438901" y="6511752"/>
            <a:ext cx="1482009" cy="341632"/>
          </a:xfrm>
          <a:prstGeom prst="rect">
            <a:avLst/>
          </a:prstGeom>
          <a:noFill/>
        </p:spPr>
        <p:txBody>
          <a:bodyPr wrap="none" rtlCol="0">
            <a:spAutoFit/>
          </a:bodyPr>
          <a:lstStyle/>
          <a:p>
            <a:pPr>
              <a:buNone/>
            </a:pPr>
            <a:r>
              <a:rPr lang="en-US" sz="1800" dirty="0" smtClean="0"/>
              <a:t>Trailing limb</a:t>
            </a:r>
            <a:endParaRPr lang="en-US" sz="1800" dirty="0"/>
          </a:p>
        </p:txBody>
      </p:sp>
      <p:pic>
        <p:nvPicPr>
          <p:cNvPr id="10" name="Picture 4" descr="snellen-etal-2010-fig1b.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804865" y="1130302"/>
            <a:ext cx="3041791" cy="2133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5" descr="snellen-etal-2010-fig3.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4017964" y="1104901"/>
            <a:ext cx="2781805"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79400" y="736601"/>
            <a:ext cx="6578600" cy="341632"/>
          </a:xfrm>
          <a:prstGeom prst="rect">
            <a:avLst/>
          </a:prstGeom>
          <a:noFill/>
        </p:spPr>
        <p:txBody>
          <a:bodyPr wrap="square" rtlCol="0">
            <a:spAutoFit/>
          </a:bodyPr>
          <a:lstStyle/>
          <a:p>
            <a:pPr>
              <a:buNone/>
            </a:pPr>
            <a:r>
              <a:rPr lang="en-US" sz="1800" dirty="0" smtClean="0"/>
              <a:t>HD 209458b: Residual 2 km/sec </a:t>
            </a:r>
            <a:r>
              <a:rPr lang="en-US" sz="1800" dirty="0" err="1" smtClean="0"/>
              <a:t>blueshift</a:t>
            </a:r>
            <a:r>
              <a:rPr lang="en-US" sz="1800" dirty="0" smtClean="0"/>
              <a:t>  (2 </a:t>
            </a:r>
            <a:r>
              <a:rPr lang="en-US" sz="1800" dirty="0" smtClean="0">
                <a:latin typeface="Symbol" charset="0"/>
              </a:rPr>
              <a:t>m</a:t>
            </a:r>
            <a:r>
              <a:rPr lang="en-US" sz="1800" dirty="0" smtClean="0"/>
              <a:t>m, CRIRES)</a:t>
            </a:r>
            <a:endParaRPr lang="en-US" sz="1800" dirty="0"/>
          </a:p>
        </p:txBody>
      </p:sp>
      <p:sp>
        <p:nvSpPr>
          <p:cNvPr id="13" name="TextBox 12"/>
          <p:cNvSpPr txBox="1"/>
          <p:nvPr/>
        </p:nvSpPr>
        <p:spPr>
          <a:xfrm>
            <a:off x="177801" y="3797300"/>
            <a:ext cx="5181600" cy="590931"/>
          </a:xfrm>
          <a:prstGeom prst="rect">
            <a:avLst/>
          </a:prstGeom>
          <a:noFill/>
        </p:spPr>
        <p:txBody>
          <a:bodyPr wrap="square" rtlCol="0">
            <a:spAutoFit/>
          </a:bodyPr>
          <a:lstStyle/>
          <a:p>
            <a:pPr>
              <a:buNone/>
            </a:pPr>
            <a:r>
              <a:rPr lang="en-US" sz="1800" dirty="0" smtClean="0"/>
              <a:t>HD 189733b: red (blue) shift on leading (trailing) limb detected using ingress/egress</a:t>
            </a:r>
            <a:endParaRPr lang="en-US" sz="1800" dirty="0"/>
          </a:p>
        </p:txBody>
      </p:sp>
      <p:sp>
        <p:nvSpPr>
          <p:cNvPr id="14" name="TextBox 13"/>
          <p:cNvSpPr txBox="1"/>
          <p:nvPr/>
        </p:nvSpPr>
        <p:spPr>
          <a:xfrm rot="16200000">
            <a:off x="7877306" y="1895759"/>
            <a:ext cx="1898277" cy="313932"/>
          </a:xfrm>
          <a:prstGeom prst="rect">
            <a:avLst/>
          </a:prstGeom>
          <a:noFill/>
        </p:spPr>
        <p:txBody>
          <a:bodyPr wrap="none" rtlCol="0">
            <a:spAutoFit/>
          </a:bodyPr>
          <a:lstStyle/>
          <a:p>
            <a:pPr>
              <a:buNone/>
            </a:pPr>
            <a:r>
              <a:rPr lang="en-US" sz="1600" dirty="0" err="1" smtClean="0">
                <a:solidFill>
                  <a:schemeClr val="bg2"/>
                </a:solidFill>
              </a:rPr>
              <a:t>Snellen</a:t>
            </a:r>
            <a:r>
              <a:rPr lang="en-US" sz="1600" dirty="0" smtClean="0">
                <a:solidFill>
                  <a:schemeClr val="bg2"/>
                </a:solidFill>
              </a:rPr>
              <a:t> et al. (2010)</a:t>
            </a:r>
            <a:endParaRPr lang="en-US" sz="1600" dirty="0">
              <a:solidFill>
                <a:schemeClr val="bg2"/>
              </a:solidFill>
            </a:endParaRPr>
          </a:p>
        </p:txBody>
      </p:sp>
    </p:spTree>
    <p:extLst>
      <p:ext uri="{BB962C8B-B14F-4D97-AF65-F5344CB8AC3E}">
        <p14:creationId xmlns="" xmlns:p14="http://schemas.microsoft.com/office/powerpoint/2010/main" val="455734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65" y="-22225"/>
            <a:ext cx="8004175" cy="715963"/>
          </a:xfrm>
        </p:spPr>
        <p:txBody>
          <a:bodyPr/>
          <a:lstStyle/>
          <a:p>
            <a:r>
              <a:rPr lang="en-US" dirty="0" smtClean="0"/>
              <a:t>Doppler detection of equatorial jet</a:t>
            </a:r>
            <a:endParaRPr lang="en-US" dirty="0"/>
          </a:p>
        </p:txBody>
      </p:sp>
      <p:pic>
        <p:nvPicPr>
          <p:cNvPr id="4" name="Content Placeholder 3" descr="louden-wheatley-histograms.png"/>
          <p:cNvPicPr>
            <a:picLocks noGrp="1" noChangeAspect="1"/>
          </p:cNvPicPr>
          <p:nvPr>
            <p:ph idx="1"/>
          </p:nvPr>
        </p:nvPicPr>
        <p:blipFill>
          <a:blip r:embed="rId2">
            <a:extLst>
              <a:ext uri="{28A0092B-C50C-407E-A947-70E740481C1C}">
                <a14:useLocalDpi xmlns="" xmlns:a14="http://schemas.microsoft.com/office/drawing/2010/main" val="0"/>
              </a:ext>
            </a:extLst>
          </a:blip>
          <a:srcRect t="-75447" b="-75447"/>
          <a:stretch>
            <a:fillRect/>
          </a:stretch>
        </p:blipFill>
        <p:spPr>
          <a:xfrm>
            <a:off x="331350" y="-223188"/>
            <a:ext cx="8267700" cy="5322773"/>
          </a:xfrm>
        </p:spPr>
      </p:pic>
      <p:pic>
        <p:nvPicPr>
          <p:cNvPr id="5" name="Picture 4" descr="louden-wheatley-schematic.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603649" y="983565"/>
            <a:ext cx="1867251" cy="689663"/>
          </a:xfrm>
          <a:prstGeom prst="rect">
            <a:avLst/>
          </a:prstGeom>
        </p:spPr>
      </p:pic>
      <p:sp>
        <p:nvSpPr>
          <p:cNvPr id="6" name="TextBox 5"/>
          <p:cNvSpPr txBox="1"/>
          <p:nvPr/>
        </p:nvSpPr>
        <p:spPr>
          <a:xfrm rot="16200000">
            <a:off x="7496431" y="2235593"/>
            <a:ext cx="2846292" cy="341632"/>
          </a:xfrm>
          <a:prstGeom prst="rect">
            <a:avLst/>
          </a:prstGeom>
          <a:noFill/>
        </p:spPr>
        <p:txBody>
          <a:bodyPr wrap="none" rtlCol="0">
            <a:spAutoFit/>
          </a:bodyPr>
          <a:lstStyle/>
          <a:p>
            <a:pPr>
              <a:buNone/>
            </a:pPr>
            <a:r>
              <a:rPr lang="en-US" sz="1800" dirty="0" smtClean="0"/>
              <a:t>Louden &amp; Wheatley (2015</a:t>
            </a:r>
            <a:r>
              <a:rPr lang="en-US" sz="1600" dirty="0" smtClean="0">
                <a:solidFill>
                  <a:srgbClr val="808080"/>
                </a:solidFill>
              </a:rPr>
              <a:t>)</a:t>
            </a:r>
            <a:endParaRPr lang="en-US" sz="1600" dirty="0">
              <a:solidFill>
                <a:srgbClr val="808080"/>
              </a:solidFill>
            </a:endParaRPr>
          </a:p>
        </p:txBody>
      </p:sp>
      <p:sp>
        <p:nvSpPr>
          <p:cNvPr id="7" name="TextBox 6"/>
          <p:cNvSpPr txBox="1"/>
          <p:nvPr/>
        </p:nvSpPr>
        <p:spPr>
          <a:xfrm>
            <a:off x="1222308" y="3323997"/>
            <a:ext cx="1499128" cy="341632"/>
          </a:xfrm>
          <a:prstGeom prst="rect">
            <a:avLst/>
          </a:prstGeom>
          <a:noFill/>
        </p:spPr>
        <p:txBody>
          <a:bodyPr wrap="none" rtlCol="0">
            <a:spAutoFit/>
          </a:bodyPr>
          <a:lstStyle/>
          <a:p>
            <a:pPr>
              <a:buNone/>
            </a:pPr>
            <a:r>
              <a:rPr lang="en-US" sz="1800" dirty="0" smtClean="0"/>
              <a:t>Leading limb</a:t>
            </a:r>
            <a:endParaRPr lang="en-US" sz="1800" dirty="0"/>
          </a:p>
        </p:txBody>
      </p:sp>
      <p:sp>
        <p:nvSpPr>
          <p:cNvPr id="8" name="TextBox 7"/>
          <p:cNvSpPr txBox="1"/>
          <p:nvPr/>
        </p:nvSpPr>
        <p:spPr>
          <a:xfrm>
            <a:off x="3512639" y="3428854"/>
            <a:ext cx="2424574" cy="341632"/>
          </a:xfrm>
          <a:prstGeom prst="rect">
            <a:avLst/>
          </a:prstGeom>
          <a:noFill/>
        </p:spPr>
        <p:txBody>
          <a:bodyPr wrap="none" rtlCol="0">
            <a:spAutoFit/>
          </a:bodyPr>
          <a:lstStyle/>
          <a:p>
            <a:pPr>
              <a:buNone/>
            </a:pPr>
            <a:r>
              <a:rPr lang="en-US" sz="1800" dirty="0" smtClean="0"/>
              <a:t>Average during transit</a:t>
            </a:r>
            <a:endParaRPr lang="en-US" sz="1800" dirty="0"/>
          </a:p>
        </p:txBody>
      </p:sp>
      <p:sp>
        <p:nvSpPr>
          <p:cNvPr id="9" name="TextBox 8"/>
          <p:cNvSpPr txBox="1"/>
          <p:nvPr/>
        </p:nvSpPr>
        <p:spPr>
          <a:xfrm>
            <a:off x="6500257" y="3349396"/>
            <a:ext cx="1482009" cy="341632"/>
          </a:xfrm>
          <a:prstGeom prst="rect">
            <a:avLst/>
          </a:prstGeom>
          <a:noFill/>
        </p:spPr>
        <p:txBody>
          <a:bodyPr wrap="none" rtlCol="0">
            <a:spAutoFit/>
          </a:bodyPr>
          <a:lstStyle/>
          <a:p>
            <a:pPr>
              <a:buNone/>
            </a:pPr>
            <a:r>
              <a:rPr lang="en-US" sz="1800" dirty="0" smtClean="0"/>
              <a:t>Trailing limb</a:t>
            </a:r>
            <a:endParaRPr lang="en-US" sz="1800" dirty="0"/>
          </a:p>
        </p:txBody>
      </p:sp>
      <p:pic>
        <p:nvPicPr>
          <p:cNvPr id="15" name="Picture 14" descr="showman-doppler.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630653" y="4126568"/>
            <a:ext cx="5895396" cy="2559028"/>
          </a:xfrm>
          <a:prstGeom prst="rect">
            <a:avLst/>
          </a:prstGeom>
        </p:spPr>
      </p:pic>
      <p:sp>
        <p:nvSpPr>
          <p:cNvPr id="12" name="TextBox 11"/>
          <p:cNvSpPr txBox="1"/>
          <p:nvPr/>
        </p:nvSpPr>
        <p:spPr>
          <a:xfrm rot="16200000">
            <a:off x="7599898" y="5267123"/>
            <a:ext cx="2372765" cy="369332"/>
          </a:xfrm>
          <a:prstGeom prst="rect">
            <a:avLst/>
          </a:prstGeom>
          <a:noFill/>
        </p:spPr>
        <p:txBody>
          <a:bodyPr wrap="none" rtlCol="0">
            <a:spAutoFit/>
          </a:bodyPr>
          <a:lstStyle/>
          <a:p>
            <a:pPr>
              <a:buNone/>
            </a:pPr>
            <a:r>
              <a:rPr lang="en-US" sz="1800" dirty="0" smtClean="0"/>
              <a:t>Showman et al. (2013</a:t>
            </a:r>
            <a:r>
              <a:rPr lang="en-US" dirty="0" smtClean="0"/>
              <a:t>)</a:t>
            </a:r>
            <a:endParaRPr lang="en-US" dirty="0"/>
          </a:p>
        </p:txBody>
      </p:sp>
      <p:sp>
        <p:nvSpPr>
          <p:cNvPr id="16" name="TextBox 15"/>
          <p:cNvSpPr txBox="1"/>
          <p:nvPr/>
        </p:nvSpPr>
        <p:spPr>
          <a:xfrm>
            <a:off x="304801" y="660400"/>
            <a:ext cx="8166100" cy="646331"/>
          </a:xfrm>
          <a:prstGeom prst="rect">
            <a:avLst/>
          </a:prstGeom>
          <a:noFill/>
        </p:spPr>
        <p:txBody>
          <a:bodyPr wrap="square" rtlCol="0">
            <a:spAutoFit/>
          </a:bodyPr>
          <a:lstStyle/>
          <a:p>
            <a:pPr>
              <a:buNone/>
            </a:pPr>
            <a:r>
              <a:rPr lang="en-US" dirty="0" smtClean="0"/>
              <a:t>Equatorial jet recently observed on HD 189733b is similar to that previously predicted by GCM simulations:</a:t>
            </a:r>
            <a:endParaRPr lang="en-US" dirty="0"/>
          </a:p>
        </p:txBody>
      </p:sp>
    </p:spTree>
    <p:extLst>
      <p:ext uri="{BB962C8B-B14F-4D97-AF65-F5344CB8AC3E}">
        <p14:creationId xmlns="" xmlns:p14="http://schemas.microsoft.com/office/powerpoint/2010/main" val="1597274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355600" y="-50800"/>
            <a:ext cx="4699000" cy="715963"/>
          </a:xfrm>
        </p:spPr>
        <p:txBody>
          <a:bodyPr/>
          <a:lstStyle/>
          <a:p>
            <a:r>
              <a:rPr lang="en-US" sz="2400" dirty="0">
                <a:latin typeface="Arial" charset="0"/>
                <a:ea typeface="ＭＳ Ｐゴシック" charset="0"/>
                <a:cs typeface="ＭＳ Ｐゴシック" charset="0"/>
              </a:rPr>
              <a:t>Comparisons of data to </a:t>
            </a:r>
            <a:r>
              <a:rPr lang="en-US" sz="2400" dirty="0" smtClean="0">
                <a:latin typeface="Arial" charset="0"/>
                <a:ea typeface="ＭＳ Ｐゴシック" charset="0"/>
                <a:cs typeface="ＭＳ Ｐゴシック" charset="0"/>
              </a:rPr>
              <a:t>GCMs</a:t>
            </a:r>
            <a:endParaRPr lang="en-US" sz="2400" dirty="0">
              <a:latin typeface="Arial" charset="0"/>
              <a:ea typeface="ＭＳ Ｐゴシック" charset="0"/>
              <a:cs typeface="ＭＳ Ｐゴシック" charset="0"/>
            </a:endParaRPr>
          </a:p>
        </p:txBody>
      </p:sp>
      <p:pic>
        <p:nvPicPr>
          <p:cNvPr id="13314" name="Picture 6" descr="knutson-2012-lc-sychronous.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1731965" y="585699"/>
            <a:ext cx="3690937" cy="2221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rot="16200000">
            <a:off x="7626953" y="926116"/>
            <a:ext cx="2443163"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a:t>Showman et al. (2009</a:t>
            </a:r>
            <a:r>
              <a:rPr lang="en-US" sz="1800" dirty="0" smtClean="0"/>
              <a:t>), Knutson et al. (2012)</a:t>
            </a:r>
            <a:endParaRPr lang="en-US" sz="1800" dirty="0"/>
          </a:p>
        </p:txBody>
      </p:sp>
      <p:sp>
        <p:nvSpPr>
          <p:cNvPr id="13317" name="TextBox 5"/>
          <p:cNvSpPr txBox="1">
            <a:spLocks noChangeArrowheads="1"/>
          </p:cNvSpPr>
          <p:nvPr/>
        </p:nvSpPr>
        <p:spPr bwMode="auto">
          <a:xfrm rot="16200000">
            <a:off x="7873421" y="3305712"/>
            <a:ext cx="2167581" cy="373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err="1" smtClean="0"/>
              <a:t>Kataria</a:t>
            </a:r>
            <a:r>
              <a:rPr lang="en-US" sz="1800" dirty="0" smtClean="0"/>
              <a:t> </a:t>
            </a:r>
            <a:r>
              <a:rPr lang="en-US" sz="1800" dirty="0"/>
              <a:t>et al. (</a:t>
            </a:r>
            <a:r>
              <a:rPr lang="en-US" sz="1800" dirty="0" smtClean="0"/>
              <a:t>2015</a:t>
            </a:r>
            <a:r>
              <a:rPr lang="en-US" dirty="0" smtClean="0"/>
              <a:t>)</a:t>
            </a:r>
            <a:endParaRPr lang="en-US" dirty="0"/>
          </a:p>
        </p:txBody>
      </p:sp>
      <p:pic>
        <p:nvPicPr>
          <p:cNvPr id="2" name="Picture 1" descr="knutson-etal-2012-day-night-spectra.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676901" y="1"/>
            <a:ext cx="2846008" cy="2806699"/>
          </a:xfrm>
          <a:prstGeom prst="rect">
            <a:avLst/>
          </a:prstGeom>
        </p:spPr>
      </p:pic>
      <p:sp>
        <p:nvSpPr>
          <p:cNvPr id="3" name="TextBox 2"/>
          <p:cNvSpPr txBox="1"/>
          <p:nvPr/>
        </p:nvSpPr>
        <p:spPr>
          <a:xfrm>
            <a:off x="165100" y="1295401"/>
            <a:ext cx="1545616" cy="369332"/>
          </a:xfrm>
          <a:prstGeom prst="rect">
            <a:avLst/>
          </a:prstGeom>
          <a:noFill/>
        </p:spPr>
        <p:txBody>
          <a:bodyPr wrap="none" rtlCol="0">
            <a:spAutoFit/>
          </a:bodyPr>
          <a:lstStyle/>
          <a:p>
            <a:pPr>
              <a:buNone/>
            </a:pPr>
            <a:r>
              <a:rPr lang="en-US" dirty="0" smtClean="0"/>
              <a:t>HD 189733b</a:t>
            </a:r>
            <a:endParaRPr lang="en-US" dirty="0"/>
          </a:p>
        </p:txBody>
      </p:sp>
      <p:pic>
        <p:nvPicPr>
          <p:cNvPr id="4" name="Picture 3" descr="kataria-etal-2015-LC-GCM-comparison.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765302" y="2908300"/>
            <a:ext cx="3378199" cy="1790700"/>
          </a:xfrm>
          <a:prstGeom prst="rect">
            <a:avLst/>
          </a:prstGeom>
        </p:spPr>
      </p:pic>
      <p:pic>
        <p:nvPicPr>
          <p:cNvPr id="5" name="Picture 4" descr="zellem-etal-2012-LC-GCM-comparison.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651002" y="4800600"/>
            <a:ext cx="3492500" cy="1943100"/>
          </a:xfrm>
          <a:prstGeom prst="rect">
            <a:avLst/>
          </a:prstGeom>
        </p:spPr>
      </p:pic>
      <p:pic>
        <p:nvPicPr>
          <p:cNvPr id="6" name="Picture 5" descr="kataria-etal-2015-dayside-spectra-GCM-comparison.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702301" y="2933701"/>
            <a:ext cx="2959100" cy="1892300"/>
          </a:xfrm>
          <a:prstGeom prst="rect">
            <a:avLst/>
          </a:prstGeom>
        </p:spPr>
      </p:pic>
      <p:sp>
        <p:nvSpPr>
          <p:cNvPr id="12" name="TextBox 11"/>
          <p:cNvSpPr txBox="1"/>
          <p:nvPr/>
        </p:nvSpPr>
        <p:spPr>
          <a:xfrm>
            <a:off x="152401" y="3454401"/>
            <a:ext cx="1382558" cy="369332"/>
          </a:xfrm>
          <a:prstGeom prst="rect">
            <a:avLst/>
          </a:prstGeom>
          <a:noFill/>
        </p:spPr>
        <p:txBody>
          <a:bodyPr wrap="none" rtlCol="0">
            <a:spAutoFit/>
          </a:bodyPr>
          <a:lstStyle/>
          <a:p>
            <a:pPr>
              <a:buNone/>
            </a:pPr>
            <a:r>
              <a:rPr lang="en-US" dirty="0" smtClean="0"/>
              <a:t>WASP-43b</a:t>
            </a:r>
            <a:endParaRPr lang="en-US" dirty="0"/>
          </a:p>
        </p:txBody>
      </p:sp>
      <p:sp>
        <p:nvSpPr>
          <p:cNvPr id="13" name="TextBox 12"/>
          <p:cNvSpPr txBox="1"/>
          <p:nvPr/>
        </p:nvSpPr>
        <p:spPr>
          <a:xfrm>
            <a:off x="88900" y="5473701"/>
            <a:ext cx="1545616" cy="369332"/>
          </a:xfrm>
          <a:prstGeom prst="rect">
            <a:avLst/>
          </a:prstGeom>
          <a:noFill/>
        </p:spPr>
        <p:txBody>
          <a:bodyPr wrap="none" rtlCol="0">
            <a:spAutoFit/>
          </a:bodyPr>
          <a:lstStyle/>
          <a:p>
            <a:pPr>
              <a:buNone/>
            </a:pPr>
            <a:r>
              <a:rPr lang="en-US" dirty="0" smtClean="0"/>
              <a:t>HD 209458b</a:t>
            </a:r>
            <a:endParaRPr lang="en-US" dirty="0"/>
          </a:p>
        </p:txBody>
      </p:sp>
      <p:pic>
        <p:nvPicPr>
          <p:cNvPr id="7" name="Picture 6" descr="zellem-etal-2014-spectra-GCM-comparison.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600700" y="4931753"/>
            <a:ext cx="3073400" cy="1723048"/>
          </a:xfrm>
          <a:prstGeom prst="rect">
            <a:avLst/>
          </a:prstGeom>
        </p:spPr>
      </p:pic>
      <p:sp>
        <p:nvSpPr>
          <p:cNvPr id="15" name="TextBox 5"/>
          <p:cNvSpPr txBox="1">
            <a:spLocks noChangeArrowheads="1"/>
          </p:cNvSpPr>
          <p:nvPr/>
        </p:nvSpPr>
        <p:spPr bwMode="auto">
          <a:xfrm rot="16200000">
            <a:off x="7610285" y="5324284"/>
            <a:ext cx="2476500"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da-DK" altLang="ja-JP" sz="1800" dirty="0" smtClean="0"/>
              <a:t>Showman et al. (2009), Zellem et al. (2014)</a:t>
            </a:r>
            <a:endParaRPr lang="en-US" sz="1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NASA Kepler mission</a:t>
            </a:r>
          </a:p>
        </p:txBody>
      </p:sp>
      <p:sp>
        <p:nvSpPr>
          <p:cNvPr id="25602" name="Rectangle 3"/>
          <p:cNvSpPr>
            <a:spLocks noGrp="1" noChangeArrowheads="1"/>
          </p:cNvSpPr>
          <p:nvPr>
            <p:ph type="body" idx="1"/>
          </p:nvPr>
        </p:nvSpPr>
        <p:spPr/>
        <p:txBody>
          <a:bodyPr/>
          <a:lstStyle/>
          <a:p>
            <a:endParaRPr lang="en-US">
              <a:latin typeface="Times New Roman" charset="0"/>
              <a:ea typeface="ＭＳ Ｐゴシック" charset="0"/>
              <a:cs typeface="ＭＳ Ｐゴシック" charset="0"/>
            </a:endParaRPr>
          </a:p>
        </p:txBody>
      </p:sp>
      <p:pic>
        <p:nvPicPr>
          <p:cNvPr id="25603" name="Picture 3" descr="kepler-field-of-view.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2046290" y="3722688"/>
            <a:ext cx="4941887" cy="313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4" descr="Kepler_Ball-KSFC-full.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768351"/>
            <a:ext cx="4865688"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5" descr="nasa-kepler-mission-spacecraft-img.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037138" y="723900"/>
            <a:ext cx="3929063"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9608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563565" y="92076"/>
            <a:ext cx="8004175" cy="715963"/>
          </a:xfrm>
        </p:spPr>
        <p:txBody>
          <a:bodyPr/>
          <a:lstStyle/>
          <a:p>
            <a:r>
              <a:rPr lang="en-US" dirty="0" smtClean="0">
                <a:latin typeface="Arial" charset="0"/>
                <a:ea typeface="ＭＳ Ｐゴシック" charset="0"/>
                <a:cs typeface="ＭＳ Ｐゴシック" charset="0"/>
              </a:rPr>
              <a:t>NASA Kepler mission</a:t>
            </a:r>
            <a:endParaRPr lang="en-US" dirty="0">
              <a:latin typeface="Arial" charset="0"/>
              <a:ea typeface="ＭＳ Ｐゴシック" charset="0"/>
              <a:cs typeface="ＭＳ Ｐゴシック" charset="0"/>
            </a:endParaRPr>
          </a:p>
        </p:txBody>
      </p:sp>
      <p:sp>
        <p:nvSpPr>
          <p:cNvPr id="27650" name="Content Placeholder 2"/>
          <p:cNvSpPr>
            <a:spLocks noGrp="1"/>
          </p:cNvSpPr>
          <p:nvPr>
            <p:ph idx="1"/>
          </p:nvPr>
        </p:nvSpPr>
        <p:spPr>
          <a:xfrm>
            <a:off x="204787" y="740330"/>
            <a:ext cx="8748712" cy="5632450"/>
          </a:xfrm>
        </p:spPr>
        <p:txBody>
          <a:bodyPr/>
          <a:lstStyle/>
          <a:p>
            <a:r>
              <a:rPr lang="en-US" sz="1800" dirty="0" smtClean="0">
                <a:latin typeface="Times New Roman" charset="0"/>
                <a:ea typeface="ＭＳ Ｐゴシック" charset="0"/>
                <a:cs typeface="ＭＳ Ｐゴシック" charset="0"/>
              </a:rPr>
              <a:t>Detects planets using the transit technique—about 2300 planets discovered</a:t>
            </a:r>
          </a:p>
          <a:p>
            <a:r>
              <a:rPr lang="en-US" sz="1800" dirty="0" smtClean="0">
                <a:latin typeface="Times New Roman" charset="0"/>
                <a:ea typeface="ＭＳ Ｐゴシック" charset="0"/>
                <a:cs typeface="ＭＳ Ｐゴシック" charset="0"/>
              </a:rPr>
              <a:t>Roughly </a:t>
            </a:r>
            <a:r>
              <a:rPr lang="en-US" sz="1800" dirty="0">
                <a:latin typeface="Times New Roman" charset="0"/>
                <a:ea typeface="ＭＳ Ｐゴシック" charset="0"/>
                <a:cs typeface="ＭＳ Ｐゴシック" charset="0"/>
              </a:rPr>
              <a:t>half of stars have a </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super Earth</a:t>
            </a:r>
            <a:r>
              <a:rPr lang="ja-JP" altLang="en-US" sz="1800" dirty="0">
                <a:latin typeface="Times New Roman" charset="0"/>
                <a:ea typeface="ＭＳ Ｐゴシック" charset="0"/>
                <a:cs typeface="ＭＳ Ｐゴシック" charset="0"/>
              </a:rPr>
              <a:t>”</a:t>
            </a:r>
            <a:r>
              <a:rPr lang="en-US" altLang="ja-JP" sz="1800" dirty="0">
                <a:latin typeface="Times New Roman" charset="0"/>
                <a:ea typeface="ＭＳ Ｐゴシック" charset="0"/>
                <a:cs typeface="ＭＳ Ｐゴシック" charset="0"/>
              </a:rPr>
              <a:t>… a planet 1-10 Earth </a:t>
            </a:r>
            <a:r>
              <a:rPr lang="en-US" altLang="ja-JP" sz="1800" dirty="0" smtClean="0">
                <a:latin typeface="Times New Roman" charset="0"/>
                <a:ea typeface="ＭＳ Ｐゴシック" charset="0"/>
                <a:cs typeface="ＭＳ Ｐゴシック" charset="0"/>
              </a:rPr>
              <a:t>masses</a:t>
            </a:r>
          </a:p>
          <a:p>
            <a:r>
              <a:rPr lang="en-US" altLang="ja-JP" sz="1800" dirty="0" smtClean="0">
                <a:latin typeface="Times New Roman" charset="0"/>
                <a:ea typeface="ＭＳ Ｐゴシック" charset="0"/>
                <a:cs typeface="ＭＳ Ｐゴシック" charset="0"/>
              </a:rPr>
              <a:t>Kepler discovered several planets close to the classical habitable zone</a:t>
            </a:r>
            <a:endParaRPr lang="en-US" dirty="0">
              <a:latin typeface="Times New Roman" charset="0"/>
              <a:ea typeface="ＭＳ Ｐゴシック" charset="0"/>
              <a:cs typeface="ＭＳ Ｐゴシック" charset="0"/>
            </a:endParaRPr>
          </a:p>
        </p:txBody>
      </p:sp>
      <p:pic>
        <p:nvPicPr>
          <p:cNvPr id="27651" name="Picture 3" descr="fressin-etal-kepler-20e-fig1.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563565" y="2380248"/>
            <a:ext cx="3419759" cy="2267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2" name="Picture 5" descr="borucki-etal-2012-kepler-22b.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5331221" y="2380248"/>
            <a:ext cx="3149579" cy="2263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Box 6"/>
          <p:cNvSpPr txBox="1">
            <a:spLocks noChangeArrowheads="1"/>
          </p:cNvSpPr>
          <p:nvPr/>
        </p:nvSpPr>
        <p:spPr bwMode="auto">
          <a:xfrm>
            <a:off x="5412976" y="1827769"/>
            <a:ext cx="3336133"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a:solidFill>
                  <a:srgbClr val="0070C0"/>
                </a:solidFill>
              </a:rPr>
              <a:t>Kepler </a:t>
            </a:r>
            <a:r>
              <a:rPr lang="en-US" sz="1800" dirty="0" smtClean="0">
                <a:solidFill>
                  <a:srgbClr val="0070C0"/>
                </a:solidFill>
              </a:rPr>
              <a:t>22b</a:t>
            </a:r>
            <a:r>
              <a:rPr lang="en-US" sz="1800" dirty="0">
                <a:solidFill>
                  <a:srgbClr val="0070C0"/>
                </a:solidFill>
              </a:rPr>
              <a:t>: a </a:t>
            </a:r>
            <a:r>
              <a:rPr lang="en-US" sz="1800" dirty="0" smtClean="0">
                <a:solidFill>
                  <a:srgbClr val="0070C0"/>
                </a:solidFill>
              </a:rPr>
              <a:t>2.4-Earth radius </a:t>
            </a:r>
            <a:r>
              <a:rPr lang="en-US" sz="1800" dirty="0">
                <a:solidFill>
                  <a:srgbClr val="0070C0"/>
                </a:solidFill>
              </a:rPr>
              <a:t>planet in the </a:t>
            </a:r>
            <a:r>
              <a:rPr lang="en-US" sz="1800" dirty="0" smtClean="0">
                <a:solidFill>
                  <a:srgbClr val="0070C0"/>
                </a:solidFill>
              </a:rPr>
              <a:t>habitable </a:t>
            </a:r>
            <a:r>
              <a:rPr lang="en-US" sz="1800" dirty="0">
                <a:solidFill>
                  <a:srgbClr val="0070C0"/>
                </a:solidFill>
              </a:rPr>
              <a:t>zone</a:t>
            </a:r>
          </a:p>
        </p:txBody>
      </p:sp>
      <p:sp>
        <p:nvSpPr>
          <p:cNvPr id="27654" name="TextBox 7"/>
          <p:cNvSpPr txBox="1">
            <a:spLocks noChangeArrowheads="1"/>
          </p:cNvSpPr>
          <p:nvPr/>
        </p:nvSpPr>
        <p:spPr bwMode="auto">
          <a:xfrm>
            <a:off x="769684" y="1828564"/>
            <a:ext cx="3133725"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dirty="0">
                <a:solidFill>
                  <a:srgbClr val="0070C0"/>
                </a:solidFill>
              </a:rPr>
              <a:t>Kepler 20e: a (hot) </a:t>
            </a:r>
            <a:r>
              <a:rPr lang="en-US" sz="1800" dirty="0" smtClean="0">
                <a:solidFill>
                  <a:srgbClr val="0070C0"/>
                </a:solidFill>
              </a:rPr>
              <a:t>planet smaller </a:t>
            </a:r>
            <a:r>
              <a:rPr lang="en-US" sz="1800" dirty="0">
                <a:solidFill>
                  <a:srgbClr val="0070C0"/>
                </a:solidFill>
              </a:rPr>
              <a:t>than Earth!</a:t>
            </a:r>
          </a:p>
        </p:txBody>
      </p:sp>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511301" y="4704172"/>
            <a:ext cx="5880100" cy="1596479"/>
          </a:xfrm>
          <a:prstGeom prst="rect">
            <a:avLst/>
          </a:prstGeom>
        </p:spPr>
      </p:pic>
      <p:sp>
        <p:nvSpPr>
          <p:cNvPr id="9" name="TextBox 6"/>
          <p:cNvSpPr txBox="1">
            <a:spLocks noChangeArrowheads="1"/>
          </p:cNvSpPr>
          <p:nvPr/>
        </p:nvSpPr>
        <p:spPr bwMode="auto">
          <a:xfrm>
            <a:off x="2077246" y="6276380"/>
            <a:ext cx="5003799"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dirty="0">
                <a:solidFill>
                  <a:srgbClr val="0070C0"/>
                </a:solidFill>
              </a:rPr>
              <a:t>Kepler </a:t>
            </a:r>
            <a:r>
              <a:rPr lang="en-US" sz="1800" dirty="0" smtClean="0">
                <a:solidFill>
                  <a:srgbClr val="0070C0"/>
                </a:solidFill>
              </a:rPr>
              <a:t>452b</a:t>
            </a:r>
            <a:r>
              <a:rPr lang="en-US" sz="1800" dirty="0">
                <a:solidFill>
                  <a:srgbClr val="0070C0"/>
                </a:solidFill>
              </a:rPr>
              <a:t>: a </a:t>
            </a:r>
            <a:r>
              <a:rPr lang="en-US" sz="1800" dirty="0" smtClean="0">
                <a:solidFill>
                  <a:srgbClr val="0070C0"/>
                </a:solidFill>
              </a:rPr>
              <a:t>1.6-Earth radius </a:t>
            </a:r>
            <a:r>
              <a:rPr lang="en-US" sz="1800" dirty="0">
                <a:solidFill>
                  <a:srgbClr val="0070C0"/>
                </a:solidFill>
              </a:rPr>
              <a:t>planet in the </a:t>
            </a:r>
            <a:r>
              <a:rPr lang="en-US" sz="1800" dirty="0" smtClean="0">
                <a:solidFill>
                  <a:srgbClr val="0070C0"/>
                </a:solidFill>
              </a:rPr>
              <a:t>habitable zone of a sun-like star</a:t>
            </a:r>
            <a:endParaRPr lang="en-US" sz="1800" dirty="0">
              <a:solidFill>
                <a:srgbClr val="0070C0"/>
              </a:solidFill>
            </a:endParaRPr>
          </a:p>
        </p:txBody>
      </p:sp>
      <p:sp>
        <p:nvSpPr>
          <p:cNvPr id="10" name="テキスト ボックス 9"/>
          <p:cNvSpPr txBox="1"/>
          <p:nvPr/>
        </p:nvSpPr>
        <p:spPr>
          <a:xfrm rot="16200000">
            <a:off x="3124200" y="3314700"/>
            <a:ext cx="2104102" cy="341632"/>
          </a:xfrm>
          <a:prstGeom prst="rect">
            <a:avLst/>
          </a:prstGeom>
          <a:noFill/>
        </p:spPr>
        <p:txBody>
          <a:bodyPr wrap="none" rtlCol="0">
            <a:spAutoFit/>
          </a:bodyPr>
          <a:lstStyle/>
          <a:p>
            <a:pPr>
              <a:buNone/>
            </a:pPr>
            <a:r>
              <a:rPr lang="en-US" altLang="ja-JP" sz="1800" dirty="0" err="1" smtClean="0"/>
              <a:t>Fressin</a:t>
            </a:r>
            <a:r>
              <a:rPr lang="en-US" altLang="ja-JP" sz="1800" dirty="0" smtClean="0"/>
              <a:t> et al. (2012)</a:t>
            </a:r>
            <a:endParaRPr kumimoji="1" lang="ja-JP" altLang="en-US" sz="1800" dirty="0"/>
          </a:p>
        </p:txBody>
      </p:sp>
      <p:sp>
        <p:nvSpPr>
          <p:cNvPr id="11" name="テキスト ボックス 10"/>
          <p:cNvSpPr txBox="1"/>
          <p:nvPr/>
        </p:nvSpPr>
        <p:spPr>
          <a:xfrm rot="16200000">
            <a:off x="7579444" y="3390900"/>
            <a:ext cx="2185214" cy="341632"/>
          </a:xfrm>
          <a:prstGeom prst="rect">
            <a:avLst/>
          </a:prstGeom>
          <a:noFill/>
        </p:spPr>
        <p:txBody>
          <a:bodyPr wrap="none" rtlCol="0">
            <a:spAutoFit/>
          </a:bodyPr>
          <a:lstStyle/>
          <a:p>
            <a:pPr>
              <a:buNone/>
            </a:pPr>
            <a:r>
              <a:rPr lang="en-US" altLang="ja-JP" sz="1800" dirty="0" err="1" smtClean="0"/>
              <a:t>Borucki</a:t>
            </a:r>
            <a:r>
              <a:rPr lang="en-US" altLang="ja-JP" sz="1800" dirty="0" smtClean="0"/>
              <a:t> et al. (2012)</a:t>
            </a:r>
            <a:endParaRPr kumimoji="1" lang="ja-JP" altLang="en-US" sz="1800" dirty="0"/>
          </a:p>
        </p:txBody>
      </p:sp>
      <p:sp>
        <p:nvSpPr>
          <p:cNvPr id="12" name="正方形/長方形 11"/>
          <p:cNvSpPr/>
          <p:nvPr/>
        </p:nvSpPr>
        <p:spPr>
          <a:xfrm rot="16200000">
            <a:off x="6525281" y="5480463"/>
            <a:ext cx="2146742" cy="341632"/>
          </a:xfrm>
          <a:prstGeom prst="rect">
            <a:avLst/>
          </a:prstGeom>
        </p:spPr>
        <p:txBody>
          <a:bodyPr wrap="none">
            <a:spAutoFit/>
          </a:bodyPr>
          <a:lstStyle/>
          <a:p>
            <a:pPr>
              <a:buNone/>
            </a:pPr>
            <a:r>
              <a:rPr lang="en-US" altLang="ja-JP" sz="1800" dirty="0" smtClean="0"/>
              <a:t>Jenkins et al. (2015)</a:t>
            </a:r>
            <a:endParaRPr lang="ja-JP" altLang="en-US" sz="1800" dirty="0"/>
          </a:p>
        </p:txBody>
      </p:sp>
    </p:spTree>
    <p:extLst>
      <p:ext uri="{BB962C8B-B14F-4D97-AF65-F5344CB8AC3E}">
        <p14:creationId xmlns="" xmlns:p14="http://schemas.microsoft.com/office/powerpoint/2010/main" val="811274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atin typeface="Arial" charset="0"/>
                <a:ea typeface="ＭＳ Ｐゴシック" charset="0"/>
                <a:cs typeface="ＭＳ Ｐゴシック" charset="0"/>
              </a:rPr>
              <a:t>Kepler detected </a:t>
            </a:r>
            <a:r>
              <a:rPr lang="en-US" i="1">
                <a:latin typeface="Arial" charset="0"/>
                <a:ea typeface="ＭＳ Ｐゴシック" charset="0"/>
                <a:cs typeface="ＭＳ Ｐゴシック" charset="0"/>
              </a:rPr>
              <a:t>loads</a:t>
            </a:r>
            <a:r>
              <a:rPr lang="en-US">
                <a:latin typeface="Arial" charset="0"/>
                <a:ea typeface="ＭＳ Ｐゴシック" charset="0"/>
                <a:cs typeface="ＭＳ Ｐゴシック" charset="0"/>
              </a:rPr>
              <a:t> of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super Earths</a:t>
            </a:r>
            <a:r>
              <a:rPr lang="ja-JP" altLang="en-US">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pic>
        <p:nvPicPr>
          <p:cNvPr id="26626" name="Content Placeholder 3" descr="borucki-etal-2011-fig3alt.tiff"/>
          <p:cNvPicPr>
            <a:picLocks noGrp="1" noChangeAspect="1"/>
          </p:cNvPicPr>
          <p:nvPr>
            <p:ph idx="1"/>
          </p:nvPr>
        </p:nvPicPr>
        <p:blipFill>
          <a:blip r:embed="rId2">
            <a:extLst>
              <a:ext uri="{28A0092B-C50C-407E-A947-70E740481C1C}">
                <a14:useLocalDpi xmlns="" xmlns:a14="http://schemas.microsoft.com/office/drawing/2010/main" val="0"/>
              </a:ext>
            </a:extLst>
          </a:blip>
          <a:srcRect l="-3798" r="-3798"/>
          <a:stretch>
            <a:fillRect/>
          </a:stretch>
        </p:blipFill>
        <p:spPr/>
      </p:pic>
      <p:sp>
        <p:nvSpPr>
          <p:cNvPr id="4" name="テキスト ボックス 3"/>
          <p:cNvSpPr txBox="1"/>
          <p:nvPr/>
        </p:nvSpPr>
        <p:spPr>
          <a:xfrm>
            <a:off x="6474544" y="6381750"/>
            <a:ext cx="2172454" cy="341632"/>
          </a:xfrm>
          <a:prstGeom prst="rect">
            <a:avLst/>
          </a:prstGeom>
          <a:noFill/>
        </p:spPr>
        <p:txBody>
          <a:bodyPr wrap="none" rtlCol="0">
            <a:spAutoFit/>
          </a:bodyPr>
          <a:lstStyle/>
          <a:p>
            <a:pPr>
              <a:buNone/>
            </a:pPr>
            <a:r>
              <a:rPr lang="en-US" altLang="ja-JP" sz="1800" dirty="0" err="1" smtClean="0"/>
              <a:t>Borucki</a:t>
            </a:r>
            <a:r>
              <a:rPr lang="en-US" altLang="ja-JP" sz="1800" dirty="0" smtClean="0"/>
              <a:t> et al. (2011)</a:t>
            </a:r>
            <a:endParaRPr kumimoji="1" lang="ja-JP" altLang="en-US" sz="1800" dirty="0"/>
          </a:p>
        </p:txBody>
      </p:sp>
    </p:spTree>
    <p:extLst>
      <p:ext uri="{BB962C8B-B14F-4D97-AF65-F5344CB8AC3E}">
        <p14:creationId xmlns="" xmlns:p14="http://schemas.microsoft.com/office/powerpoint/2010/main" val="9253122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Kepler assessment of planet populations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194595" y="1173163"/>
            <a:ext cx="6769100" cy="4800600"/>
          </a:xfrm>
        </p:spPr>
      </p:pic>
      <p:sp>
        <p:nvSpPr>
          <p:cNvPr id="5" name="TextBox 4"/>
          <p:cNvSpPr txBox="1"/>
          <p:nvPr/>
        </p:nvSpPr>
        <p:spPr>
          <a:xfrm rot="16200000">
            <a:off x="7246639" y="3192464"/>
            <a:ext cx="304230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Dressing &amp; Charbonneau (2013</a:t>
            </a:r>
            <a:r>
              <a:rPr lang="en-US" dirty="0" smtClean="0"/>
              <a:t>)</a:t>
            </a:r>
            <a:endParaRPr lang="en-US" dirty="0"/>
          </a:p>
        </p:txBody>
      </p:sp>
      <p:sp>
        <p:nvSpPr>
          <p:cNvPr id="6" name="TextBox 5"/>
          <p:cNvSpPr txBox="1"/>
          <p:nvPr/>
        </p:nvSpPr>
        <p:spPr>
          <a:xfrm>
            <a:off x="406400" y="6088033"/>
            <a:ext cx="83058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t>Kepler showed that close-in super Earths are </a:t>
            </a:r>
            <a:r>
              <a:rPr lang="en-US" sz="1800" i="1" dirty="0" smtClean="0"/>
              <a:t>far</a:t>
            </a:r>
            <a:r>
              <a:rPr lang="en-US" sz="1800" dirty="0" smtClean="0"/>
              <a:t> more common than close-in giant planets (but the issue is still unsettled for more distant planets).</a:t>
            </a:r>
            <a:endParaRPr lang="en-US" sz="1800" dirty="0"/>
          </a:p>
        </p:txBody>
      </p:sp>
    </p:spTree>
    <p:extLst>
      <p:ext uri="{BB962C8B-B14F-4D97-AF65-F5344CB8AC3E}">
        <p14:creationId xmlns="" xmlns:p14="http://schemas.microsoft.com/office/powerpoint/2010/main" val="605820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Kepler homing in on habitable planets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664085" y="1228170"/>
            <a:ext cx="5803131" cy="5632450"/>
          </a:xfrm>
        </p:spPr>
      </p:pic>
      <p:sp>
        <p:nvSpPr>
          <p:cNvPr id="5" name="TextBox 4"/>
          <p:cNvSpPr txBox="1"/>
          <p:nvPr/>
        </p:nvSpPr>
        <p:spPr>
          <a:xfrm>
            <a:off x="754959" y="866776"/>
            <a:ext cx="7520392" cy="369332"/>
          </a:xfrm>
          <a:prstGeom prst="rect">
            <a:avLst/>
          </a:prstGeom>
          <a:noFill/>
        </p:spPr>
        <p:txBody>
          <a:bodyPr wrap="none" rtlCol="0">
            <a:spAutoFit/>
          </a:bodyPr>
          <a:lstStyle/>
          <a:p>
            <a:pPr>
              <a:buNone/>
            </a:pPr>
            <a:r>
              <a:rPr lang="en-US" dirty="0" smtClean="0"/>
              <a:t>Planets &lt;3 Earth radii that receive comparable stellar flux to Earth</a:t>
            </a:r>
            <a:endParaRPr lang="en-US" dirty="0"/>
          </a:p>
        </p:txBody>
      </p:sp>
      <p:sp>
        <p:nvSpPr>
          <p:cNvPr id="6" name="Triangle 5"/>
          <p:cNvSpPr/>
          <p:nvPr/>
        </p:nvSpPr>
        <p:spPr bwMode="auto">
          <a:xfrm>
            <a:off x="5473700" y="5207001"/>
            <a:ext cx="247904" cy="203200"/>
          </a:xfrm>
          <a:prstGeom prst="triangle">
            <a:avLst/>
          </a:prstGeom>
          <a:solidFill>
            <a:srgbClr val="FF0000"/>
          </a:solidFill>
          <a:ln w="12700" cap="flat" cmpd="sng" algn="ctr">
            <a:noFill/>
            <a:prstDash val="solid"/>
            <a:round/>
            <a:headEnd type="none" w="med" len="med"/>
            <a:tailEnd type="none" w="med" len="med"/>
          </a:ln>
          <a:effectLst/>
        </p:spPr>
        <p:txBody>
          <a:bodyPr vert="horz" wrap="square" lIns="18288" tIns="49212" rIns="18288" bIns="49212" numCol="1" rtlCol="0" anchor="t" anchorCtr="0" compatLnSpc="1">
            <a:prstTxWarp prst="textNoShape">
              <a:avLst/>
            </a:prstTxWarp>
          </a:bodyPr>
          <a:lstStyle/>
          <a:p>
            <a: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pPr>
            <a:endParaRPr kumimoji="0" lang="en-US" sz="2000" b="1" i="0" u="none" strike="noStrike" cap="none" normalizeH="0" baseline="0">
              <a:ln>
                <a:noFill/>
              </a:ln>
              <a:solidFill>
                <a:srgbClr val="0070C0"/>
              </a:solidFill>
              <a:effectLst/>
              <a:latin typeface="Times New Roman" charset="0"/>
            </a:endParaRPr>
          </a:p>
        </p:txBody>
      </p:sp>
      <p:sp>
        <p:nvSpPr>
          <p:cNvPr id="7" name="TextBox 6"/>
          <p:cNvSpPr txBox="1"/>
          <p:nvPr/>
        </p:nvSpPr>
        <p:spPr>
          <a:xfrm>
            <a:off x="5515868" y="5123968"/>
            <a:ext cx="1134991" cy="286232"/>
          </a:xfrm>
          <a:prstGeom prst="rect">
            <a:avLst/>
          </a:prstGeom>
          <a:noFill/>
        </p:spPr>
        <p:txBody>
          <a:bodyPr wrap="none" rtlCol="0">
            <a:spAutoFit/>
          </a:bodyPr>
          <a:lstStyle/>
          <a:p>
            <a:pPr>
              <a:buNone/>
            </a:pPr>
            <a:r>
              <a:rPr lang="en-US" sz="1400" dirty="0" smtClean="0"/>
              <a:t>Kepler-452b</a:t>
            </a:r>
            <a:endParaRPr lang="en-US" sz="1400" dirty="0"/>
          </a:p>
        </p:txBody>
      </p:sp>
      <p:sp>
        <p:nvSpPr>
          <p:cNvPr id="8" name="TextBox 7"/>
          <p:cNvSpPr txBox="1"/>
          <p:nvPr/>
        </p:nvSpPr>
        <p:spPr>
          <a:xfrm rot="16200000">
            <a:off x="7607381" y="3532900"/>
            <a:ext cx="1920719" cy="313932"/>
          </a:xfrm>
          <a:prstGeom prst="rect">
            <a:avLst/>
          </a:prstGeom>
          <a:noFill/>
        </p:spPr>
        <p:txBody>
          <a:bodyPr wrap="none" rtlCol="0">
            <a:spAutoFit/>
          </a:bodyPr>
          <a:lstStyle/>
          <a:p>
            <a:pPr>
              <a:buNone/>
            </a:pPr>
            <a:r>
              <a:rPr lang="en-US" sz="1600" dirty="0" smtClean="0"/>
              <a:t>Ballard et al. (2013)</a:t>
            </a:r>
            <a:endParaRPr lang="en-US" sz="1600" dirty="0"/>
          </a:p>
        </p:txBody>
      </p:sp>
    </p:spTree>
    <p:extLst>
      <p:ext uri="{BB962C8B-B14F-4D97-AF65-F5344CB8AC3E}">
        <p14:creationId xmlns="" xmlns:p14="http://schemas.microsoft.com/office/powerpoint/2010/main" val="815159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lstStyle/>
          <a:p>
            <a:endParaRPr lang="en-US" dirty="0">
              <a:latin typeface="Arial" charset="0"/>
              <a:ea typeface="ＭＳ Ｐゴシック" charset="0"/>
              <a:cs typeface="ＭＳ Ｐゴシック" charset="0"/>
            </a:endParaRPr>
          </a:p>
        </p:txBody>
      </p:sp>
      <p:sp>
        <p:nvSpPr>
          <p:cNvPr id="7173" name="TextBox 4"/>
          <p:cNvSpPr txBox="1">
            <a:spLocks noChangeArrowheads="1"/>
          </p:cNvSpPr>
          <p:nvPr/>
        </p:nvSpPr>
        <p:spPr bwMode="auto">
          <a:xfrm>
            <a:off x="723901" y="139700"/>
            <a:ext cx="376596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dirty="0">
                <a:solidFill>
                  <a:srgbClr val="B00000"/>
                </a:solidFill>
              </a:rPr>
              <a:t>Planet mass vs. year of discovery</a:t>
            </a:r>
          </a:p>
        </p:txBody>
      </p:sp>
      <p:sp>
        <p:nvSpPr>
          <p:cNvPr id="7174" name="TextBox 10"/>
          <p:cNvSpPr txBox="1">
            <a:spLocks noChangeArrowheads="1"/>
          </p:cNvSpPr>
          <p:nvPr/>
        </p:nvSpPr>
        <p:spPr bwMode="auto">
          <a:xfrm>
            <a:off x="5054602" y="152400"/>
            <a:ext cx="39230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solidFill>
                  <a:srgbClr val="B00000"/>
                </a:solidFill>
              </a:rPr>
              <a:t>Planet radius vs. year of discovery</a:t>
            </a:r>
          </a:p>
        </p:txBody>
      </p:sp>
      <p:sp>
        <p:nvSpPr>
          <p:cNvPr id="7175" name="TextBox 11"/>
          <p:cNvSpPr txBox="1">
            <a:spLocks noChangeArrowheads="1"/>
          </p:cNvSpPr>
          <p:nvPr/>
        </p:nvSpPr>
        <p:spPr bwMode="auto">
          <a:xfrm>
            <a:off x="2641601" y="3390900"/>
            <a:ext cx="36425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solidFill>
                  <a:srgbClr val="B00000"/>
                </a:solidFill>
              </a:rPr>
              <a:t>Planet mass vs. semi-major axis</a:t>
            </a:r>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06401" y="476251"/>
            <a:ext cx="4062412" cy="2910896"/>
          </a:xfrm>
          <a:prstGeom prst="rect">
            <a:avLst/>
          </a:prstGeo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884737" y="476251"/>
            <a:ext cx="4155315" cy="2910896"/>
          </a:xfrm>
          <a:prstGeom prst="rect">
            <a:avLst/>
          </a:prstGeom>
        </p:spPr>
      </p:pic>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146300" y="3720522"/>
            <a:ext cx="4367045" cy="3053486"/>
          </a:xfrm>
          <a:prstGeom prst="rect">
            <a:avLst/>
          </a:prstGeom>
        </p:spPr>
      </p:pic>
      <p:sp>
        <p:nvSpPr>
          <p:cNvPr id="9" name="テキスト ボックス 8"/>
          <p:cNvSpPr txBox="1"/>
          <p:nvPr/>
        </p:nvSpPr>
        <p:spPr>
          <a:xfrm>
            <a:off x="6896100" y="6200775"/>
            <a:ext cx="1422184" cy="341632"/>
          </a:xfrm>
          <a:prstGeom prst="rect">
            <a:avLst/>
          </a:prstGeom>
          <a:noFill/>
        </p:spPr>
        <p:txBody>
          <a:bodyPr wrap="none" rtlCol="0">
            <a:spAutoFit/>
          </a:bodyPr>
          <a:lstStyle/>
          <a:p>
            <a:pPr>
              <a:buNone/>
            </a:pPr>
            <a:r>
              <a:rPr lang="en-US" altLang="ja-JP" sz="1800" dirty="0" smtClean="0"/>
              <a:t>exoplanet.eu</a:t>
            </a:r>
            <a:endParaRPr kumimoji="1" lang="ja-JP" altLang="en-US" sz="1800" dirty="0"/>
          </a:p>
        </p:txBody>
      </p:sp>
    </p:spTree>
    <p:extLst>
      <p:ext uri="{BB962C8B-B14F-4D97-AF65-F5344CB8AC3E}">
        <p14:creationId xmlns="" xmlns:p14="http://schemas.microsoft.com/office/powerpoint/2010/main" val="1547201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 y="142876"/>
            <a:ext cx="8953500" cy="715963"/>
          </a:xfrm>
        </p:spPr>
        <p:txBody>
          <a:bodyPr/>
          <a:lstStyle/>
          <a:p>
            <a:r>
              <a:rPr lang="en-US" sz="2200">
                <a:latin typeface="Arial" charset="0"/>
                <a:ea typeface="ＭＳ Ｐゴシック" charset="0"/>
                <a:cs typeface="ＭＳ Ｐゴシック" charset="0"/>
              </a:rPr>
              <a:t>We can infer densities and therefore learn about composition!</a:t>
            </a:r>
          </a:p>
        </p:txBody>
      </p:sp>
      <p:pic>
        <p:nvPicPr>
          <p:cNvPr id="29698" name="Content Placeholder 3" descr="lopez-etal-2012-fig.png"/>
          <p:cNvPicPr>
            <a:picLocks noGrp="1" noChangeAspect="1"/>
          </p:cNvPicPr>
          <p:nvPr>
            <p:ph idx="1"/>
          </p:nvPr>
        </p:nvPicPr>
        <p:blipFill>
          <a:blip r:embed="rId2">
            <a:extLst>
              <a:ext uri="{28A0092B-C50C-407E-A947-70E740481C1C}">
                <a14:useLocalDpi xmlns="" xmlns:a14="http://schemas.microsoft.com/office/drawing/2010/main" val="0"/>
              </a:ext>
            </a:extLst>
          </a:blip>
          <a:srcRect l="-5650" r="-5650"/>
          <a:stretch>
            <a:fillRect/>
          </a:stretch>
        </p:blipFill>
        <p:spPr>
          <a:xfrm>
            <a:off x="204788" y="947739"/>
            <a:ext cx="8748712" cy="5632450"/>
          </a:xfrm>
        </p:spPr>
      </p:pic>
      <p:sp>
        <p:nvSpPr>
          <p:cNvPr id="29699" name="TextBox 4"/>
          <p:cNvSpPr txBox="1">
            <a:spLocks noChangeArrowheads="1"/>
          </p:cNvSpPr>
          <p:nvPr/>
        </p:nvSpPr>
        <p:spPr bwMode="auto">
          <a:xfrm>
            <a:off x="7351714" y="6540500"/>
            <a:ext cx="1794081"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Lopez et al. (2012)</a:t>
            </a:r>
          </a:p>
        </p:txBody>
      </p:sp>
    </p:spTree>
    <p:extLst>
      <p:ext uri="{BB962C8B-B14F-4D97-AF65-F5344CB8AC3E}">
        <p14:creationId xmlns="" xmlns:p14="http://schemas.microsoft.com/office/powerpoint/2010/main" val="1582540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89" y="-22225"/>
            <a:ext cx="8609011" cy="715963"/>
          </a:xfrm>
        </p:spPr>
        <p:txBody>
          <a:bodyPr/>
          <a:lstStyle/>
          <a:p>
            <a:r>
              <a:rPr lang="en-US" sz="2000" dirty="0" err="1" smtClean="0"/>
              <a:t>Proxima</a:t>
            </a:r>
            <a:r>
              <a:rPr lang="en-US" sz="2000" dirty="0" smtClean="0"/>
              <a:t> Centauri b: a habitable-zone planet around the closest star</a:t>
            </a:r>
            <a:endParaRPr lang="en-US" sz="2000" dirty="0"/>
          </a:p>
        </p:txBody>
      </p:sp>
      <p:sp>
        <p:nvSpPr>
          <p:cNvPr id="3" name="Content Placeholder 2"/>
          <p:cNvSpPr>
            <a:spLocks noGrp="1"/>
          </p:cNvSpPr>
          <p:nvPr>
            <p:ph idx="1"/>
          </p:nvPr>
        </p:nvSpPr>
        <p:spPr>
          <a:xfrm>
            <a:off x="204788" y="630239"/>
            <a:ext cx="8748712" cy="5632450"/>
          </a:xfrm>
        </p:spPr>
        <p:txBody>
          <a:bodyPr/>
          <a:lstStyle/>
          <a:p>
            <a:r>
              <a:rPr lang="en-US" sz="1600" dirty="0" err="1" smtClean="0"/>
              <a:t>Proxima</a:t>
            </a:r>
            <a:r>
              <a:rPr lang="en-US" sz="1600" dirty="0" smtClean="0"/>
              <a:t> Centauri is the closest star to the Sun—distance of 4.25 light years—in the constellation Centaurus.  It is a dim M dwarf with a luminosity only 0.2% of the Sun’s.  It may be a third (bound) component of the nearby Alpha Centauri binary star system</a:t>
            </a:r>
          </a:p>
          <a:p>
            <a:endParaRPr lang="en-US" sz="1600" dirty="0"/>
          </a:p>
          <a:p>
            <a:r>
              <a:rPr lang="en-US" sz="1600" dirty="0" smtClean="0"/>
              <a:t>Planet was discovered August 2016 by radial velocity—</a:t>
            </a:r>
            <a:r>
              <a:rPr lang="en-US" sz="1600" i="1" dirty="0" err="1" smtClean="0"/>
              <a:t>M</a:t>
            </a:r>
            <a:r>
              <a:rPr lang="en-US" sz="1600" dirty="0" err="1" smtClean="0"/>
              <a:t>sin</a:t>
            </a:r>
            <a:r>
              <a:rPr lang="en-US" sz="1600" i="1" dirty="0" err="1" smtClean="0"/>
              <a:t>i</a:t>
            </a:r>
            <a:r>
              <a:rPr lang="en-US" sz="1600" dirty="0" smtClean="0"/>
              <a:t> of  1.3 Earth masses, orbital period 11.2 days, orbital semi-major axis 0.05 AU, receiving 0.65 the stellar flux of Earth.  This would imply an effective temperature of ~230 K if the albedo is similar to Earth’s.</a:t>
            </a:r>
          </a:p>
          <a:p>
            <a:endParaRPr lang="en-US" sz="1600" dirty="0"/>
          </a:p>
          <a:p>
            <a:endParaRPr lang="en-US" sz="1600" dirty="0" smtClean="0"/>
          </a:p>
          <a:p>
            <a:endParaRPr lang="en-US" sz="1600" dirty="0"/>
          </a:p>
          <a:p>
            <a:endParaRPr lang="en-US" sz="1600" dirty="0"/>
          </a:p>
          <a:p>
            <a:r>
              <a:rPr lang="en-US" sz="1600" dirty="0" smtClean="0"/>
              <a:t>There is great interest in characterizing this planet to see if it 			             has an atmosphere and understand its climate.    			               	               It would probably be a synchronously rotating planet with 		                   permanent day and </a:t>
            </a:r>
            <a:r>
              <a:rPr lang="en-US" sz="1600" dirty="0" err="1" smtClean="0"/>
              <a:t>nightsides</a:t>
            </a:r>
            <a:r>
              <a:rPr lang="en-US" sz="1600" dirty="0" smtClean="0"/>
              <a:t>.</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smtClean="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819400" y="2537367"/>
            <a:ext cx="3454400" cy="1157434"/>
          </a:xfrm>
          <a:prstGeom prst="rect">
            <a:avLst/>
          </a:prstGeom>
        </p:spPr>
      </p:pic>
      <p:sp>
        <p:nvSpPr>
          <p:cNvPr id="5" name="TextBox 4"/>
          <p:cNvSpPr txBox="1"/>
          <p:nvPr/>
        </p:nvSpPr>
        <p:spPr>
          <a:xfrm>
            <a:off x="6426201" y="2640442"/>
            <a:ext cx="2222500"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solidFill>
                  <a:srgbClr val="FF0000"/>
                </a:solidFill>
              </a:rPr>
              <a:t>Stellar motion inferred from Doppler shift of stellar lines, indicating a planet.</a:t>
            </a:r>
            <a:endParaRPr lang="en-US" sz="1400" dirty="0">
              <a:solidFill>
                <a:srgbClr val="FF0000"/>
              </a:solidFill>
            </a:endParaRPr>
          </a:p>
        </p:txBody>
      </p:sp>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254751" y="4649580"/>
            <a:ext cx="2946400" cy="2208420"/>
          </a:xfrm>
          <a:prstGeom prst="rect">
            <a:avLst/>
          </a:prstGeom>
        </p:spPr>
      </p:pic>
      <p:sp>
        <p:nvSpPr>
          <p:cNvPr id="7" name="TextBox 6"/>
          <p:cNvSpPr txBox="1"/>
          <p:nvPr/>
        </p:nvSpPr>
        <p:spPr>
          <a:xfrm>
            <a:off x="6362701" y="4164460"/>
            <a:ext cx="27813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solidFill>
                  <a:srgbClr val="A02422"/>
                </a:solidFill>
              </a:rPr>
              <a:t>Relative sizes of Sun in our sky to </a:t>
            </a:r>
            <a:r>
              <a:rPr lang="en-US" sz="1400" dirty="0" err="1" smtClean="0">
                <a:solidFill>
                  <a:srgbClr val="A02422"/>
                </a:solidFill>
              </a:rPr>
              <a:t>Proxima</a:t>
            </a:r>
            <a:r>
              <a:rPr lang="en-US" sz="1400" dirty="0" smtClean="0">
                <a:solidFill>
                  <a:srgbClr val="A02422"/>
                </a:solidFill>
              </a:rPr>
              <a:t> Cen in this planet’s sky</a:t>
            </a:r>
            <a:endParaRPr lang="en-US" sz="1400" dirty="0">
              <a:solidFill>
                <a:srgbClr val="A02422"/>
              </a:solidFill>
            </a:endParaRPr>
          </a:p>
        </p:txBody>
      </p:sp>
      <p:pic>
        <p:nvPicPr>
          <p:cNvPr id="8" name="Picture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904636" y="4238567"/>
            <a:ext cx="1992893" cy="3066643"/>
          </a:xfrm>
          <a:prstGeom prst="rect">
            <a:avLst/>
          </a:prstGeom>
        </p:spPr>
      </p:pic>
      <p:sp>
        <p:nvSpPr>
          <p:cNvPr id="10" name="TextBox 9"/>
          <p:cNvSpPr txBox="1"/>
          <p:nvPr/>
        </p:nvSpPr>
        <p:spPr>
          <a:xfrm>
            <a:off x="3434403" y="5093137"/>
            <a:ext cx="1794184"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smtClean="0">
                <a:solidFill>
                  <a:srgbClr val="A02422"/>
                </a:solidFill>
              </a:rPr>
              <a:t>Relative sizes of some stars</a:t>
            </a:r>
            <a:r>
              <a:rPr lang="is-IS" sz="1400" dirty="0" smtClean="0">
                <a:solidFill>
                  <a:srgbClr val="A02422"/>
                </a:solidFill>
              </a:rPr>
              <a:t>… Proxima Cen is not much bigger than Jupiter.</a:t>
            </a:r>
            <a:endParaRPr lang="en-US" sz="1400" dirty="0">
              <a:solidFill>
                <a:srgbClr val="A02422"/>
              </a:solidFill>
            </a:endParaRPr>
          </a:p>
        </p:txBody>
      </p:sp>
    </p:spTree>
    <p:extLst>
      <p:ext uri="{BB962C8B-B14F-4D97-AF65-F5344CB8AC3E}">
        <p14:creationId xmlns="" xmlns:p14="http://schemas.microsoft.com/office/powerpoint/2010/main" val="731116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References1</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smtClean="0"/>
              <a:t>Ballard S., Charbonneau, D., </a:t>
            </a:r>
            <a:r>
              <a:rPr lang="en-US" altLang="ja-JP" sz="1800" b="0" dirty="0" err="1" smtClean="0"/>
              <a:t>Fressin</a:t>
            </a:r>
            <a:r>
              <a:rPr lang="en-US" altLang="ja-JP" sz="1800" b="0" dirty="0" smtClean="0"/>
              <a:t>, F., Torres, G., Irwin, J., </a:t>
            </a:r>
            <a:r>
              <a:rPr lang="en-US" altLang="ja-JP" sz="1800" b="0" dirty="0" err="1" smtClean="0"/>
              <a:t>Désert</a:t>
            </a:r>
            <a:r>
              <a:rPr lang="en-US" altLang="ja-JP" sz="1800" b="0" dirty="0" smtClean="0"/>
              <a:t>, J.-M., Newton, E., Mann, A.W., Ciardi, D., </a:t>
            </a:r>
            <a:r>
              <a:rPr lang="en-US" altLang="ja-JP" sz="1800" b="0" dirty="0" err="1" smtClean="0"/>
              <a:t>Crepp</a:t>
            </a:r>
            <a:r>
              <a:rPr lang="en-US" altLang="ja-JP" sz="1800" b="0" dirty="0" smtClean="0"/>
              <a:t>, J.R., </a:t>
            </a:r>
            <a:r>
              <a:rPr lang="en-US" altLang="ja-JP" sz="1800" b="0" dirty="0" err="1" smtClean="0"/>
              <a:t>Henze</a:t>
            </a:r>
            <a:r>
              <a:rPr lang="en-US" altLang="ja-JP" sz="1800" b="0" dirty="0" smtClean="0"/>
              <a:t>, C.E., </a:t>
            </a:r>
            <a:r>
              <a:rPr lang="en-US" altLang="ja-JP" sz="1800" b="0" dirty="0" err="1" smtClean="0"/>
              <a:t>Brvson</a:t>
            </a:r>
            <a:r>
              <a:rPr lang="en-US" altLang="ja-JP" sz="1800" b="0" dirty="0" smtClean="0"/>
              <a:t>, S.T., Howell, S.B., </a:t>
            </a:r>
            <a:r>
              <a:rPr lang="en-US" altLang="ja-JP" sz="1800" b="0" dirty="0" err="1" smtClean="0"/>
              <a:t>Horch</a:t>
            </a:r>
            <a:r>
              <a:rPr lang="en-US" altLang="ja-JP" sz="1800" b="0" dirty="0" smtClean="0"/>
              <a:t>, E.P., Everett, M.E., </a:t>
            </a:r>
            <a:r>
              <a:rPr lang="en-US" altLang="ja-JP" sz="1800" b="0" dirty="0" err="1" smtClean="0"/>
              <a:t>Shporer</a:t>
            </a:r>
            <a:r>
              <a:rPr lang="en-US" altLang="ja-JP" sz="1800" b="0" dirty="0" smtClean="0"/>
              <a:t>, A., 2013: </a:t>
            </a:r>
            <a:r>
              <a:rPr lang="en-US" altLang="ja-JP" sz="1800" b="0" dirty="0" err="1" smtClean="0"/>
              <a:t>Exoplanet</a:t>
            </a:r>
            <a:r>
              <a:rPr lang="en-US" altLang="ja-JP" sz="1800" b="0" dirty="0" smtClean="0"/>
              <a:t> characterization by proxy: A transiting 2.15 </a:t>
            </a:r>
            <a:r>
              <a:rPr lang="en-US" altLang="ja-JP" sz="1800" b="0" dirty="0" err="1" smtClean="0"/>
              <a:t>R_Earth</a:t>
            </a:r>
            <a:r>
              <a:rPr lang="en-US" altLang="ja-JP" sz="1800" b="0" dirty="0" smtClean="0"/>
              <a:t> planet near the habitable zone of the late K dwarf Kepler-61, </a:t>
            </a:r>
            <a:r>
              <a:rPr lang="en-US" altLang="ja-JP" sz="1800" b="0" dirty="0" err="1" smtClean="0"/>
              <a:t>Astrophys</a:t>
            </a:r>
            <a:r>
              <a:rPr lang="en-US" altLang="ja-JP" sz="1800" b="0" dirty="0" smtClean="0"/>
              <a:t>. J., 773, 98-115.</a:t>
            </a:r>
          </a:p>
          <a:p>
            <a:r>
              <a:rPr lang="en-US" altLang="ja-JP" sz="1800" b="0" dirty="0" smtClean="0"/>
              <a:t>Barman, T., 2007: Identification of absorption features in an </a:t>
            </a:r>
            <a:r>
              <a:rPr lang="en-US" altLang="ja-JP" sz="1800" b="0" dirty="0" err="1" smtClean="0"/>
              <a:t>extrasolar</a:t>
            </a:r>
            <a:r>
              <a:rPr lang="en-US" altLang="ja-JP" sz="1800" b="0" dirty="0" smtClean="0"/>
              <a:t> planet atmosphere, </a:t>
            </a:r>
            <a:r>
              <a:rPr lang="en-US" altLang="ja-JP" sz="1800" b="0" dirty="0" err="1" smtClean="0"/>
              <a:t>Astrophys</a:t>
            </a:r>
            <a:r>
              <a:rPr lang="en-US" altLang="ja-JP" sz="1800" b="0" dirty="0" smtClean="0"/>
              <a:t>. J., 661, L191-L194.</a:t>
            </a:r>
          </a:p>
          <a:p>
            <a:r>
              <a:rPr lang="en-US" altLang="ja-JP" sz="1800" b="0" dirty="0" err="1" smtClean="0"/>
              <a:t>Borucki</a:t>
            </a:r>
            <a:r>
              <a:rPr lang="en-US" altLang="ja-JP" sz="1800" b="0" dirty="0" smtClean="0"/>
              <a:t>, W.J., Koch, D.G., </a:t>
            </a:r>
            <a:r>
              <a:rPr lang="en-US" altLang="ja-JP" sz="1800" b="0" dirty="0" err="1" smtClean="0"/>
              <a:t>Basri</a:t>
            </a:r>
            <a:r>
              <a:rPr lang="en-US" altLang="ja-JP" sz="1800" b="0" dirty="0" smtClean="0"/>
              <a:t>, G., </a:t>
            </a:r>
            <a:r>
              <a:rPr lang="en-US" altLang="ja-JP" sz="1800" b="0" dirty="0" err="1" smtClean="0"/>
              <a:t>Batalha</a:t>
            </a:r>
            <a:r>
              <a:rPr lang="en-US" altLang="ja-JP" sz="1800" b="0" dirty="0" smtClean="0"/>
              <a:t>, N., Brown, T.M., Bryson, S.T., Caldwell, D., Christensen-</a:t>
            </a:r>
            <a:r>
              <a:rPr lang="en-US" altLang="ja-JP" sz="1800" b="0" dirty="0" err="1" smtClean="0"/>
              <a:t>Dalsgaard</a:t>
            </a:r>
            <a:r>
              <a:rPr lang="en-US" altLang="ja-JP" sz="1800" b="0" dirty="0" smtClean="0"/>
              <a:t>, J., Cochran, W.D., </a:t>
            </a:r>
            <a:r>
              <a:rPr lang="en-US" altLang="ja-JP" sz="1800" b="0" dirty="0" err="1" smtClean="0"/>
              <a:t>DeVore</a:t>
            </a:r>
            <a:r>
              <a:rPr lang="en-US" altLang="ja-JP" sz="1800" b="0" dirty="0" smtClean="0"/>
              <a:t>, E., Dunham, E.W., Gautier III, T.N., Geary, J.C., Gilliland, R., Gould, A., Howell, S.B., Jenkins, J.M., Latham, D.W., </a:t>
            </a:r>
            <a:r>
              <a:rPr lang="en-US" altLang="ja-JP" sz="1800" b="0" dirty="0" err="1" smtClean="0"/>
              <a:t>Lissauer</a:t>
            </a:r>
            <a:r>
              <a:rPr lang="en-US" altLang="ja-JP" sz="1800" b="0" dirty="0" smtClean="0"/>
              <a:t>, J.J., Marcy, G.W., Rowe, J., </a:t>
            </a:r>
            <a:r>
              <a:rPr lang="en-US" altLang="ja-JP" sz="1800" b="0" dirty="0" err="1" smtClean="0"/>
              <a:t>Sasselov</a:t>
            </a:r>
            <a:r>
              <a:rPr lang="en-US" altLang="ja-JP" sz="1800" b="0" dirty="0" smtClean="0"/>
              <a:t>, D., Boss. A., Charbonneau, D., Ciardi, D., Doyle, L., Dupree, A.K., Ford, E.B., Fortney, J., Holman, M.J., </a:t>
            </a:r>
            <a:r>
              <a:rPr lang="en-US" altLang="ja-JP" sz="1800" b="0" dirty="0" err="1" smtClean="0"/>
              <a:t>Seager</a:t>
            </a:r>
            <a:r>
              <a:rPr lang="en-US" altLang="ja-JP" sz="1800" b="0" dirty="0" smtClean="0"/>
              <a:t>, S., Steffen, J.H., Tarter, J., Welsh, W.F., Allen, C., </a:t>
            </a:r>
            <a:r>
              <a:rPr lang="en-US" altLang="ja-JP" sz="1800" b="0" dirty="0" err="1" smtClean="0"/>
              <a:t>Buchhave</a:t>
            </a:r>
            <a:r>
              <a:rPr lang="en-US" altLang="ja-JP" sz="1800" b="0" dirty="0" smtClean="0"/>
              <a:t>, L.A., Christiansen, J.L., Clarke, B.D., Das, S., </a:t>
            </a:r>
            <a:r>
              <a:rPr lang="en-US" altLang="ja-JP" sz="1800" b="0" dirty="0" err="1" smtClean="0"/>
              <a:t>Désert</a:t>
            </a:r>
            <a:r>
              <a:rPr lang="en-US" altLang="ja-JP" sz="1800" b="0" dirty="0" smtClean="0"/>
              <a:t>, J.-M., </a:t>
            </a:r>
            <a:r>
              <a:rPr lang="en-US" altLang="ja-JP" sz="1800" b="0" dirty="0" err="1" smtClean="0"/>
              <a:t>Endl</a:t>
            </a:r>
            <a:r>
              <a:rPr lang="en-US" altLang="ja-JP" sz="1800" b="0" dirty="0" smtClean="0"/>
              <a:t>, M., </a:t>
            </a:r>
            <a:r>
              <a:rPr lang="en-US" altLang="ja-JP" sz="1800" b="0" dirty="0" err="1" smtClean="0"/>
              <a:t>Fabrycky</a:t>
            </a:r>
            <a:r>
              <a:rPr lang="en-US" altLang="ja-JP" sz="1800" b="0" dirty="0" smtClean="0"/>
              <a:t>, D., </a:t>
            </a:r>
            <a:r>
              <a:rPr lang="en-US" altLang="ja-JP" sz="1800" b="0" dirty="0" err="1" smtClean="0"/>
              <a:t>Fressin</a:t>
            </a:r>
            <a:r>
              <a:rPr lang="en-US" altLang="ja-JP" sz="1800" b="0" dirty="0" smtClean="0"/>
              <a:t>, F., Haas, M., </a:t>
            </a:r>
            <a:r>
              <a:rPr lang="en-US" altLang="ja-JP" sz="1800" b="0" dirty="0" err="1" smtClean="0"/>
              <a:t>Horch</a:t>
            </a:r>
            <a:r>
              <a:rPr lang="en-US" altLang="ja-JP" sz="1800" b="0" dirty="0" smtClean="0"/>
              <a:t>, E., Howard, A., Isaacson, H., </a:t>
            </a:r>
            <a:r>
              <a:rPr lang="en-US" altLang="ja-JP" sz="1800" b="0" dirty="0" err="1" smtClean="0"/>
              <a:t>Kjeldsen</a:t>
            </a:r>
            <a:r>
              <a:rPr lang="en-US" altLang="ja-JP" sz="1800" b="0" dirty="0" smtClean="0"/>
              <a:t>, H., </a:t>
            </a:r>
            <a:r>
              <a:rPr lang="en-US" altLang="ja-JP" sz="1800" b="0" dirty="0" err="1" smtClean="0"/>
              <a:t>Kolodziejczak</a:t>
            </a:r>
            <a:r>
              <a:rPr lang="en-US" altLang="ja-JP" sz="1800" b="0" dirty="0" smtClean="0"/>
              <a:t>, J., </a:t>
            </a:r>
            <a:r>
              <a:rPr lang="en-US" altLang="ja-JP" sz="1800" b="0" dirty="0" err="1" smtClean="0"/>
              <a:t>Kulesa</a:t>
            </a:r>
            <a:r>
              <a:rPr lang="en-US" altLang="ja-JP" sz="1800" b="0" dirty="0" smtClean="0"/>
              <a:t>, C., Li, J., Lucas, P.W., </a:t>
            </a:r>
            <a:r>
              <a:rPr lang="en-US" altLang="ja-JP" sz="1800" b="0" dirty="0" err="1" smtClean="0"/>
              <a:t>Machalek</a:t>
            </a:r>
            <a:r>
              <a:rPr lang="en-US" altLang="ja-JP" sz="1800" b="0" dirty="0" smtClean="0"/>
              <a:t>, P., McCarthy, D., </a:t>
            </a:r>
            <a:r>
              <a:rPr lang="en-US" altLang="ja-JP" sz="1800" b="0" dirty="0" err="1" smtClean="0"/>
              <a:t>MacQueen</a:t>
            </a:r>
            <a:r>
              <a:rPr lang="en-US" altLang="ja-JP" sz="1800" b="0" dirty="0" smtClean="0"/>
              <a:t>, P., </a:t>
            </a:r>
            <a:r>
              <a:rPr lang="en-US" altLang="ja-JP" sz="1800" b="0" dirty="0" err="1" smtClean="0"/>
              <a:t>Meibom</a:t>
            </a:r>
            <a:r>
              <a:rPr lang="en-US" altLang="ja-JP" sz="1800" b="0" dirty="0" smtClean="0"/>
              <a:t>, S., </a:t>
            </a:r>
            <a:r>
              <a:rPr lang="en-US" altLang="ja-JP" sz="1800" b="0" dirty="0" err="1" smtClean="0"/>
              <a:t>Miquel</a:t>
            </a:r>
            <a:r>
              <a:rPr lang="en-US" altLang="ja-JP" sz="1800" b="0" dirty="0" smtClean="0"/>
              <a:t>, T., </a:t>
            </a:r>
            <a:r>
              <a:rPr lang="en-US" altLang="ja-JP" sz="1800" b="0" dirty="0" err="1" smtClean="0"/>
              <a:t>Prsa</a:t>
            </a:r>
            <a:r>
              <a:rPr lang="en-US" altLang="ja-JP" sz="1800" b="0" dirty="0" smtClean="0"/>
              <a:t>, A., Quinn, S.N., Quintana, E.V., </a:t>
            </a:r>
            <a:r>
              <a:rPr lang="en-US" altLang="ja-JP" sz="1800" b="0" dirty="0" err="1" smtClean="0"/>
              <a:t>Ragozzine</a:t>
            </a:r>
            <a:r>
              <a:rPr lang="en-US" altLang="ja-JP" sz="1800" b="0" dirty="0" smtClean="0"/>
              <a:t>, D., Sherry, W., </a:t>
            </a:r>
            <a:r>
              <a:rPr lang="en-US" altLang="ja-JP" sz="1800" b="0" dirty="0" err="1" smtClean="0"/>
              <a:t>Shporer</a:t>
            </a:r>
            <a:r>
              <a:rPr lang="en-US" altLang="ja-JP" sz="1800" b="0" dirty="0" smtClean="0"/>
              <a:t>, A., </a:t>
            </a:r>
            <a:r>
              <a:rPr lang="en-US" altLang="ja-JP" sz="1800" b="0" dirty="0" err="1" smtClean="0"/>
              <a:t>Tenenbaum</a:t>
            </a:r>
            <a:r>
              <a:rPr lang="en-US" altLang="ja-JP" sz="1800" b="0" dirty="0" smtClean="0"/>
              <a:t>, P., Torres, G., </a:t>
            </a:r>
            <a:r>
              <a:rPr lang="en-US" altLang="ja-JP" sz="1800" b="0" dirty="0" err="1" smtClean="0"/>
              <a:t>Twicken</a:t>
            </a:r>
            <a:r>
              <a:rPr lang="en-US" altLang="ja-JP" sz="1800" b="0" dirty="0" smtClean="0"/>
              <a:t>, J.D., Cleve, J.V., </a:t>
            </a:r>
            <a:r>
              <a:rPr lang="en-US" altLang="ja-JP" sz="1800" b="0" dirty="0" err="1" smtClean="0"/>
              <a:t>Walkowicz</a:t>
            </a:r>
            <a:r>
              <a:rPr lang="en-US" altLang="ja-JP" sz="1800" b="0" dirty="0" smtClean="0"/>
              <a:t>, L., </a:t>
            </a:r>
            <a:r>
              <a:rPr lang="en-US" altLang="ja-JP" sz="1800" b="0" dirty="0" err="1" smtClean="0"/>
              <a:t>Witteborn</a:t>
            </a:r>
            <a:r>
              <a:rPr lang="en-US" altLang="ja-JP" sz="1800" b="0" dirty="0" smtClean="0"/>
              <a:t>, F.C., Still, M., 2011: Characteristics of planetary candidates observed by </a:t>
            </a:r>
            <a:r>
              <a:rPr lang="en-US" altLang="ja-JP" sz="1800" b="0" dirty="0" err="1" smtClean="0"/>
              <a:t>Kepler</a:t>
            </a:r>
            <a:r>
              <a:rPr lang="en-US" altLang="ja-JP" sz="1800" b="0" dirty="0" smtClean="0"/>
              <a:t>. II. analysis of the first four months of data, </a:t>
            </a:r>
            <a:r>
              <a:rPr lang="en-US" altLang="ja-JP" sz="1800" b="0" dirty="0" err="1" smtClean="0"/>
              <a:t>Astrophys</a:t>
            </a:r>
            <a:r>
              <a:rPr lang="en-US" altLang="ja-JP" sz="1800" b="0" dirty="0" smtClean="0"/>
              <a:t>. J., 736, 19-40.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References2</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err="1" smtClean="0"/>
              <a:t>Borucki</a:t>
            </a:r>
            <a:r>
              <a:rPr lang="en-US" altLang="ja-JP" sz="1800" b="0" dirty="0" smtClean="0"/>
              <a:t>, W.J., Koch, D.G., </a:t>
            </a:r>
            <a:r>
              <a:rPr lang="en-US" altLang="ja-JP" sz="1800" b="0" dirty="0" err="1" smtClean="0"/>
              <a:t>Batalha</a:t>
            </a:r>
            <a:r>
              <a:rPr lang="en-US" altLang="ja-JP" sz="1800" b="0" dirty="0" smtClean="0"/>
              <a:t>, N., Bryson, S.T., Rowe, J., </a:t>
            </a:r>
            <a:r>
              <a:rPr lang="en-US" altLang="ja-JP" sz="1800" b="0" dirty="0" err="1" smtClean="0"/>
              <a:t>Fressin</a:t>
            </a:r>
            <a:r>
              <a:rPr lang="en-US" altLang="ja-JP" sz="1800" b="0" dirty="0" smtClean="0"/>
              <a:t>, F., Torres, G., Caldwell, D.A., Christensen-</a:t>
            </a:r>
            <a:r>
              <a:rPr lang="en-US" altLang="ja-JP" sz="1800" b="0" dirty="0" err="1" smtClean="0"/>
              <a:t>Dalsgaard</a:t>
            </a:r>
            <a:r>
              <a:rPr lang="en-US" altLang="ja-JP" sz="1800" b="0" dirty="0" smtClean="0"/>
              <a:t>, J., Cochran, W.D., De </a:t>
            </a:r>
            <a:r>
              <a:rPr lang="en-US" altLang="ja-JP" sz="1800" b="0" dirty="0" err="1" smtClean="0"/>
              <a:t>Vore</a:t>
            </a:r>
            <a:r>
              <a:rPr lang="en-US" altLang="ja-JP" sz="1800" b="0" dirty="0" smtClean="0"/>
              <a:t>, E., Gautier III, T.N., </a:t>
            </a:r>
            <a:r>
              <a:rPr lang="en-US" altLang="ja-JP" sz="1800" b="0" dirty="0" err="1" smtClean="0"/>
              <a:t>Grary</a:t>
            </a:r>
            <a:r>
              <a:rPr lang="en-US" altLang="ja-JP" sz="1800" b="0" dirty="0" smtClean="0"/>
              <a:t>, J.C., Gilliland, R., Gould, A., Howell, S.B., Jenkins, J.M., Latham, D.W., </a:t>
            </a:r>
            <a:r>
              <a:rPr lang="en-US" altLang="ja-JP" sz="1800" b="0" dirty="0" err="1" smtClean="0"/>
              <a:t>Lissauer</a:t>
            </a:r>
            <a:r>
              <a:rPr lang="en-US" altLang="ja-JP" sz="1800" b="0" dirty="0" smtClean="0"/>
              <a:t>, J.J., Marcy, G.W., </a:t>
            </a:r>
            <a:r>
              <a:rPr lang="en-US" altLang="ja-JP" sz="1800" b="0" dirty="0" err="1" smtClean="0"/>
              <a:t>Sasselov</a:t>
            </a:r>
            <a:r>
              <a:rPr lang="en-US" altLang="ja-JP" sz="1800" b="0" dirty="0" smtClean="0"/>
              <a:t>, D., Boss, A., Charbonneau, D., Ciardi, D., </a:t>
            </a:r>
            <a:r>
              <a:rPr lang="en-US" altLang="ja-JP" sz="1800" b="0" dirty="0" err="1" smtClean="0"/>
              <a:t>Kaltenegger</a:t>
            </a:r>
            <a:r>
              <a:rPr lang="en-US" altLang="ja-JP" sz="1800" b="0" dirty="0" smtClean="0"/>
              <a:t>, L., Doyle, L., Dupree, A.K., Ford, E.B., </a:t>
            </a:r>
            <a:r>
              <a:rPr lang="en-US" altLang="ja-JP" sz="1800" b="0" dirty="0" err="1" smtClean="0"/>
              <a:t>Foriney</a:t>
            </a:r>
            <a:r>
              <a:rPr lang="en-US" altLang="ja-JP" sz="1800" b="0" dirty="0" smtClean="0"/>
              <a:t>, J., Holman, M.J., Steffen, J.H., </a:t>
            </a:r>
            <a:r>
              <a:rPr lang="en-US" altLang="ja-JP" sz="1800" b="0" dirty="0" err="1" smtClean="0"/>
              <a:t>Mullally</a:t>
            </a:r>
            <a:r>
              <a:rPr lang="en-US" altLang="ja-JP" sz="1800" b="0" dirty="0" smtClean="0"/>
              <a:t>, F., Still, M., Tarter, J., </a:t>
            </a:r>
            <a:r>
              <a:rPr lang="en-US" altLang="ja-JP" sz="1800" b="0" dirty="0" err="1" smtClean="0"/>
              <a:t>Balland</a:t>
            </a:r>
            <a:r>
              <a:rPr lang="en-US" altLang="ja-JP" sz="1800" b="0" dirty="0" smtClean="0"/>
              <a:t>, S., </a:t>
            </a:r>
            <a:r>
              <a:rPr lang="en-US" altLang="ja-JP" sz="1800" b="0" dirty="0" err="1" smtClean="0"/>
              <a:t>Buchhave</a:t>
            </a:r>
            <a:r>
              <a:rPr lang="en-US" altLang="ja-JP" sz="1800" b="0" dirty="0" smtClean="0"/>
              <a:t>, L.A., Carter, J., Christiansen, J.L., </a:t>
            </a:r>
            <a:r>
              <a:rPr lang="en-US" altLang="ja-JP" sz="1800" b="0" dirty="0" err="1" smtClean="0"/>
              <a:t>Demory</a:t>
            </a:r>
            <a:r>
              <a:rPr lang="en-US" altLang="ja-JP" sz="1800" b="0" dirty="0" smtClean="0"/>
              <a:t>, B.-O., </a:t>
            </a:r>
            <a:r>
              <a:rPr lang="en-US" altLang="ja-JP" sz="1800" b="0" dirty="0" err="1" smtClean="0"/>
              <a:t>Désert</a:t>
            </a:r>
            <a:r>
              <a:rPr lang="en-US" altLang="ja-JP" sz="1800" b="0" dirty="0" smtClean="0"/>
              <a:t>, J.-M., Dressing, C., </a:t>
            </a:r>
            <a:r>
              <a:rPr lang="en-US" altLang="ja-JP" sz="1800" b="0" dirty="0" err="1" smtClean="0"/>
              <a:t>Endl</a:t>
            </a:r>
            <a:r>
              <a:rPr lang="en-US" altLang="ja-JP" sz="1800" b="0" dirty="0" smtClean="0"/>
              <a:t>, M., </a:t>
            </a:r>
            <a:r>
              <a:rPr lang="en-US" altLang="ja-JP" sz="1800" b="0" dirty="0" err="1" smtClean="0"/>
              <a:t>Fabrycky</a:t>
            </a:r>
            <a:r>
              <a:rPr lang="en-US" altLang="ja-JP" sz="1800" b="0" dirty="0" smtClean="0"/>
              <a:t>, D., Fischer, D., Hass, M. R., </a:t>
            </a:r>
            <a:r>
              <a:rPr lang="en-US" altLang="ja-JP" sz="1800" b="0" dirty="0" err="1" smtClean="0"/>
              <a:t>Henze</a:t>
            </a:r>
            <a:r>
              <a:rPr lang="en-US" altLang="ja-JP" sz="1800" b="0" dirty="0" smtClean="0"/>
              <a:t>, C., </a:t>
            </a:r>
            <a:r>
              <a:rPr lang="en-US" altLang="ja-JP" sz="1800" b="0" dirty="0" err="1" smtClean="0"/>
              <a:t>Horch</a:t>
            </a:r>
            <a:r>
              <a:rPr lang="en-US" altLang="ja-JP" sz="1800" b="0" dirty="0" smtClean="0"/>
              <a:t>, E., Howard, A.W., </a:t>
            </a:r>
            <a:r>
              <a:rPr lang="en-US" altLang="ja-JP" sz="1800" b="0" dirty="0" err="1" smtClean="0"/>
              <a:t>Isascson</a:t>
            </a:r>
            <a:r>
              <a:rPr lang="en-US" altLang="ja-JP" sz="1800" b="0" dirty="0" smtClean="0"/>
              <a:t>, H., </a:t>
            </a:r>
            <a:r>
              <a:rPr lang="en-US" altLang="ja-JP" sz="1800" b="0" dirty="0" err="1" smtClean="0"/>
              <a:t>Kjeldsen</a:t>
            </a:r>
            <a:r>
              <a:rPr lang="en-US" altLang="ja-JP" sz="1800" b="0" dirty="0" smtClean="0"/>
              <a:t>, H., </a:t>
            </a:r>
            <a:r>
              <a:rPr lang="en-US" altLang="ja-JP" sz="1800" b="0" dirty="0" err="1" smtClean="0"/>
              <a:t>Aher</a:t>
            </a:r>
            <a:r>
              <a:rPr lang="en-US" altLang="ja-JP" sz="1800" b="0" dirty="0" smtClean="0"/>
              <a:t> Johnson, J., Klaus, T., </a:t>
            </a:r>
            <a:r>
              <a:rPr lang="en-US" altLang="ja-JP" sz="1800" b="0" dirty="0" err="1" smtClean="0"/>
              <a:t>Kolodziejczak</a:t>
            </a:r>
            <a:r>
              <a:rPr lang="en-US" altLang="ja-JP" sz="1800" b="0" dirty="0" smtClean="0"/>
              <a:t>, J., Barclay, T., Li, J., </a:t>
            </a:r>
            <a:r>
              <a:rPr lang="en-US" altLang="ja-JP" sz="1800" b="0" dirty="0" err="1" smtClean="0"/>
              <a:t>Meibom</a:t>
            </a:r>
            <a:r>
              <a:rPr lang="en-US" altLang="ja-JP" sz="1800" b="0" dirty="0" smtClean="0"/>
              <a:t>, S., </a:t>
            </a:r>
            <a:r>
              <a:rPr lang="en-US" altLang="ja-JP" sz="1800" b="0" dirty="0" err="1" smtClean="0"/>
              <a:t>Prsa</a:t>
            </a:r>
            <a:r>
              <a:rPr lang="en-US" altLang="ja-JP" sz="1800" b="0" dirty="0" smtClean="0"/>
              <a:t>, A., Quinn, S.N., Quintana, E.V., Robertson, P., Sherry, W., </a:t>
            </a:r>
            <a:r>
              <a:rPr lang="en-US" altLang="ja-JP" sz="1800" b="0" dirty="0" err="1" smtClean="0"/>
              <a:t>Shporer</a:t>
            </a:r>
            <a:r>
              <a:rPr lang="en-US" altLang="ja-JP" sz="1800" b="0" dirty="0" smtClean="0"/>
              <a:t>, A., </a:t>
            </a:r>
            <a:r>
              <a:rPr lang="en-US" altLang="ja-JP" sz="1800" b="0" dirty="0" err="1" smtClean="0"/>
              <a:t>Tenenbaum</a:t>
            </a:r>
            <a:r>
              <a:rPr lang="en-US" altLang="ja-JP" sz="1800" b="0" dirty="0" smtClean="0"/>
              <a:t>, P., Thompson, S.E., </a:t>
            </a:r>
            <a:r>
              <a:rPr lang="en-US" altLang="ja-JP" sz="1800" b="0" dirty="0" err="1" smtClean="0"/>
              <a:t>Twicken</a:t>
            </a:r>
            <a:r>
              <a:rPr lang="en-US" altLang="ja-JP" sz="1800" b="0" dirty="0" smtClean="0"/>
              <a:t>, J.D., Van Cleve, J., Welsh, W.F., </a:t>
            </a:r>
            <a:r>
              <a:rPr lang="en-US" altLang="ja-JP" sz="1800" b="0" dirty="0" err="1" smtClean="0"/>
              <a:t>Basu</a:t>
            </a:r>
            <a:r>
              <a:rPr lang="en-US" altLang="ja-JP" sz="1800" b="0" dirty="0" smtClean="0"/>
              <a:t>, S., Chaplin, W., </a:t>
            </a:r>
            <a:r>
              <a:rPr lang="en-US" altLang="ja-JP" sz="1800" b="0" dirty="0" err="1" smtClean="0"/>
              <a:t>Migilio</a:t>
            </a:r>
            <a:r>
              <a:rPr lang="en-US" altLang="ja-JP" sz="1800" b="0" dirty="0" smtClean="0"/>
              <a:t>, A., </a:t>
            </a:r>
            <a:r>
              <a:rPr lang="en-US" altLang="ja-JP" sz="1800" b="0" dirty="0" err="1" smtClean="0"/>
              <a:t>Kawaler</a:t>
            </a:r>
            <a:r>
              <a:rPr lang="en-US" altLang="ja-JP" sz="1800" b="0" dirty="0" smtClean="0"/>
              <a:t>, S.D., </a:t>
            </a:r>
            <a:r>
              <a:rPr lang="en-US" altLang="ja-JP" sz="1800" b="0" dirty="0" err="1" smtClean="0"/>
              <a:t>Arentoft</a:t>
            </a:r>
            <a:r>
              <a:rPr lang="en-US" altLang="ja-JP" sz="1800" b="0" dirty="0" smtClean="0"/>
              <a:t>, T., </a:t>
            </a:r>
            <a:r>
              <a:rPr lang="en-US" altLang="ja-JP" sz="1800" b="0" dirty="0" err="1" smtClean="0"/>
              <a:t>Stello</a:t>
            </a:r>
            <a:r>
              <a:rPr lang="en-US" altLang="ja-JP" sz="1800" b="0" dirty="0" smtClean="0"/>
              <a:t>, D., Metcalfe, T.S., </a:t>
            </a:r>
            <a:r>
              <a:rPr lang="en-US" altLang="ja-JP" sz="1800" b="0" dirty="0" err="1" smtClean="0"/>
              <a:t>Verner</a:t>
            </a:r>
            <a:r>
              <a:rPr lang="en-US" altLang="ja-JP" sz="1800" b="0" dirty="0" smtClean="0"/>
              <a:t>, G.A., </a:t>
            </a:r>
            <a:r>
              <a:rPr lang="en-US" altLang="ja-JP" sz="1800" b="0" dirty="0" err="1" smtClean="0"/>
              <a:t>Karoff</a:t>
            </a:r>
            <a:r>
              <a:rPr lang="en-US" altLang="ja-JP" sz="1800" b="0" dirty="0" smtClean="0"/>
              <a:t>, C., </a:t>
            </a:r>
            <a:r>
              <a:rPr lang="en-US" altLang="ja-JP" sz="1800" b="0" dirty="0" err="1" smtClean="0"/>
              <a:t>Lundkvist</a:t>
            </a:r>
            <a:r>
              <a:rPr lang="en-US" altLang="ja-JP" sz="1800" b="0" dirty="0" smtClean="0"/>
              <a:t>, M., Lund, M.N., </a:t>
            </a:r>
            <a:r>
              <a:rPr lang="en-US" altLang="ja-JP" sz="1800" b="0" dirty="0" err="1" smtClean="0"/>
              <a:t>Handberg</a:t>
            </a:r>
            <a:r>
              <a:rPr lang="en-US" altLang="ja-JP" sz="1800" b="0" dirty="0" smtClean="0"/>
              <a:t>, R., </a:t>
            </a:r>
            <a:r>
              <a:rPr lang="en-US" altLang="ja-JP" sz="1800" b="0" dirty="0" err="1" smtClean="0"/>
              <a:t>Elsworth</a:t>
            </a:r>
            <a:r>
              <a:rPr lang="en-US" altLang="ja-JP" sz="1800" b="0" dirty="0" smtClean="0"/>
              <a:t>, Y., </a:t>
            </a:r>
            <a:r>
              <a:rPr lang="en-US" altLang="ja-JP" sz="1800" b="0" dirty="0" err="1" smtClean="0"/>
              <a:t>Hekker</a:t>
            </a:r>
            <a:r>
              <a:rPr lang="en-US" altLang="ja-JP" sz="1800" b="0" dirty="0" smtClean="0"/>
              <a:t>, S., Huber, D., Bedding, T.R., </a:t>
            </a:r>
            <a:r>
              <a:rPr lang="en-US" altLang="ja-JP" sz="1800" b="0" dirty="0" err="1" smtClean="0"/>
              <a:t>Rapin</a:t>
            </a:r>
            <a:r>
              <a:rPr lang="en-US" altLang="ja-JP" sz="1800" b="0" dirty="0" smtClean="0"/>
              <a:t>, W., 2012: Kepler-22b: A 2.4 Earth-radius planet in the habitable zone of a Sun-like star, </a:t>
            </a:r>
            <a:r>
              <a:rPr lang="en-US" altLang="ja-JP" sz="1800" b="0" dirty="0" err="1" smtClean="0"/>
              <a:t>Astrophys</a:t>
            </a:r>
            <a:r>
              <a:rPr lang="en-US" altLang="ja-JP" sz="1800" b="0" dirty="0" smtClean="0"/>
              <a:t>. J., 745, 120-135.</a:t>
            </a:r>
          </a:p>
          <a:p>
            <a:r>
              <a:rPr lang="en-US" altLang="ja-JP" sz="1800" b="0" dirty="0" smtClean="0"/>
              <a:t>de Wit, J., </a:t>
            </a:r>
            <a:r>
              <a:rPr lang="en-US" altLang="ja-JP" sz="1800" b="0" dirty="0" err="1" smtClean="0"/>
              <a:t>Gillon</a:t>
            </a:r>
            <a:r>
              <a:rPr lang="en-US" altLang="ja-JP" sz="1800" b="0" dirty="0" smtClean="0"/>
              <a:t>, M., </a:t>
            </a:r>
            <a:r>
              <a:rPr lang="en-US" altLang="ja-JP" sz="1800" b="0" dirty="0" err="1" smtClean="0"/>
              <a:t>Demory</a:t>
            </a:r>
            <a:r>
              <a:rPr lang="en-US" altLang="ja-JP" sz="1800" b="0" dirty="0" smtClean="0"/>
              <a:t>, B.-O., </a:t>
            </a:r>
            <a:r>
              <a:rPr lang="en-US" altLang="ja-JP" sz="1800" b="0" dirty="0" err="1" smtClean="0"/>
              <a:t>Seager</a:t>
            </a:r>
            <a:r>
              <a:rPr lang="en-US" altLang="ja-JP" sz="1800" b="0" dirty="0" smtClean="0"/>
              <a:t>, S., 2012: Towards consistent mapping of distant worlds: secondary-eclipse scanning of the </a:t>
            </a:r>
            <a:r>
              <a:rPr lang="en-US" altLang="ja-JP" sz="1800" b="0" dirty="0" err="1" smtClean="0"/>
              <a:t>exoplanet</a:t>
            </a:r>
            <a:r>
              <a:rPr lang="en-US" altLang="ja-JP" sz="1800" b="0" dirty="0" smtClean="0"/>
              <a:t> HD189733b, Astron. </a:t>
            </a:r>
            <a:r>
              <a:rPr lang="en-US" altLang="ja-JP" sz="1800" b="0" dirty="0" err="1" smtClean="0"/>
              <a:t>Astrophys</a:t>
            </a:r>
            <a:r>
              <a:rPr lang="en-US" altLang="ja-JP" sz="1800" b="0" dirty="0" smtClean="0"/>
              <a:t>., 548, A128.</a:t>
            </a:r>
          </a:p>
          <a:p>
            <a:r>
              <a:rPr lang="en-US" altLang="ja-JP" sz="1800" b="0" dirty="0" smtClean="0"/>
              <a:t>Dressing, C.D., Charbonneau, D., 2013: The occurrence rate of small planets around small stars, </a:t>
            </a:r>
            <a:r>
              <a:rPr lang="en-US" altLang="ja-JP" sz="1800" b="0" dirty="0" err="1" smtClean="0"/>
              <a:t>Astrophys</a:t>
            </a:r>
            <a:r>
              <a:rPr lang="en-US" altLang="ja-JP" sz="1800" b="0" dirty="0" smtClean="0"/>
              <a:t>. J., 767, 95-114.</a:t>
            </a:r>
          </a:p>
          <a:p>
            <a:endParaRPr lang="en-US" altLang="ja-JP" sz="1800" b="0" dirty="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References3</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err="1" smtClean="0"/>
              <a:t>Fraine</a:t>
            </a:r>
            <a:r>
              <a:rPr lang="en-US" altLang="ja-JP" sz="1800" b="0" dirty="0" smtClean="0"/>
              <a:t>, J., Deming, D., </a:t>
            </a:r>
            <a:r>
              <a:rPr lang="en-US" altLang="ja-JP" sz="1800" b="0" dirty="0" err="1" smtClean="0"/>
              <a:t>Benneke</a:t>
            </a:r>
            <a:r>
              <a:rPr lang="en-US" altLang="ja-JP" sz="1800" b="0" dirty="0" smtClean="0"/>
              <a:t>, B., Knutson, H., </a:t>
            </a:r>
            <a:r>
              <a:rPr lang="en-US" altLang="ja-JP" sz="1800" b="0" dirty="0" err="1" smtClean="0"/>
              <a:t>Jordán</a:t>
            </a:r>
            <a:r>
              <a:rPr lang="en-US" altLang="ja-JP" sz="1800" b="0" dirty="0" smtClean="0"/>
              <a:t>, A., Espinoza, N., </a:t>
            </a:r>
            <a:r>
              <a:rPr lang="en-US" altLang="ja-JP" sz="1800" b="0" dirty="0" err="1" smtClean="0"/>
              <a:t>Madhusudhan</a:t>
            </a:r>
            <a:r>
              <a:rPr lang="en-US" altLang="ja-JP" sz="1800" b="0" dirty="0" smtClean="0"/>
              <a:t>, N., Wilkins, A., </a:t>
            </a:r>
            <a:r>
              <a:rPr lang="en-US" altLang="ja-JP" sz="1800" b="0" dirty="0" err="1" smtClean="0"/>
              <a:t>Todorov</a:t>
            </a:r>
            <a:r>
              <a:rPr lang="en-US" altLang="ja-JP" sz="1800" b="0" dirty="0" smtClean="0"/>
              <a:t>, K., 2014: Water </a:t>
            </a:r>
            <a:r>
              <a:rPr lang="en-US" altLang="ja-JP" sz="1800" b="0" dirty="0" err="1" smtClean="0"/>
              <a:t>vapour</a:t>
            </a:r>
            <a:r>
              <a:rPr lang="en-US" altLang="ja-JP" sz="1800" b="0" dirty="0" smtClean="0"/>
              <a:t> absorption in the clear atmosphere of a Neptune-sized </a:t>
            </a:r>
            <a:r>
              <a:rPr lang="en-US" altLang="ja-JP" sz="1800" b="0" dirty="0" err="1" smtClean="0"/>
              <a:t>exoplanet</a:t>
            </a:r>
            <a:r>
              <a:rPr lang="en-US" altLang="ja-JP" sz="1800" b="0" dirty="0" smtClean="0"/>
              <a:t>, Nature, 513, 526-529.</a:t>
            </a:r>
          </a:p>
          <a:p>
            <a:r>
              <a:rPr lang="en-US" altLang="ja-JP" sz="1800" b="0" dirty="0" err="1" smtClean="0"/>
              <a:t>Fressin</a:t>
            </a:r>
            <a:r>
              <a:rPr lang="en-US" altLang="ja-JP" sz="1800" b="0" dirty="0" smtClean="0"/>
              <a:t>, F., Torres, G., Rowe, J.F., Charbonneau, D., Rogers, L.A., Ballard, S., </a:t>
            </a:r>
            <a:r>
              <a:rPr lang="en-US" altLang="ja-JP" sz="1800" b="0" dirty="0" err="1" smtClean="0"/>
              <a:t>Batalha</a:t>
            </a:r>
            <a:r>
              <a:rPr lang="en-US" altLang="ja-JP" sz="1800" b="0" dirty="0" smtClean="0"/>
              <a:t>, N.M., </a:t>
            </a:r>
            <a:r>
              <a:rPr lang="en-US" altLang="ja-JP" sz="1800" b="0" dirty="0" err="1" smtClean="0"/>
              <a:t>Borucki</a:t>
            </a:r>
            <a:r>
              <a:rPr lang="en-US" altLang="ja-JP" sz="1800" b="0" dirty="0" smtClean="0"/>
              <a:t>, W.J., Bryson, S.T., </a:t>
            </a:r>
            <a:r>
              <a:rPr lang="en-US" altLang="ja-JP" sz="1800" b="0" dirty="0" err="1" smtClean="0"/>
              <a:t>Buchhave</a:t>
            </a:r>
            <a:r>
              <a:rPr lang="en-US" altLang="ja-JP" sz="1800" b="0" dirty="0" smtClean="0"/>
              <a:t>, L.A., Ciardi, D.R., </a:t>
            </a:r>
            <a:r>
              <a:rPr lang="en-US" altLang="ja-JP" sz="1800" b="0" dirty="0" err="1" smtClean="0"/>
              <a:t>Désert</a:t>
            </a:r>
            <a:r>
              <a:rPr lang="en-US" altLang="ja-JP" sz="1800" b="0" dirty="0" smtClean="0"/>
              <a:t>, J.-M., Dressing, C.D., </a:t>
            </a:r>
            <a:r>
              <a:rPr lang="en-US" altLang="ja-JP" sz="1800" b="0" dirty="0" err="1" smtClean="0"/>
              <a:t>Fabrycky</a:t>
            </a:r>
            <a:r>
              <a:rPr lang="en-US" altLang="ja-JP" sz="1800" b="0" dirty="0" smtClean="0"/>
              <a:t>, D.C., Ford, E.B., Gautier III, T.N., </a:t>
            </a:r>
            <a:r>
              <a:rPr lang="en-US" altLang="ja-JP" sz="1800" b="0" dirty="0" err="1" smtClean="0"/>
              <a:t>Henze</a:t>
            </a:r>
            <a:r>
              <a:rPr lang="en-US" altLang="ja-JP" sz="1800" b="0" dirty="0" smtClean="0"/>
              <a:t>, C.E., Holman, M.J., Howard, A., Howell, S.B., Jenkins, J.M., Koch, D.G., </a:t>
            </a:r>
            <a:r>
              <a:rPr lang="en-US" altLang="ja-JP" sz="1800" b="0" dirty="0" err="1" smtClean="0"/>
              <a:t>Katham</a:t>
            </a:r>
            <a:r>
              <a:rPr lang="en-US" altLang="ja-JP" sz="1800" b="0" dirty="0" smtClean="0"/>
              <a:t>, D.W., </a:t>
            </a:r>
            <a:r>
              <a:rPr lang="en-US" altLang="ja-JP" sz="1800" b="0" dirty="0" err="1" smtClean="0"/>
              <a:t>Lissauer</a:t>
            </a:r>
            <a:r>
              <a:rPr lang="en-US" altLang="ja-JP" sz="1800" b="0" dirty="0" smtClean="0"/>
              <a:t>, J.J., Marcy, G.W., Quinn, S.N., </a:t>
            </a:r>
            <a:r>
              <a:rPr lang="en-US" altLang="ja-JP" sz="1800" b="0" dirty="0" err="1" smtClean="0"/>
              <a:t>Ragozzine</a:t>
            </a:r>
            <a:r>
              <a:rPr lang="en-US" altLang="ja-JP" sz="1800" b="0" dirty="0" smtClean="0"/>
              <a:t>, D., </a:t>
            </a:r>
            <a:r>
              <a:rPr lang="en-US" altLang="ja-JP" sz="1800" b="0" dirty="0" err="1" smtClean="0"/>
              <a:t>Sasselov</a:t>
            </a:r>
            <a:r>
              <a:rPr lang="en-US" altLang="ja-JP" sz="1800" b="0" dirty="0" smtClean="0"/>
              <a:t>, D.D., </a:t>
            </a:r>
            <a:r>
              <a:rPr lang="en-US" altLang="ja-JP" sz="1800" b="0" dirty="0" err="1" smtClean="0"/>
              <a:t>Seager</a:t>
            </a:r>
            <a:r>
              <a:rPr lang="en-US" altLang="ja-JP" sz="1800" b="0" dirty="0" smtClean="0"/>
              <a:t>, S., Barclay, T., </a:t>
            </a:r>
            <a:r>
              <a:rPr lang="en-US" altLang="ja-JP" sz="1800" b="0" dirty="0" err="1" smtClean="0"/>
              <a:t>Mullally</a:t>
            </a:r>
            <a:r>
              <a:rPr lang="en-US" altLang="ja-JP" sz="1800" b="0" dirty="0" smtClean="0"/>
              <a:t>, F., </a:t>
            </a:r>
            <a:r>
              <a:rPr lang="en-US" altLang="ja-JP" sz="1800" b="0" dirty="0" err="1" smtClean="0"/>
              <a:t>Seader</a:t>
            </a:r>
            <a:r>
              <a:rPr lang="en-US" altLang="ja-JP" sz="1800" b="0" dirty="0" smtClean="0"/>
              <a:t>, S.E., Still, M., </a:t>
            </a:r>
            <a:r>
              <a:rPr lang="en-US" altLang="ja-JP" sz="1800" b="0" dirty="0" err="1" smtClean="0"/>
              <a:t>Twicken</a:t>
            </a:r>
            <a:r>
              <a:rPr lang="en-US" altLang="ja-JP" sz="1800" b="0" dirty="0" smtClean="0"/>
              <a:t>, J.D., Thompson, S.E., </a:t>
            </a:r>
            <a:r>
              <a:rPr lang="en-US" altLang="ja-JP" sz="1800" b="0" dirty="0" err="1" smtClean="0"/>
              <a:t>Udiin</a:t>
            </a:r>
            <a:r>
              <a:rPr lang="en-US" altLang="ja-JP" sz="1800" b="0" dirty="0" smtClean="0"/>
              <a:t>, K., 2012: Two Earth-sized planets orbiting Kepler-20, Nature, 482, 195-198.</a:t>
            </a:r>
          </a:p>
          <a:p>
            <a:r>
              <a:rPr lang="en-US" altLang="ja-JP" sz="1800" b="0" dirty="0" smtClean="0"/>
              <a:t>Gibson, N. P., </a:t>
            </a:r>
            <a:r>
              <a:rPr lang="en-US" altLang="ja-JP" sz="1800" b="0" dirty="0" err="1" smtClean="0"/>
              <a:t>Aigrain</a:t>
            </a:r>
            <a:r>
              <a:rPr lang="en-US" altLang="ja-JP" sz="1800" b="0" dirty="0" smtClean="0"/>
              <a:t>, S., Pont, F., Sing, D. K., </a:t>
            </a:r>
            <a:r>
              <a:rPr lang="en-US" altLang="ja-JP" sz="1800" b="0" dirty="0" err="1" smtClean="0"/>
              <a:t>Désert</a:t>
            </a:r>
            <a:r>
              <a:rPr lang="en-US" altLang="ja-JP" sz="1800" b="0" dirty="0" smtClean="0"/>
              <a:t>, J.-M., Evans, T. M., Henry, G., </a:t>
            </a:r>
            <a:r>
              <a:rPr lang="en-US" altLang="ja-JP" sz="1800" b="0" dirty="0" err="1" smtClean="0"/>
              <a:t>Husnoo</a:t>
            </a:r>
            <a:r>
              <a:rPr lang="en-US" altLang="ja-JP" sz="1800" b="0" dirty="0" smtClean="0"/>
              <a:t>, N., Knutson, H., 2012a: Probing the haze in the atmosphere of HD189733b with Hubble Space Telescope/WFC3 transmission spectroscopy, MNRAS, 422, 753-760.</a:t>
            </a:r>
          </a:p>
          <a:p>
            <a:r>
              <a:rPr lang="en-US" altLang="ja-JP" sz="1800" b="0" dirty="0" smtClean="0"/>
              <a:t>Gibson, N. P., </a:t>
            </a:r>
            <a:r>
              <a:rPr lang="en-US" altLang="ja-JP" sz="1800" b="0" dirty="0" err="1" smtClean="0"/>
              <a:t>Aigrain</a:t>
            </a:r>
            <a:r>
              <a:rPr lang="en-US" altLang="ja-JP" sz="1800" b="0" dirty="0" smtClean="0"/>
              <a:t>, S., Roberts, S., Evans, T. M., Osborne, M., Pont, F., 2012b: A Gaussian process framework for </a:t>
            </a:r>
            <a:r>
              <a:rPr lang="en-US" altLang="ja-JP" sz="1800" b="0" dirty="0" err="1" smtClean="0"/>
              <a:t>modelling</a:t>
            </a:r>
            <a:r>
              <a:rPr lang="en-US" altLang="ja-JP" sz="1800" b="0" dirty="0" smtClean="0"/>
              <a:t> instrumental </a:t>
            </a:r>
            <a:r>
              <a:rPr lang="en-US" altLang="ja-JP" sz="1800" b="0" dirty="0" err="1" smtClean="0"/>
              <a:t>systematics</a:t>
            </a:r>
            <a:r>
              <a:rPr lang="en-US" altLang="ja-JP" sz="1800" b="0" dirty="0" smtClean="0"/>
              <a:t>: application to transmission spectroscopy, MNRAS, 419, 2683-2694.</a:t>
            </a:r>
          </a:p>
          <a:p>
            <a:r>
              <a:rPr lang="en-US" altLang="ja-JP" sz="1800" b="0" dirty="0" err="1" smtClean="0"/>
              <a:t>Heng</a:t>
            </a:r>
            <a:r>
              <a:rPr lang="en-US" altLang="ja-JP" sz="1800" b="0" dirty="0" smtClean="0"/>
              <a:t>, K., </a:t>
            </a:r>
            <a:r>
              <a:rPr lang="en-US" altLang="ja-JP" sz="1800" b="0" dirty="0" err="1" smtClean="0"/>
              <a:t>Menou</a:t>
            </a:r>
            <a:r>
              <a:rPr lang="en-US" altLang="ja-JP" sz="1800" b="0" dirty="0" smtClean="0"/>
              <a:t>, K., </a:t>
            </a:r>
            <a:r>
              <a:rPr lang="en-US" altLang="ja-JP" sz="1800" b="0" dirty="0" err="1" smtClean="0"/>
              <a:t>Phillipps</a:t>
            </a:r>
            <a:r>
              <a:rPr lang="en-US" altLang="ja-JP" sz="1800" b="0" dirty="0" smtClean="0"/>
              <a:t>, P.J., 2011: Atmospheric circulation of tidally locked </a:t>
            </a:r>
            <a:r>
              <a:rPr lang="en-US" altLang="ja-JP" sz="1800" b="0" dirty="0" err="1" smtClean="0"/>
              <a:t>exoplanets</a:t>
            </a:r>
            <a:r>
              <a:rPr lang="en-US" altLang="ja-JP" sz="1800" b="0" dirty="0" smtClean="0"/>
              <a:t>: a suite of benchmark tests for dynamical solvers, MNRAS, 413, 2380-2402.</a:t>
            </a:r>
          </a:p>
          <a:p>
            <a:endParaRPr lang="en-US" altLang="ja-JP" sz="1800" b="0"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References4</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err="1" smtClean="0"/>
              <a:t>Huitson</a:t>
            </a:r>
            <a:r>
              <a:rPr lang="en-US" altLang="ja-JP" sz="1800" b="0" dirty="0" smtClean="0"/>
              <a:t>, C.M., Sing, D.K., Vidal-</a:t>
            </a:r>
            <a:r>
              <a:rPr lang="en-US" altLang="ja-JP" sz="1800" b="0" dirty="0" err="1" smtClean="0"/>
              <a:t>Madjar</a:t>
            </a:r>
            <a:r>
              <a:rPr lang="en-US" altLang="ja-JP" sz="1800" b="0" dirty="0" smtClean="0"/>
              <a:t>, A., </a:t>
            </a:r>
            <a:r>
              <a:rPr lang="en-US" altLang="ja-JP" sz="1800" b="0" dirty="0" err="1" smtClean="0"/>
              <a:t>Ballester</a:t>
            </a:r>
            <a:r>
              <a:rPr lang="en-US" altLang="ja-JP" sz="1800" b="0" dirty="0" smtClean="0"/>
              <a:t>, G. E., </a:t>
            </a:r>
            <a:r>
              <a:rPr lang="en-US" altLang="ja-JP" sz="1800" b="0" dirty="0" err="1" smtClean="0"/>
              <a:t>Lecavelier</a:t>
            </a:r>
            <a:r>
              <a:rPr lang="en-US" altLang="ja-JP" sz="1800" b="0" dirty="0" smtClean="0"/>
              <a:t> des </a:t>
            </a:r>
            <a:r>
              <a:rPr lang="en-US" altLang="ja-JP" sz="1800" b="0" dirty="0" err="1" smtClean="0"/>
              <a:t>Etangs</a:t>
            </a:r>
            <a:r>
              <a:rPr lang="en-US" altLang="ja-JP" sz="1800" b="0" dirty="0" smtClean="0"/>
              <a:t>, A., </a:t>
            </a:r>
            <a:r>
              <a:rPr lang="en-US" altLang="ja-JP" sz="1800" b="0" dirty="0" err="1" smtClean="0"/>
              <a:t>Désert</a:t>
            </a:r>
            <a:r>
              <a:rPr lang="en-US" altLang="ja-JP" sz="1800" b="0" dirty="0" smtClean="0"/>
              <a:t>, J.-M., Pont, F., 2012: Temperature–pressure profile of the hot Jupiter HD 189733b from HST sodium observations detection of upper atmospheric heating, MNRAS, 422, 2477-2488.</a:t>
            </a:r>
          </a:p>
          <a:p>
            <a:r>
              <a:rPr lang="en-US" altLang="ja-JP" sz="1800" b="0" dirty="0" smtClean="0"/>
              <a:t>Jenkins, J.M., </a:t>
            </a:r>
            <a:r>
              <a:rPr lang="en-US" altLang="ja-JP" sz="1800" b="0" dirty="0" err="1" smtClean="0"/>
              <a:t>Twicken</a:t>
            </a:r>
            <a:r>
              <a:rPr lang="en-US" altLang="ja-JP" sz="1800" b="0" dirty="0" smtClean="0"/>
              <a:t>, J.D., </a:t>
            </a:r>
            <a:r>
              <a:rPr lang="en-US" altLang="ja-JP" sz="1800" b="0" dirty="0" err="1" smtClean="0"/>
              <a:t>Batalha</a:t>
            </a:r>
            <a:r>
              <a:rPr lang="en-US" altLang="ja-JP" sz="1800" b="0" dirty="0" smtClean="0"/>
              <a:t>, N.M., Caldwell, D. A., Cochran, W.D., </a:t>
            </a:r>
            <a:r>
              <a:rPr lang="en-US" altLang="ja-JP" sz="1800" b="0" dirty="0" err="1" smtClean="0"/>
              <a:t>Endl</a:t>
            </a:r>
            <a:r>
              <a:rPr lang="en-US" altLang="ja-JP" sz="1800" b="0" dirty="0" smtClean="0"/>
              <a:t>, M., Latham, D.W., </a:t>
            </a:r>
            <a:r>
              <a:rPr lang="en-US" altLang="ja-JP" sz="1800" b="0" dirty="0" err="1" smtClean="0"/>
              <a:t>Esquerdo</a:t>
            </a:r>
            <a:r>
              <a:rPr lang="en-US" altLang="ja-JP" sz="1800" b="0" dirty="0" smtClean="0"/>
              <a:t>, G.A., </a:t>
            </a:r>
            <a:r>
              <a:rPr lang="en-US" altLang="ja-JP" sz="1800" b="0" dirty="0" err="1" smtClean="0"/>
              <a:t>Seader</a:t>
            </a:r>
            <a:r>
              <a:rPr lang="en-US" altLang="ja-JP" sz="1800" b="0" dirty="0" smtClean="0"/>
              <a:t>, S., </a:t>
            </a:r>
            <a:r>
              <a:rPr lang="en-US" altLang="ja-JP" sz="1800" b="0" dirty="0" err="1" smtClean="0"/>
              <a:t>Bieryla</a:t>
            </a:r>
            <a:r>
              <a:rPr lang="en-US" altLang="ja-JP" sz="1800" b="0" dirty="0" smtClean="0"/>
              <a:t>, A., </a:t>
            </a:r>
            <a:r>
              <a:rPr lang="en-US" altLang="ja-JP" sz="1800" b="0" dirty="0" err="1" smtClean="0"/>
              <a:t>Petigura</a:t>
            </a:r>
            <a:r>
              <a:rPr lang="en-US" altLang="ja-JP" sz="1800" b="0" dirty="0" smtClean="0"/>
              <a:t>, E., Ciardi, D.R., Marcy, G. W., Isaacson, H., Huber, D., Rowe, J.F., Torres, G., Bryson, S. T., </a:t>
            </a:r>
            <a:r>
              <a:rPr lang="en-US" altLang="ja-JP" sz="1800" b="0" dirty="0" err="1" smtClean="0"/>
              <a:t>Buchhave</a:t>
            </a:r>
            <a:r>
              <a:rPr lang="en-US" altLang="ja-JP" sz="1800" b="0" dirty="0" smtClean="0"/>
              <a:t>, L., Ramirez, I., Wolfgang, A., Li, J., Campbell, J. R., </a:t>
            </a:r>
            <a:r>
              <a:rPr lang="en-US" altLang="ja-JP" sz="1800" b="0" dirty="0" err="1" smtClean="0"/>
              <a:t>Tenenbaum</a:t>
            </a:r>
            <a:r>
              <a:rPr lang="en-US" altLang="ja-JP" sz="1800" b="0" dirty="0" smtClean="0"/>
              <a:t>, P., </a:t>
            </a:r>
            <a:r>
              <a:rPr lang="en-US" altLang="ja-JP" sz="1800" b="0" dirty="0" err="1" smtClean="0"/>
              <a:t>Sanderfer</a:t>
            </a:r>
            <a:r>
              <a:rPr lang="en-US" altLang="ja-JP" sz="1800" b="0" dirty="0" smtClean="0"/>
              <a:t>, D., </a:t>
            </a:r>
            <a:r>
              <a:rPr lang="en-US" altLang="ja-JP" sz="1800" b="0" dirty="0" err="1" smtClean="0"/>
              <a:t>Henze</a:t>
            </a:r>
            <a:r>
              <a:rPr lang="en-US" altLang="ja-JP" sz="1800" b="0" dirty="0" smtClean="0"/>
              <a:t>, C.E., </a:t>
            </a:r>
            <a:r>
              <a:rPr lang="en-US" altLang="ja-JP" sz="1800" b="0" dirty="0" err="1" smtClean="0"/>
              <a:t>Catanzarite</a:t>
            </a:r>
            <a:r>
              <a:rPr lang="en-US" altLang="ja-JP" sz="1800" b="0" dirty="0" smtClean="0"/>
              <a:t>, J. H., Gilliland, R.L., </a:t>
            </a:r>
            <a:r>
              <a:rPr lang="en-US" altLang="ja-JP" sz="1800" b="0" dirty="0" err="1" smtClean="0"/>
              <a:t>Borucki</a:t>
            </a:r>
            <a:r>
              <a:rPr lang="en-US" altLang="ja-JP" sz="1800" b="0" dirty="0" smtClean="0"/>
              <a:t>, W.J., 2015: Discovery and validation of Kepler-452b: A 1.6-Earth-radius super Earth </a:t>
            </a:r>
            <a:r>
              <a:rPr lang="en-US" altLang="ja-JP" sz="1800" b="0" dirty="0" err="1" smtClean="0"/>
              <a:t>exoplanet</a:t>
            </a:r>
            <a:r>
              <a:rPr lang="en-US" altLang="ja-JP" sz="1800" b="0" dirty="0" smtClean="0"/>
              <a:t> in the habitable zone of a G2 star, Astron. J., 150, 56-74.</a:t>
            </a:r>
          </a:p>
          <a:p>
            <a:r>
              <a:rPr lang="en-US" altLang="ja-JP" sz="1800" b="0" dirty="0" err="1" smtClean="0"/>
              <a:t>Kataria</a:t>
            </a:r>
            <a:r>
              <a:rPr lang="en-US" altLang="ja-JP" sz="1800" b="0" dirty="0" smtClean="0"/>
              <a:t>, T., Showman, A.P., Fortney, J.J., Stevenson, K.B., Line, M.R., </a:t>
            </a:r>
            <a:r>
              <a:rPr lang="en-US" altLang="ja-JP" sz="1800" b="0" dirty="0" err="1" smtClean="0"/>
              <a:t>Kreidberg</a:t>
            </a:r>
            <a:r>
              <a:rPr lang="en-US" altLang="ja-JP" sz="1800" b="0" dirty="0" smtClean="0"/>
              <a:t>, L., Bean, J.L., </a:t>
            </a:r>
            <a:r>
              <a:rPr lang="en-US" altLang="ja-JP" sz="1800" b="0" dirty="0" err="1" smtClean="0"/>
              <a:t>Désert</a:t>
            </a:r>
            <a:r>
              <a:rPr lang="en-US" altLang="ja-JP" sz="1800" b="0" dirty="0" smtClean="0"/>
              <a:t>, J.-M., 2015: The atmospheric circulation of the hot Jupiter WASP-43b: Comparing three-dimensional models to </a:t>
            </a:r>
            <a:r>
              <a:rPr lang="en-US" altLang="ja-JP" sz="1800" b="0" dirty="0" err="1" smtClean="0"/>
              <a:t>spectrophotometric</a:t>
            </a:r>
            <a:r>
              <a:rPr lang="en-US" altLang="ja-JP" sz="1800" b="0" dirty="0" smtClean="0"/>
              <a:t> data, </a:t>
            </a:r>
            <a:r>
              <a:rPr lang="en-US" altLang="ja-JP" sz="1800" b="0" dirty="0" err="1" smtClean="0"/>
              <a:t>Astrophys</a:t>
            </a:r>
            <a:r>
              <a:rPr lang="en-US" altLang="ja-JP" sz="1800" b="0" dirty="0" smtClean="0"/>
              <a:t>. J., 801, 86.</a:t>
            </a:r>
          </a:p>
          <a:p>
            <a:r>
              <a:rPr lang="en-US" altLang="ja-JP" sz="1800" b="0" dirty="0" smtClean="0"/>
              <a:t>Knutson, H.A., </a:t>
            </a:r>
            <a:r>
              <a:rPr lang="en-US" altLang="ja-JP" sz="1800" b="0" dirty="0" err="1" smtClean="0"/>
              <a:t>Benneke</a:t>
            </a:r>
            <a:r>
              <a:rPr lang="en-US" altLang="ja-JP" sz="1800" b="0" dirty="0" smtClean="0"/>
              <a:t>, B., Deming, D., </a:t>
            </a:r>
            <a:r>
              <a:rPr lang="en-US" altLang="ja-JP" sz="1800" b="0" dirty="0" err="1" smtClean="0"/>
              <a:t>Homeier</a:t>
            </a:r>
            <a:r>
              <a:rPr lang="en-US" altLang="ja-JP" sz="1800" b="0" dirty="0" smtClean="0"/>
              <a:t>, D., 2014: A featureless transmission spectrum for the Neptune-mass </a:t>
            </a:r>
            <a:r>
              <a:rPr lang="en-US" altLang="ja-JP" sz="1800" b="0" dirty="0" err="1" smtClean="0"/>
              <a:t>exoplane.t</a:t>
            </a:r>
            <a:r>
              <a:rPr lang="en-US" altLang="ja-JP" sz="1800" b="0" dirty="0" smtClean="0"/>
              <a:t> GJ 436b, Nature, 505, 66-68.</a:t>
            </a:r>
          </a:p>
          <a:p>
            <a:r>
              <a:rPr lang="en-US" altLang="ja-JP" sz="1800" b="0" dirty="0" smtClean="0"/>
              <a:t>Knutson, H.A., Charbonneau, D., Allen, L.E., Fortney, J.J., </a:t>
            </a:r>
            <a:r>
              <a:rPr lang="en-US" altLang="ja-JP" sz="1800" b="0" dirty="0" err="1" smtClean="0"/>
              <a:t>Agol</a:t>
            </a:r>
            <a:r>
              <a:rPr lang="en-US" altLang="ja-JP" sz="1800" b="0" dirty="0" smtClean="0"/>
              <a:t>, E., Cowan, N.B., Showman, A.P., Cooper, C.S., </a:t>
            </a:r>
            <a:r>
              <a:rPr lang="en-US" altLang="ja-JP" sz="1800" b="0" dirty="0" err="1" smtClean="0"/>
              <a:t>Megeath</a:t>
            </a:r>
            <a:r>
              <a:rPr lang="en-US" altLang="ja-JP" sz="1800" b="0" dirty="0" smtClean="0"/>
              <a:t>, S.T, 2007: A map of the day-night contrast of the </a:t>
            </a:r>
            <a:r>
              <a:rPr lang="en-US" altLang="ja-JP" sz="1800" b="0" dirty="0" err="1" smtClean="0"/>
              <a:t>extrasolar</a:t>
            </a:r>
            <a:r>
              <a:rPr lang="en-US" altLang="ja-JP" sz="1800" b="0" dirty="0" smtClean="0"/>
              <a:t> planet HD 189733b, Nature, 447, 183-186.</a:t>
            </a:r>
          </a:p>
          <a:p>
            <a:endParaRPr lang="en-US" altLang="ja-JP" sz="1800" b="0"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References5</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smtClean="0"/>
              <a:t>Knutson, H.A., Charbonneau, D., Cowan, N.B., </a:t>
            </a:r>
            <a:r>
              <a:rPr lang="en-US" altLang="ja-JP" sz="1800" b="0" dirty="0" err="1" smtClean="0"/>
              <a:t>Agol</a:t>
            </a:r>
            <a:r>
              <a:rPr lang="en-US" altLang="ja-JP" sz="1800" b="0" dirty="0" smtClean="0"/>
              <a:t>, E., Showman, A.P., Fortney, J.J., Henry, G.W., Everett, M.E., Allen, L.E., 2009: Multi-wavelength constraints on the day-night circulation patterns of HD 189733b, </a:t>
            </a:r>
            <a:r>
              <a:rPr lang="en-US" altLang="ja-JP" sz="1800" b="0" dirty="0" err="1" smtClean="0"/>
              <a:t>Astrophys</a:t>
            </a:r>
            <a:r>
              <a:rPr lang="en-US" altLang="ja-JP" sz="1800" b="0" dirty="0" smtClean="0"/>
              <a:t>. J., 690, 822-836.</a:t>
            </a:r>
          </a:p>
          <a:p>
            <a:r>
              <a:rPr lang="en-US" altLang="ja-JP" sz="1800" b="0" dirty="0" smtClean="0"/>
              <a:t>Knutson, H.A., Lewis, N., Fortney, J.J., Burrows, A., Showman, A.P., Cowan, N.B., </a:t>
            </a:r>
            <a:r>
              <a:rPr lang="en-US" altLang="ja-JP" sz="1800" b="0" dirty="0" err="1" smtClean="0"/>
              <a:t>Agol</a:t>
            </a:r>
            <a:r>
              <a:rPr lang="en-US" altLang="ja-JP" sz="1800" b="0" dirty="0" smtClean="0"/>
              <a:t>, E., </a:t>
            </a:r>
            <a:r>
              <a:rPr lang="en-US" altLang="ja-JP" sz="1800" b="0" dirty="0" err="1" smtClean="0"/>
              <a:t>Aigrain</a:t>
            </a:r>
            <a:r>
              <a:rPr lang="en-US" altLang="ja-JP" sz="1800" b="0" dirty="0" smtClean="0"/>
              <a:t>, S., Charbonneau, D., Deming, D., </a:t>
            </a:r>
            <a:r>
              <a:rPr lang="en-US" altLang="ja-JP" sz="1800" b="0" dirty="0" err="1" smtClean="0"/>
              <a:t>Désert</a:t>
            </a:r>
            <a:r>
              <a:rPr lang="en-US" altLang="ja-JP" sz="1800" b="0" dirty="0" smtClean="0"/>
              <a:t>, J.-M., Henry, G.W., Langton, J., Laughlin, G. 2012: 3.6 and 4.5</a:t>
            </a:r>
            <a:r>
              <a:rPr lang="el-GR" altLang="ja-JP" sz="1800" b="0" dirty="0" smtClean="0"/>
              <a:t>μ</a:t>
            </a:r>
            <a:r>
              <a:rPr lang="en-US" altLang="ja-JP" sz="1800" b="0" dirty="0" smtClean="0"/>
              <a:t>m phase curves and evidence for non-equilibrium chemistry in the atmosphere of </a:t>
            </a:r>
            <a:r>
              <a:rPr lang="en-US" altLang="ja-JP" sz="1800" b="0" dirty="0" err="1" smtClean="0"/>
              <a:t>extrasolar</a:t>
            </a:r>
            <a:r>
              <a:rPr lang="en-US" altLang="ja-JP" sz="1800" b="0" dirty="0" smtClean="0"/>
              <a:t> planet HD 189733b, </a:t>
            </a:r>
            <a:r>
              <a:rPr lang="en-US" altLang="ja-JP" sz="1800" b="0" dirty="0" err="1" smtClean="0"/>
              <a:t>Astrophys</a:t>
            </a:r>
            <a:r>
              <a:rPr lang="en-US" altLang="ja-JP" sz="1800" b="0" dirty="0" smtClean="0"/>
              <a:t>. J., 754, 22.</a:t>
            </a:r>
          </a:p>
          <a:p>
            <a:r>
              <a:rPr lang="en-US" altLang="ja-JP" sz="1800" b="0" dirty="0" err="1" smtClean="0"/>
              <a:t>Komacek</a:t>
            </a:r>
            <a:r>
              <a:rPr lang="en-US" altLang="ja-JP" sz="1800" b="0" dirty="0" smtClean="0"/>
              <a:t>, T.D., Showman, A.P., Tan, X., 2017: Atmospheric circulation of hot </a:t>
            </a:r>
            <a:r>
              <a:rPr lang="en-US" altLang="ja-JP" sz="1800" b="0" dirty="0" err="1" smtClean="0"/>
              <a:t>Jupiters</a:t>
            </a:r>
            <a:r>
              <a:rPr lang="en-US" altLang="ja-JP" sz="1800" b="0" dirty="0" smtClean="0"/>
              <a:t>: Dayside-</a:t>
            </a:r>
            <a:r>
              <a:rPr lang="en-US" altLang="ja-JP" sz="1800" b="0" dirty="0" err="1" smtClean="0"/>
              <a:t>nightside</a:t>
            </a:r>
            <a:r>
              <a:rPr lang="en-US" altLang="ja-JP" sz="1800" b="0" dirty="0" smtClean="0"/>
              <a:t> temperature differences. II. Comparison with observations, </a:t>
            </a:r>
            <a:r>
              <a:rPr lang="en-US" altLang="ja-JP" sz="1800" b="0" dirty="0" err="1" smtClean="0"/>
              <a:t>Astrophys</a:t>
            </a:r>
            <a:r>
              <a:rPr lang="en-US" altLang="ja-JP" sz="1800" b="0" dirty="0" smtClean="0"/>
              <a:t>. J., 835, 198.</a:t>
            </a:r>
          </a:p>
          <a:p>
            <a:r>
              <a:rPr lang="en-US" altLang="ja-JP" sz="1800" b="0" dirty="0" err="1" smtClean="0"/>
              <a:t>Kreidberg</a:t>
            </a:r>
            <a:r>
              <a:rPr lang="en-US" altLang="ja-JP" sz="1800" b="0" dirty="0" smtClean="0"/>
              <a:t>, L., Bean, J.L., </a:t>
            </a:r>
            <a:r>
              <a:rPr lang="en-US" altLang="ja-JP" sz="1800" b="0" dirty="0" err="1" smtClean="0"/>
              <a:t>Désert</a:t>
            </a:r>
            <a:r>
              <a:rPr lang="en-US" altLang="ja-JP" sz="1800" b="0" dirty="0" smtClean="0"/>
              <a:t> J.-M., </a:t>
            </a:r>
            <a:r>
              <a:rPr lang="en-US" altLang="ja-JP" sz="1800" b="0" dirty="0" err="1" smtClean="0"/>
              <a:t>Benneke</a:t>
            </a:r>
            <a:r>
              <a:rPr lang="en-US" altLang="ja-JP" sz="1800" b="0" dirty="0" smtClean="0"/>
              <a:t>, B., Deming, D., Stevenson, K.B., </a:t>
            </a:r>
            <a:r>
              <a:rPr lang="en-US" altLang="ja-JP" sz="1800" b="0" dirty="0" err="1" smtClean="0"/>
              <a:t>Seager</a:t>
            </a:r>
            <a:r>
              <a:rPr lang="en-US" altLang="ja-JP" sz="1800" b="0" dirty="0" smtClean="0"/>
              <a:t>, S., Berta-Thompson, Z., </a:t>
            </a:r>
            <a:r>
              <a:rPr lang="en-US" altLang="ja-JP" sz="1800" b="0" dirty="0" err="1" smtClean="0"/>
              <a:t>Seifahrt</a:t>
            </a:r>
            <a:r>
              <a:rPr lang="en-US" altLang="ja-JP" sz="1800" b="0" dirty="0" smtClean="0"/>
              <a:t>, A., </a:t>
            </a:r>
            <a:r>
              <a:rPr lang="en-US" altLang="ja-JP" sz="1800" b="0" dirty="0" err="1" smtClean="0"/>
              <a:t>Homeier</a:t>
            </a:r>
            <a:r>
              <a:rPr lang="en-US" altLang="ja-JP" sz="1800" b="0" dirty="0" smtClean="0"/>
              <a:t>, D., 2014, Clouds in the atmosphere of the super-Earth </a:t>
            </a:r>
            <a:r>
              <a:rPr lang="en-US" altLang="ja-JP" sz="1800" b="0" dirty="0" err="1" smtClean="0"/>
              <a:t>exoplanet</a:t>
            </a:r>
            <a:r>
              <a:rPr lang="en-US" altLang="ja-JP" sz="1800" b="0" dirty="0" smtClean="0"/>
              <a:t> GJ1214b, Nature, 505, 69-72.</a:t>
            </a:r>
          </a:p>
          <a:p>
            <a:r>
              <a:rPr lang="en-US" altLang="ja-JP" sz="1800" b="0" dirty="0" smtClean="0"/>
              <a:t>Lopez, E.D., </a:t>
            </a:r>
            <a:r>
              <a:rPr lang="en-US" altLang="ja-JP" sz="1800" b="0" dirty="0" err="1" smtClean="0"/>
              <a:t>Forthey</a:t>
            </a:r>
            <a:r>
              <a:rPr lang="en-US" altLang="ja-JP" sz="1800" b="0" dirty="0" smtClean="0"/>
              <a:t>, J.J., Miller, N., 2012: How thermal evolution and mass-loss sculpt populations of super-Earths and sub-</a:t>
            </a:r>
            <a:r>
              <a:rPr lang="en-US" altLang="ja-JP" sz="1800" b="0" dirty="0" err="1" smtClean="0"/>
              <a:t>Neptunes</a:t>
            </a:r>
            <a:r>
              <a:rPr lang="en-US" altLang="ja-JP" sz="1800" b="0" dirty="0" smtClean="0"/>
              <a:t>: Application to the Kepler-11 system and beyond, </a:t>
            </a:r>
            <a:r>
              <a:rPr lang="en-US" altLang="ja-JP" sz="1800" b="0" dirty="0" err="1" smtClean="0"/>
              <a:t>Astrophys</a:t>
            </a:r>
            <a:r>
              <a:rPr lang="en-US" altLang="ja-JP" sz="1800" b="0" dirty="0" smtClean="0"/>
              <a:t>. J., 761, 59-71.</a:t>
            </a:r>
          </a:p>
          <a:p>
            <a:r>
              <a:rPr lang="en-US" altLang="ja-JP" sz="1800" b="0" dirty="0" err="1" smtClean="0"/>
              <a:t>Louden</a:t>
            </a:r>
            <a:r>
              <a:rPr lang="en-US" altLang="ja-JP" sz="1800" b="0" dirty="0" smtClean="0"/>
              <a:t>, T., Wheatley, P.J., 2015: Spatially resolved eastward winds and rotation of HD189733b, </a:t>
            </a:r>
            <a:r>
              <a:rPr lang="en-US" altLang="ja-JP" sz="1800" b="0" dirty="0" err="1" smtClean="0"/>
              <a:t>Astrophys</a:t>
            </a:r>
            <a:r>
              <a:rPr lang="en-US" altLang="ja-JP" sz="1800" b="0" dirty="0" smtClean="0"/>
              <a:t>. J. </a:t>
            </a:r>
            <a:r>
              <a:rPr lang="en-US" altLang="ja-JP" sz="1800" b="0" dirty="0" err="1" smtClean="0"/>
              <a:t>Lett</a:t>
            </a:r>
            <a:r>
              <a:rPr lang="en-US" altLang="ja-JP" sz="1800" b="0" dirty="0" smtClean="0"/>
              <a:t>., 2015, 814, L24.</a:t>
            </a:r>
          </a:p>
          <a:p>
            <a:r>
              <a:rPr lang="en-US" altLang="ja-JP" sz="1800" b="0" dirty="0" err="1" smtClean="0"/>
              <a:t>Majeau</a:t>
            </a:r>
            <a:r>
              <a:rPr lang="en-US" altLang="ja-JP" sz="1800" b="0" dirty="0" smtClean="0"/>
              <a:t>, C., </a:t>
            </a:r>
            <a:r>
              <a:rPr lang="en-US" altLang="ja-JP" sz="1800" b="0" dirty="0" err="1" smtClean="0"/>
              <a:t>Agol</a:t>
            </a:r>
            <a:r>
              <a:rPr lang="en-US" altLang="ja-JP" sz="1800" b="0" dirty="0" smtClean="0"/>
              <a:t>, E., Cowan, N.B., 2012: A two-dimensional infrared map of the </a:t>
            </a:r>
            <a:r>
              <a:rPr lang="en-US" altLang="ja-JP" sz="1800" b="0" dirty="0" err="1" smtClean="0"/>
              <a:t>extrasolar</a:t>
            </a:r>
            <a:r>
              <a:rPr lang="en-US" altLang="ja-JP" sz="1800" b="0" dirty="0" smtClean="0"/>
              <a:t> planet HD189733b, </a:t>
            </a:r>
            <a:r>
              <a:rPr lang="en-US" altLang="ja-JP" sz="1800" b="0" dirty="0" err="1" smtClean="0"/>
              <a:t>Astrophys</a:t>
            </a:r>
            <a:r>
              <a:rPr lang="en-US" altLang="ja-JP" sz="1800" b="0" dirty="0" smtClean="0"/>
              <a:t>. J., 747, L20.</a:t>
            </a:r>
          </a:p>
          <a:p>
            <a:endParaRPr lang="en-US" altLang="ja-JP" sz="1800" b="0" dirty="0"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References6</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err="1" smtClean="0"/>
              <a:t>Marois</a:t>
            </a:r>
            <a:r>
              <a:rPr lang="en-US" altLang="ja-JP" sz="1800" b="0" dirty="0" smtClean="0"/>
              <a:t>, C., Zuckerman, B., </a:t>
            </a:r>
            <a:r>
              <a:rPr lang="en-US" altLang="ja-JP" sz="1800" b="0" dirty="0" err="1" smtClean="0"/>
              <a:t>Konopacky</a:t>
            </a:r>
            <a:r>
              <a:rPr lang="en-US" altLang="ja-JP" sz="1800" b="0" dirty="0" smtClean="0"/>
              <a:t>, Q. M., Macintosh, B., Barman, T., 2010: Images of a fourth planet orbiting HR 8799, Nature, 468, 1080-1083.</a:t>
            </a:r>
          </a:p>
          <a:p>
            <a:r>
              <a:rPr lang="en-US" altLang="ja-JP" sz="1800" b="0" dirty="0" err="1" smtClean="0"/>
              <a:t>Maxted</a:t>
            </a:r>
            <a:r>
              <a:rPr lang="en-US" altLang="ja-JP" sz="1800" b="0" dirty="0" smtClean="0"/>
              <a:t>, P.F.L., Anderson, D.R., Doyle, A.P., </a:t>
            </a:r>
            <a:r>
              <a:rPr lang="en-US" altLang="ja-JP" sz="1800" b="0" dirty="0" err="1" smtClean="0"/>
              <a:t>Gillon</a:t>
            </a:r>
            <a:r>
              <a:rPr lang="en-US" altLang="ja-JP" sz="1800" b="0" dirty="0" smtClean="0"/>
              <a:t>, M., Harrington, J., </a:t>
            </a:r>
            <a:r>
              <a:rPr lang="en-US" altLang="ja-JP" sz="1800" b="0" dirty="0" err="1" smtClean="0"/>
              <a:t>Iro</a:t>
            </a:r>
            <a:r>
              <a:rPr lang="en-US" altLang="ja-JP" sz="1800" b="0" dirty="0" smtClean="0"/>
              <a:t>, N., </a:t>
            </a:r>
            <a:r>
              <a:rPr lang="en-US" altLang="ja-JP" sz="1800" b="0" dirty="0" err="1" smtClean="0"/>
              <a:t>Jehin</a:t>
            </a:r>
            <a:r>
              <a:rPr lang="en-US" altLang="ja-JP" sz="1800" b="0" dirty="0" smtClean="0"/>
              <a:t>, E., </a:t>
            </a:r>
            <a:r>
              <a:rPr lang="en-US" altLang="ja-JP" sz="1800" b="0" dirty="0" err="1" smtClean="0"/>
              <a:t>Lafrenière</a:t>
            </a:r>
            <a:r>
              <a:rPr lang="en-US" altLang="ja-JP" sz="1800" b="0" dirty="0" smtClean="0"/>
              <a:t>, D., Smalley, B., </a:t>
            </a:r>
            <a:r>
              <a:rPr lang="en-US" altLang="ja-JP" sz="1800" b="0" dirty="0" err="1" smtClean="0"/>
              <a:t>Southworth</a:t>
            </a:r>
            <a:r>
              <a:rPr lang="en-US" altLang="ja-JP" sz="1800" b="0" dirty="0" smtClean="0"/>
              <a:t>, J., 2013: Spitzer 3.6 and 4.5</a:t>
            </a:r>
            <a:r>
              <a:rPr lang="el-GR" altLang="ja-JP" sz="1800" b="0" dirty="0" smtClean="0"/>
              <a:t>μ</a:t>
            </a:r>
            <a:r>
              <a:rPr lang="en-US" altLang="ja-JP" sz="1800" b="0" dirty="0" smtClean="0"/>
              <a:t>m full-orbit </a:t>
            </a:r>
            <a:r>
              <a:rPr lang="en-US" altLang="ja-JP" sz="1800" b="0" dirty="0" err="1" smtClean="0"/>
              <a:t>lightcurves</a:t>
            </a:r>
            <a:r>
              <a:rPr lang="en-US" altLang="ja-JP" sz="1800" b="0" dirty="0" smtClean="0"/>
              <a:t> of WASP-18, MNRAS, 428, 2645-2660.</a:t>
            </a:r>
          </a:p>
          <a:p>
            <a:r>
              <a:rPr lang="en-US" altLang="ja-JP" sz="1800" b="0" dirty="0" smtClean="0"/>
              <a:t>Rauscher, E., </a:t>
            </a:r>
            <a:r>
              <a:rPr lang="en-US" altLang="ja-JP" sz="1800" b="0" dirty="0" err="1" smtClean="0"/>
              <a:t>Menou</a:t>
            </a:r>
            <a:r>
              <a:rPr lang="en-US" altLang="ja-JP" sz="1800" b="0" dirty="0" smtClean="0"/>
              <a:t>, K., 2012: A general circulation model for gaseous </a:t>
            </a:r>
            <a:r>
              <a:rPr lang="en-US" altLang="ja-JP" sz="1800" b="0" dirty="0" err="1" smtClean="0"/>
              <a:t>exoplanets</a:t>
            </a:r>
            <a:r>
              <a:rPr lang="en-US" altLang="ja-JP" sz="1800" b="0" dirty="0" smtClean="0"/>
              <a:t> with double-gray </a:t>
            </a:r>
            <a:r>
              <a:rPr lang="en-US" altLang="ja-JP" sz="1800" b="0" dirty="0" err="1" smtClean="0"/>
              <a:t>radiative</a:t>
            </a:r>
            <a:r>
              <a:rPr lang="en-US" altLang="ja-JP" sz="1800" b="0" dirty="0" smtClean="0"/>
              <a:t> transfer, </a:t>
            </a:r>
            <a:r>
              <a:rPr lang="en-US" altLang="ja-JP" sz="1800" b="0" dirty="0" err="1" smtClean="0"/>
              <a:t>Astrophys</a:t>
            </a:r>
            <a:r>
              <a:rPr lang="en-US" altLang="ja-JP" sz="1800" b="0" dirty="0" smtClean="0"/>
              <a:t>. J., 750, 96.</a:t>
            </a:r>
          </a:p>
          <a:p>
            <a:r>
              <a:rPr lang="en-US" altLang="ja-JP" sz="1800" b="0" dirty="0" smtClean="0"/>
              <a:t>Showman, A.P., 2008: </a:t>
            </a:r>
            <a:r>
              <a:rPr lang="en-US" altLang="ja-JP" sz="1800" b="0" dirty="0" err="1" smtClean="0"/>
              <a:t>Extrasolar</a:t>
            </a:r>
            <a:r>
              <a:rPr lang="en-US" altLang="ja-JP" sz="1800" b="0" dirty="0" smtClean="0"/>
              <a:t> planets: A whiff of methane, Nature, 452, 296-297.</a:t>
            </a:r>
          </a:p>
          <a:p>
            <a:r>
              <a:rPr lang="en-US" altLang="ja-JP" sz="1800" b="0" dirty="0" smtClean="0"/>
              <a:t>Showman, A.P., 2016: Illuminating brown dwarfs, Nature, 533, 330-331.</a:t>
            </a:r>
          </a:p>
          <a:p>
            <a:r>
              <a:rPr lang="en-US" altLang="ja-JP" sz="1800" b="0" dirty="0" smtClean="0"/>
              <a:t>Showman, A.P., Fortney, J.J., Lewis, N.K., </a:t>
            </a:r>
            <a:r>
              <a:rPr lang="en-US" altLang="ja-JP" sz="1800" b="0" dirty="0" err="1" smtClean="0"/>
              <a:t>Shabram</a:t>
            </a:r>
            <a:r>
              <a:rPr lang="en-US" altLang="ja-JP" sz="1800" b="0" dirty="0" smtClean="0"/>
              <a:t>, M., 2013: Doppler signatures of the atmospheric circulation on hot </a:t>
            </a:r>
            <a:r>
              <a:rPr lang="en-US" altLang="ja-JP" sz="1800" b="0" dirty="0" err="1" smtClean="0"/>
              <a:t>Jupiters</a:t>
            </a:r>
            <a:r>
              <a:rPr lang="en-US" altLang="ja-JP" sz="1800" b="0" dirty="0" smtClean="0"/>
              <a:t>, </a:t>
            </a:r>
            <a:r>
              <a:rPr lang="en-US" altLang="ja-JP" sz="1800" b="0" dirty="0" err="1" smtClean="0"/>
              <a:t>Astrophys</a:t>
            </a:r>
            <a:r>
              <a:rPr lang="en-US" altLang="ja-JP" sz="1800" b="0" dirty="0" smtClean="0"/>
              <a:t>. J., 762, 24.</a:t>
            </a:r>
          </a:p>
          <a:p>
            <a:r>
              <a:rPr lang="en-US" altLang="ja-JP" sz="1800" b="0" dirty="0" smtClean="0"/>
              <a:t>Showman, A.P., Fortney, J.J., </a:t>
            </a:r>
            <a:r>
              <a:rPr lang="en-US" altLang="ja-JP" sz="1800" b="0" dirty="0" err="1" smtClean="0"/>
              <a:t>Lian</a:t>
            </a:r>
            <a:r>
              <a:rPr lang="en-US" altLang="ja-JP" sz="1800" b="0" dirty="0" smtClean="0"/>
              <a:t>, Y., Marley, M.S., Freedman, R.S., Knutson, H.A., Charbonneau, D., 2009: Atmospheric circulation of hot </a:t>
            </a:r>
            <a:r>
              <a:rPr lang="en-US" altLang="ja-JP" sz="1800" b="0" dirty="0" err="1" smtClean="0"/>
              <a:t>Jupiters</a:t>
            </a:r>
            <a:r>
              <a:rPr lang="en-US" altLang="ja-JP" sz="1800" b="0" dirty="0" smtClean="0"/>
              <a:t>: Coupled </a:t>
            </a:r>
            <a:r>
              <a:rPr lang="en-US" altLang="ja-JP" sz="1800" b="0" dirty="0" err="1" smtClean="0"/>
              <a:t>radiative</a:t>
            </a:r>
            <a:r>
              <a:rPr lang="en-US" altLang="ja-JP" sz="1800" b="0" dirty="0" smtClean="0"/>
              <a:t>-dynamical general circulation model simulations of HD189733b and HD209458b, </a:t>
            </a:r>
            <a:r>
              <a:rPr lang="en-US" altLang="ja-JP" sz="1800" b="0" dirty="0" err="1" smtClean="0"/>
              <a:t>Astrophys</a:t>
            </a:r>
            <a:r>
              <a:rPr lang="en-US" altLang="ja-JP" sz="1800" b="0" dirty="0" smtClean="0"/>
              <a:t>. J., 699, 564-584.</a:t>
            </a:r>
          </a:p>
          <a:p>
            <a:r>
              <a:rPr lang="en-US" altLang="ja-JP" sz="1800" b="0" dirty="0" smtClean="0"/>
              <a:t>Showman, A.P., </a:t>
            </a:r>
            <a:r>
              <a:rPr lang="en-US" altLang="ja-JP" sz="1800" b="0" dirty="0" err="1" smtClean="0"/>
              <a:t>Polvani</a:t>
            </a:r>
            <a:r>
              <a:rPr lang="en-US" altLang="ja-JP" sz="1800" b="0" dirty="0" smtClean="0"/>
              <a:t>, L.M., 2011: Equatorial </a:t>
            </a:r>
            <a:r>
              <a:rPr lang="en-US" altLang="ja-JP" sz="1800" b="0" dirty="0" err="1" smtClean="0"/>
              <a:t>superrotation</a:t>
            </a:r>
            <a:r>
              <a:rPr lang="en-US" altLang="ja-JP" sz="1800" b="0" dirty="0" smtClean="0"/>
              <a:t> on tidally locked </a:t>
            </a:r>
            <a:r>
              <a:rPr lang="en-US" altLang="ja-JP" sz="1800" b="0" dirty="0" err="1" smtClean="0"/>
              <a:t>exoplanets</a:t>
            </a:r>
            <a:r>
              <a:rPr lang="en-US" altLang="ja-JP" sz="1800" b="0" dirty="0" smtClean="0"/>
              <a:t>, </a:t>
            </a:r>
            <a:r>
              <a:rPr lang="en-US" altLang="ja-JP" sz="1800" b="0" dirty="0" err="1" smtClean="0"/>
              <a:t>Astrophys</a:t>
            </a:r>
            <a:r>
              <a:rPr lang="en-US" altLang="ja-JP" sz="1800" b="0" dirty="0" smtClean="0"/>
              <a:t>. J., 738, 71.</a:t>
            </a:r>
          </a:p>
          <a:p>
            <a:endParaRPr lang="en-US" altLang="ja-JP" sz="1800" b="0" dirty="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References7</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smtClean="0"/>
              <a:t>Sing, D.K., Fortney, J.J., </a:t>
            </a:r>
            <a:r>
              <a:rPr lang="en-US" altLang="ja-JP" sz="1800" b="0" dirty="0" err="1" smtClean="0"/>
              <a:t>Nikolov</a:t>
            </a:r>
            <a:r>
              <a:rPr lang="en-US" altLang="ja-JP" sz="1800" b="0" dirty="0" smtClean="0"/>
              <a:t>, N., </a:t>
            </a:r>
            <a:r>
              <a:rPr lang="en-US" altLang="ja-JP" sz="1800" b="0" dirty="0" err="1" smtClean="0"/>
              <a:t>Wakeford</a:t>
            </a:r>
            <a:r>
              <a:rPr lang="en-US" altLang="ja-JP" sz="1800" b="0" dirty="0" smtClean="0"/>
              <a:t>, H.R., </a:t>
            </a:r>
            <a:r>
              <a:rPr lang="en-US" altLang="ja-JP" sz="1800" b="0" dirty="0" err="1" smtClean="0"/>
              <a:t>Kataria</a:t>
            </a:r>
            <a:r>
              <a:rPr lang="en-US" altLang="ja-JP" sz="1800" b="0" dirty="0" smtClean="0"/>
              <a:t>, T., Evans, T.M., </a:t>
            </a:r>
            <a:r>
              <a:rPr lang="en-US" altLang="ja-JP" sz="1800" b="0" dirty="0" err="1" smtClean="0"/>
              <a:t>Aigrain</a:t>
            </a:r>
            <a:r>
              <a:rPr lang="en-US" altLang="ja-JP" sz="1800" b="0" dirty="0" smtClean="0"/>
              <a:t>, S., </a:t>
            </a:r>
            <a:r>
              <a:rPr lang="en-US" altLang="ja-JP" sz="1800" b="0" dirty="0" err="1" smtClean="0"/>
              <a:t>Ballester</a:t>
            </a:r>
            <a:r>
              <a:rPr lang="en-US" altLang="ja-JP" sz="1800" b="0" dirty="0" smtClean="0"/>
              <a:t>, G.E., Burrows, A.S., Deming, D., </a:t>
            </a:r>
            <a:r>
              <a:rPr lang="en-US" altLang="ja-JP" sz="1800" b="0" dirty="0" err="1" smtClean="0"/>
              <a:t>Désert</a:t>
            </a:r>
            <a:r>
              <a:rPr lang="en-US" altLang="ja-JP" sz="1800" b="0" dirty="0" smtClean="0"/>
              <a:t>, J.-M., Gibson, N.P., Henry, G.W., </a:t>
            </a:r>
            <a:r>
              <a:rPr lang="en-US" altLang="ja-JP" sz="1800" b="0" dirty="0" err="1" smtClean="0"/>
              <a:t>Huitson</a:t>
            </a:r>
            <a:r>
              <a:rPr lang="en-US" altLang="ja-JP" sz="1800" b="0" dirty="0" smtClean="0"/>
              <a:t>, C.M., Knutson, H.A., </a:t>
            </a:r>
            <a:r>
              <a:rPr lang="en-US" altLang="ja-JP" sz="1800" b="0" dirty="0" err="1" smtClean="0"/>
              <a:t>Lecavelier</a:t>
            </a:r>
            <a:r>
              <a:rPr lang="en-US" altLang="ja-JP" sz="1800" b="0" dirty="0" smtClean="0"/>
              <a:t> des </a:t>
            </a:r>
            <a:r>
              <a:rPr lang="en-US" altLang="ja-JP" sz="1800" b="0" dirty="0" err="1" smtClean="0"/>
              <a:t>Etangs</a:t>
            </a:r>
            <a:r>
              <a:rPr lang="en-US" altLang="ja-JP" sz="1800" b="0" dirty="0" smtClean="0"/>
              <a:t>, A.L., Pont, F., Showman, A.P., Vidal-</a:t>
            </a:r>
            <a:r>
              <a:rPr lang="en-US" altLang="ja-JP" sz="1800" b="0" dirty="0" err="1" smtClean="0"/>
              <a:t>Madjar</a:t>
            </a:r>
            <a:r>
              <a:rPr lang="en-US" altLang="ja-JP" sz="1800" b="0" dirty="0" smtClean="0"/>
              <a:t>, A., Williamson, M.H., Wilson, P.A., 2016: A continuum from clear to cloudy hot-Jupiter </a:t>
            </a:r>
            <a:r>
              <a:rPr lang="en-US" altLang="ja-JP" sz="1800" b="0" dirty="0" err="1" smtClean="0"/>
              <a:t>exoplanets</a:t>
            </a:r>
            <a:r>
              <a:rPr lang="en-US" altLang="ja-JP" sz="1800" b="0" dirty="0" smtClean="0"/>
              <a:t> without primordial water depletion, Nature, 529, 59-62.</a:t>
            </a:r>
          </a:p>
          <a:p>
            <a:r>
              <a:rPr lang="en-US" altLang="ja-JP" sz="1800" b="0" dirty="0" smtClean="0"/>
              <a:t>Sing, D.K., Vidal-</a:t>
            </a:r>
            <a:r>
              <a:rPr lang="en-US" altLang="ja-JP" sz="1800" b="0" dirty="0" err="1" smtClean="0"/>
              <a:t>Madjar</a:t>
            </a:r>
            <a:r>
              <a:rPr lang="en-US" altLang="ja-JP" sz="1800" b="0" dirty="0" smtClean="0"/>
              <a:t>, A., </a:t>
            </a:r>
            <a:r>
              <a:rPr lang="en-US" altLang="ja-JP" sz="1800" b="0" dirty="0" err="1" smtClean="0"/>
              <a:t>Lecavelier</a:t>
            </a:r>
            <a:r>
              <a:rPr lang="en-US" altLang="ja-JP" sz="1800" b="0" dirty="0" smtClean="0"/>
              <a:t> des </a:t>
            </a:r>
            <a:r>
              <a:rPr lang="en-US" altLang="ja-JP" sz="1800" b="0" dirty="0" err="1" smtClean="0"/>
              <a:t>Etang</a:t>
            </a:r>
            <a:r>
              <a:rPr lang="en-US" altLang="ja-JP" sz="1800" b="0" dirty="0" smtClean="0"/>
              <a:t>, A., </a:t>
            </a:r>
            <a:r>
              <a:rPr lang="en-US" altLang="ja-JP" sz="1800" b="0" dirty="0" err="1" smtClean="0"/>
              <a:t>Désert</a:t>
            </a:r>
            <a:r>
              <a:rPr lang="en-US" altLang="ja-JP" sz="1800" b="0" dirty="0" smtClean="0"/>
              <a:t>, J.-M., </a:t>
            </a:r>
            <a:r>
              <a:rPr lang="en-US" altLang="ja-JP" sz="1800" b="0" dirty="0" err="1" smtClean="0"/>
              <a:t>Ballester</a:t>
            </a:r>
            <a:r>
              <a:rPr lang="en-US" altLang="ja-JP" sz="1800" b="0" dirty="0" smtClean="0"/>
              <a:t>, G., </a:t>
            </a:r>
            <a:r>
              <a:rPr lang="en-US" altLang="ja-JP" sz="1800" b="0" dirty="0" err="1" smtClean="0"/>
              <a:t>Ehrenreich</a:t>
            </a:r>
            <a:r>
              <a:rPr lang="en-US" altLang="ja-JP" sz="1800" b="0" dirty="0" smtClean="0"/>
              <a:t>, D., 2008: </a:t>
            </a:r>
            <a:r>
              <a:rPr lang="en-US" altLang="ja-JP" sz="1800" b="0" dirty="0" err="1" smtClean="0"/>
              <a:t>Determing</a:t>
            </a:r>
            <a:r>
              <a:rPr lang="en-US" altLang="ja-JP" sz="1800" b="0" dirty="0" smtClean="0"/>
              <a:t> atmospheric conditions at the terminator of the hot Jupiter HD 209458b, </a:t>
            </a:r>
            <a:r>
              <a:rPr lang="en-US" altLang="ja-JP" sz="1800" b="0" dirty="0" err="1" smtClean="0"/>
              <a:t>Astrophys</a:t>
            </a:r>
            <a:r>
              <a:rPr lang="en-US" altLang="ja-JP" sz="1800" b="0" dirty="0" smtClean="0"/>
              <a:t>. J., 686, 667-673.</a:t>
            </a:r>
          </a:p>
          <a:p>
            <a:r>
              <a:rPr lang="en-US" altLang="ja-JP" sz="1800" b="0" dirty="0" err="1" smtClean="0"/>
              <a:t>Snellen</a:t>
            </a:r>
            <a:r>
              <a:rPr lang="en-US" altLang="ja-JP" sz="1800" b="0" dirty="0" smtClean="0"/>
              <a:t>, I.A.G., de </a:t>
            </a:r>
            <a:r>
              <a:rPr lang="en-US" altLang="ja-JP" sz="1800" b="0" dirty="0" err="1" smtClean="0"/>
              <a:t>Kok</a:t>
            </a:r>
            <a:r>
              <a:rPr lang="en-US" altLang="ja-JP" sz="1800" b="0" dirty="0" smtClean="0"/>
              <a:t>, R.J., de </a:t>
            </a:r>
            <a:r>
              <a:rPr lang="en-US" altLang="ja-JP" sz="1800" b="0" dirty="0" err="1" smtClean="0"/>
              <a:t>Moij</a:t>
            </a:r>
            <a:r>
              <a:rPr lang="en-US" altLang="ja-JP" sz="1800" b="0" dirty="0" smtClean="0"/>
              <a:t>, E.J.W., Albrecht, S., 2010: The orbital motion, absolute mass and high-altitude winds of </a:t>
            </a:r>
            <a:r>
              <a:rPr lang="en-US" altLang="ja-JP" sz="1800" b="0" dirty="0" err="1" smtClean="0"/>
              <a:t>exoplanet</a:t>
            </a:r>
            <a:r>
              <a:rPr lang="en-US" altLang="ja-JP" sz="1800" b="0" dirty="0" smtClean="0"/>
              <a:t> HD209458b, Nature, 465, 1049-1051.</a:t>
            </a:r>
          </a:p>
          <a:p>
            <a:r>
              <a:rPr lang="en-US" altLang="ja-JP" sz="1800" b="0" dirty="0" smtClean="0"/>
              <a:t>Stevenson, K.B., </a:t>
            </a:r>
            <a:r>
              <a:rPr lang="en-US" altLang="ja-JP" sz="1800" b="0" dirty="0" err="1" smtClean="0"/>
              <a:t>Désert</a:t>
            </a:r>
            <a:r>
              <a:rPr lang="en-US" altLang="ja-JP" sz="1800" b="0" dirty="0" smtClean="0"/>
              <a:t>, J.-M., Line, M.R., Bean, J.L., Fortney, J.J., Showman, A.P., </a:t>
            </a:r>
            <a:r>
              <a:rPr lang="en-US" altLang="ja-JP" sz="1800" b="0" dirty="0" err="1" smtClean="0"/>
              <a:t>Kataria</a:t>
            </a:r>
            <a:r>
              <a:rPr lang="en-US" altLang="ja-JP" sz="1800" b="0" dirty="0" smtClean="0"/>
              <a:t>, T., </a:t>
            </a:r>
            <a:r>
              <a:rPr lang="en-US" altLang="ja-JP" sz="1800" b="0" dirty="0" err="1" smtClean="0"/>
              <a:t>Kreidberg</a:t>
            </a:r>
            <a:r>
              <a:rPr lang="en-US" altLang="ja-JP" sz="1800" b="0" dirty="0" smtClean="0"/>
              <a:t>, L., McCullough, P.R., Henry, G.W., Charbonneau, D., Burrows, A., </a:t>
            </a:r>
            <a:r>
              <a:rPr lang="en-US" altLang="ja-JP" sz="1800" b="0" dirty="0" err="1" smtClean="0"/>
              <a:t>Seager</a:t>
            </a:r>
            <a:r>
              <a:rPr lang="en-US" altLang="ja-JP" sz="1800" b="0" dirty="0" smtClean="0"/>
              <a:t>, S., </a:t>
            </a:r>
            <a:r>
              <a:rPr lang="en-US" altLang="ja-JP" sz="1800" b="0" dirty="0" err="1" smtClean="0"/>
              <a:t>Madhusudhan</a:t>
            </a:r>
            <a:r>
              <a:rPr lang="en-US" altLang="ja-JP" sz="1800" b="0" dirty="0" smtClean="0"/>
              <a:t>, N., Williamson, M.H., </a:t>
            </a:r>
            <a:r>
              <a:rPr lang="en-US" altLang="ja-JP" sz="1800" b="0" dirty="0" err="1" smtClean="0"/>
              <a:t>Homeier</a:t>
            </a:r>
            <a:r>
              <a:rPr lang="en-US" altLang="ja-JP" sz="1800" b="0" dirty="0" smtClean="0"/>
              <a:t>, D., 2014: Thermal structure of an </a:t>
            </a:r>
            <a:r>
              <a:rPr lang="en-US" altLang="ja-JP" sz="1800" b="0" dirty="0" err="1" smtClean="0"/>
              <a:t>exoplanet</a:t>
            </a:r>
            <a:r>
              <a:rPr lang="en-US" altLang="ja-JP" sz="1800" b="0" dirty="0" smtClean="0"/>
              <a:t> atmosphere from phase-resolved emission spectroscopy, Science, 346, 838-841.</a:t>
            </a:r>
          </a:p>
          <a:p>
            <a:r>
              <a:rPr lang="en-US" altLang="ja-JP" sz="1800" b="0" dirty="0" smtClean="0"/>
              <a:t>Swain, M. R., </a:t>
            </a:r>
            <a:r>
              <a:rPr lang="en-US" altLang="ja-JP" sz="1800" b="0" dirty="0" err="1" smtClean="0"/>
              <a:t>Vasisht</a:t>
            </a:r>
            <a:r>
              <a:rPr lang="en-US" altLang="ja-JP" sz="1800" b="0" dirty="0" smtClean="0"/>
              <a:t>, G., </a:t>
            </a:r>
            <a:r>
              <a:rPr lang="en-US" altLang="ja-JP" sz="1800" b="0" dirty="0" err="1" smtClean="0"/>
              <a:t>Tinetti</a:t>
            </a:r>
            <a:r>
              <a:rPr lang="en-US" altLang="ja-JP" sz="1800" b="0" dirty="0" smtClean="0"/>
              <a:t>, G., 2008: The presence of methane in the atmosphere of an </a:t>
            </a:r>
            <a:r>
              <a:rPr lang="en-US" altLang="ja-JP" sz="1800" b="0" dirty="0" err="1" smtClean="0"/>
              <a:t>extrasolar</a:t>
            </a:r>
            <a:r>
              <a:rPr lang="en-US" altLang="ja-JP" sz="1800" b="0" dirty="0" smtClean="0"/>
              <a:t> planet, Nature, 452, 329-331.</a:t>
            </a:r>
          </a:p>
          <a:p>
            <a:endParaRPr lang="en-US" altLang="ja-JP" sz="1800" b="0" dirty="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References8</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err="1" smtClean="0"/>
              <a:t>Tinetti</a:t>
            </a:r>
            <a:r>
              <a:rPr lang="en-US" altLang="ja-JP" sz="1800" b="0" dirty="0" smtClean="0"/>
              <a:t>, G., Vidal-</a:t>
            </a:r>
            <a:r>
              <a:rPr lang="en-US" altLang="ja-JP" sz="1800" b="0" dirty="0" err="1" smtClean="0"/>
              <a:t>Madjar</a:t>
            </a:r>
            <a:r>
              <a:rPr lang="en-US" altLang="ja-JP" sz="1800" b="0" dirty="0" smtClean="0"/>
              <a:t>, A., Liang, M.-C., Beaulieu, J.-P., Yung, Y., Carey, S., Barber, R.J., Tennyson, J., </a:t>
            </a:r>
            <a:r>
              <a:rPr lang="en-US" altLang="ja-JP" sz="1800" b="0" dirty="0" err="1" smtClean="0"/>
              <a:t>Ribas</a:t>
            </a:r>
            <a:r>
              <a:rPr lang="en-US" altLang="ja-JP" sz="1800" b="0" dirty="0" smtClean="0"/>
              <a:t>, I., Allard, N., </a:t>
            </a:r>
            <a:r>
              <a:rPr lang="en-US" altLang="ja-JP" sz="1800" b="0" dirty="0" err="1" smtClean="0"/>
              <a:t>Ballester</a:t>
            </a:r>
            <a:r>
              <a:rPr lang="en-US" altLang="ja-JP" sz="1800" b="0" dirty="0" smtClean="0"/>
              <a:t>, G.E., Sing, D.K., </a:t>
            </a:r>
            <a:r>
              <a:rPr lang="en-US" altLang="ja-JP" sz="1800" b="0" dirty="0" err="1" smtClean="0"/>
              <a:t>Selsis</a:t>
            </a:r>
            <a:r>
              <a:rPr lang="en-US" altLang="ja-JP" sz="1800" b="0" dirty="0" smtClean="0"/>
              <a:t>, F., 2007: Water </a:t>
            </a:r>
            <a:r>
              <a:rPr lang="en-US" altLang="ja-JP" sz="1800" b="0" dirty="0" err="1" smtClean="0"/>
              <a:t>vapour</a:t>
            </a:r>
            <a:r>
              <a:rPr lang="en-US" altLang="ja-JP" sz="1800" b="0" dirty="0" smtClean="0"/>
              <a:t> in the atmosphere of a transiting </a:t>
            </a:r>
            <a:r>
              <a:rPr lang="en-US" altLang="ja-JP" sz="1800" b="0" dirty="0" err="1" smtClean="0"/>
              <a:t>extrasolar</a:t>
            </a:r>
            <a:r>
              <a:rPr lang="en-US" altLang="ja-JP" sz="1800" b="0" dirty="0" smtClean="0"/>
              <a:t> planet, Nature, 448, 169-171.</a:t>
            </a:r>
          </a:p>
          <a:p>
            <a:r>
              <a:rPr lang="en-US" altLang="ja-JP" sz="1800" b="0" dirty="0" smtClean="0"/>
              <a:t>Vidal-</a:t>
            </a:r>
            <a:r>
              <a:rPr lang="en-US" altLang="ja-JP" sz="1800" b="0" dirty="0" err="1" smtClean="0"/>
              <a:t>Madjar</a:t>
            </a:r>
            <a:r>
              <a:rPr lang="en-US" altLang="ja-JP" sz="1800" b="0" dirty="0" smtClean="0"/>
              <a:t>, A., Sing, D.K., </a:t>
            </a:r>
            <a:r>
              <a:rPr lang="en-US" altLang="ja-JP" sz="1800" b="0" dirty="0" err="1" smtClean="0"/>
              <a:t>Lecavelier</a:t>
            </a:r>
            <a:r>
              <a:rPr lang="en-US" altLang="ja-JP" sz="1800" b="0" dirty="0" smtClean="0"/>
              <a:t>, A., </a:t>
            </a:r>
            <a:r>
              <a:rPr lang="en-US" altLang="ja-JP" sz="1800" b="0" dirty="0" err="1" smtClean="0"/>
              <a:t>Lecavelier</a:t>
            </a:r>
            <a:r>
              <a:rPr lang="en-US" altLang="ja-JP" sz="1800" b="0" dirty="0" smtClean="0"/>
              <a:t> des </a:t>
            </a:r>
            <a:r>
              <a:rPr lang="en-US" altLang="ja-JP" sz="1800" b="0" dirty="0" err="1" smtClean="0"/>
              <a:t>Etangs</a:t>
            </a:r>
            <a:r>
              <a:rPr lang="en-US" altLang="ja-JP" sz="1800" b="0" dirty="0" smtClean="0"/>
              <a:t>, A., </a:t>
            </a:r>
            <a:r>
              <a:rPr lang="en-US" altLang="ja-JP" sz="1800" b="0" dirty="0" err="1" smtClean="0"/>
              <a:t>Ferlert</a:t>
            </a:r>
            <a:r>
              <a:rPr lang="en-US" altLang="ja-JP" sz="1800" b="0" dirty="0" smtClean="0"/>
              <a:t>, R., </a:t>
            </a:r>
            <a:r>
              <a:rPr lang="en-US" altLang="ja-JP" sz="1800" b="0" dirty="0" err="1" smtClean="0"/>
              <a:t>Désert</a:t>
            </a:r>
            <a:r>
              <a:rPr lang="en-US" altLang="ja-JP" sz="1800" b="0" dirty="0" smtClean="0"/>
              <a:t>, J.-M., </a:t>
            </a:r>
            <a:r>
              <a:rPr lang="en-US" altLang="ja-JP" sz="1800" b="0" dirty="0" err="1" smtClean="0"/>
              <a:t>Hébrard</a:t>
            </a:r>
            <a:r>
              <a:rPr lang="en-US" altLang="ja-JP" sz="1800" b="0" dirty="0" smtClean="0"/>
              <a:t>, G., </a:t>
            </a:r>
            <a:r>
              <a:rPr lang="en-US" altLang="ja-JP" sz="1800" b="0" dirty="0" err="1" smtClean="0"/>
              <a:t>Boisse</a:t>
            </a:r>
            <a:r>
              <a:rPr lang="en-US" altLang="ja-JP" sz="1800" b="0" dirty="0" smtClean="0"/>
              <a:t>, I., </a:t>
            </a:r>
            <a:r>
              <a:rPr lang="en-US" altLang="ja-JP" sz="1800" b="0" dirty="0" err="1" smtClean="0"/>
              <a:t>Ehrenreich</a:t>
            </a:r>
            <a:r>
              <a:rPr lang="en-US" altLang="ja-JP" sz="1800" b="0" dirty="0" smtClean="0"/>
              <a:t>, D., </a:t>
            </a:r>
            <a:r>
              <a:rPr lang="en-US" altLang="ja-JP" sz="1800" b="0" dirty="0" err="1" smtClean="0"/>
              <a:t>Moutou</a:t>
            </a:r>
            <a:r>
              <a:rPr lang="en-US" altLang="ja-JP" sz="1800" b="0" dirty="0" smtClean="0"/>
              <a:t>, C., 2011: The upper atmosphere of the </a:t>
            </a:r>
            <a:r>
              <a:rPr lang="en-US" altLang="ja-JP" sz="1800" b="0" dirty="0" err="1" smtClean="0"/>
              <a:t>exoplanet</a:t>
            </a:r>
            <a:r>
              <a:rPr lang="en-US" altLang="ja-JP" sz="1800" b="0" dirty="0" smtClean="0"/>
              <a:t> HD209458b revealed by the sodium D lines: Temperature-pressure profile, ionization layer, and thermosphere, Astron. </a:t>
            </a:r>
            <a:r>
              <a:rPr lang="en-US" altLang="ja-JP" sz="1800" b="0" dirty="0" err="1" smtClean="0"/>
              <a:t>Astrophys</a:t>
            </a:r>
            <a:r>
              <a:rPr lang="en-US" altLang="ja-JP" sz="1800" b="0" dirty="0" smtClean="0"/>
              <a:t>., 527, 1-10</a:t>
            </a:r>
          </a:p>
          <a:p>
            <a:r>
              <a:rPr lang="en-US" altLang="ja-JP" sz="1800" b="0" dirty="0" smtClean="0"/>
              <a:t>Wong, I., Knutson, H.A., </a:t>
            </a:r>
            <a:r>
              <a:rPr lang="en-US" altLang="ja-JP" sz="1800" b="0" dirty="0" err="1" smtClean="0"/>
              <a:t>Kataria</a:t>
            </a:r>
            <a:r>
              <a:rPr lang="en-US" altLang="ja-JP" sz="1800" b="0" dirty="0" smtClean="0"/>
              <a:t>, T., Lewis, N.K., Burrows, A., Fortney, J.J., Schwartz, J., </a:t>
            </a:r>
            <a:r>
              <a:rPr lang="en-US" altLang="ja-JP" sz="1800" b="0" dirty="0" err="1" smtClean="0"/>
              <a:t>Shporer</a:t>
            </a:r>
            <a:r>
              <a:rPr lang="en-US" altLang="ja-JP" sz="1800" b="0" dirty="0" smtClean="0"/>
              <a:t>, A., </a:t>
            </a:r>
            <a:r>
              <a:rPr lang="en-US" altLang="ja-JP" sz="1800" b="0" dirty="0" err="1" smtClean="0"/>
              <a:t>Agol</a:t>
            </a:r>
            <a:r>
              <a:rPr lang="en-US" altLang="ja-JP" sz="1800" b="0" dirty="0" smtClean="0"/>
              <a:t>, E., Cowan, N.B., 2016: 3.6 and 4.5 </a:t>
            </a:r>
            <a:r>
              <a:rPr lang="el-GR" altLang="ja-JP" sz="1800" b="0" dirty="0" smtClean="0"/>
              <a:t>μ</a:t>
            </a:r>
            <a:r>
              <a:rPr lang="en-US" altLang="ja-JP" sz="1800" b="0" dirty="0" smtClean="0"/>
              <a:t>m </a:t>
            </a:r>
            <a:r>
              <a:rPr lang="en-US" altLang="ja-JP" sz="1800" b="0" dirty="0" err="1" smtClean="0"/>
              <a:t>spitzer</a:t>
            </a:r>
            <a:r>
              <a:rPr lang="en-US" altLang="ja-JP" sz="1800" b="0" dirty="0" smtClean="0"/>
              <a:t> phase curves of the highly irradiated hot </a:t>
            </a:r>
            <a:r>
              <a:rPr lang="en-US" altLang="ja-JP" sz="1800" b="0" dirty="0" err="1" smtClean="0"/>
              <a:t>jupiters</a:t>
            </a:r>
            <a:r>
              <a:rPr lang="en-US" altLang="ja-JP" sz="1800" b="0" dirty="0" smtClean="0"/>
              <a:t> WASP-19b and HAT-P-7b, </a:t>
            </a:r>
            <a:r>
              <a:rPr lang="en-US" altLang="ja-JP" sz="1800" b="0" dirty="0" err="1" smtClean="0"/>
              <a:t>Astrophys</a:t>
            </a:r>
            <a:r>
              <a:rPr lang="en-US" altLang="ja-JP" sz="1800" b="0" dirty="0" smtClean="0"/>
              <a:t>. J., 823, 122.</a:t>
            </a:r>
          </a:p>
          <a:p>
            <a:r>
              <a:rPr lang="en-US" altLang="ja-JP" sz="1800" b="0" dirty="0" err="1" smtClean="0"/>
              <a:t>Zellem</a:t>
            </a:r>
            <a:r>
              <a:rPr lang="en-US" altLang="ja-JP" sz="1800" b="0" dirty="0" smtClean="0"/>
              <a:t>, R.T., Lewis, N.K., Knutson, H.A., Griffith, C.A., Showman, A.P., Fortney, J.J., Cowan, N.B., </a:t>
            </a:r>
            <a:r>
              <a:rPr lang="en-US" altLang="ja-JP" sz="1800" b="0" dirty="0" err="1" smtClean="0"/>
              <a:t>Agol</a:t>
            </a:r>
            <a:r>
              <a:rPr lang="en-US" altLang="ja-JP" sz="1800" b="0" dirty="0" smtClean="0"/>
              <a:t>, E., Burrows, A., Charbonneau, D., Deming, D., Laughlin, G., Langton, J., 2014: The 4.5</a:t>
            </a:r>
            <a:r>
              <a:rPr lang="el-GR" altLang="ja-JP" sz="1800" b="0" dirty="0" smtClean="0"/>
              <a:t>μ</a:t>
            </a:r>
            <a:r>
              <a:rPr lang="en-US" altLang="ja-JP" sz="1800" b="0" dirty="0" smtClean="0"/>
              <a:t>m full-orbit phase curve of the hot Jupiter HD209458b, </a:t>
            </a:r>
            <a:r>
              <a:rPr lang="en-US" altLang="ja-JP" sz="1800" b="0" dirty="0" err="1" smtClean="0"/>
              <a:t>Astrophys</a:t>
            </a:r>
            <a:r>
              <a:rPr lang="en-US" altLang="ja-JP" sz="1800" b="0" dirty="0" smtClean="0"/>
              <a:t>. J., 790, 53.</a:t>
            </a:r>
          </a:p>
          <a:p>
            <a:r>
              <a:rPr lang="en-US" altLang="ja-JP" sz="1800" b="0" dirty="0" smtClean="0"/>
              <a:t>(p.2) http://www.esa.int/spaceinimages/Images/2003/06/Planet_transit</a:t>
            </a:r>
          </a:p>
          <a:p>
            <a:r>
              <a:rPr lang="en-US" altLang="ja-JP" sz="1800" b="0" dirty="0" smtClean="0"/>
              <a:t>(p.2) http://natgeo.nikkeibp.co.jp/nng/images/news/bigphotos/images/new-planet-infrared-keck-telescope_30112_big.jpg</a:t>
            </a:r>
          </a:p>
          <a:p>
            <a:r>
              <a:rPr lang="en-US" altLang="ja-JP" sz="1800" b="0" dirty="0" smtClean="0"/>
              <a:t>(p.3) http://exoplanet.eu/</a:t>
            </a:r>
          </a:p>
          <a:p>
            <a:r>
              <a:rPr lang="en-US" altLang="ja-JP" sz="1800" b="0" dirty="0" smtClean="0"/>
              <a:t>(p.10) http://planetquest-archive.jpl.nasa.gov/video/22</a:t>
            </a:r>
          </a:p>
          <a:p>
            <a:endParaRPr lang="en-US" altLang="ja-JP" sz="1800" b="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study atmospheres of exoplanets?</a:t>
            </a:r>
            <a:endParaRPr lang="en-US" dirty="0"/>
          </a:p>
        </p:txBody>
      </p:sp>
      <p:sp>
        <p:nvSpPr>
          <p:cNvPr id="3" name="Content Placeholder 2"/>
          <p:cNvSpPr>
            <a:spLocks noGrp="1"/>
          </p:cNvSpPr>
          <p:nvPr>
            <p:ph idx="1"/>
          </p:nvPr>
        </p:nvSpPr>
        <p:spPr/>
        <p:txBody>
          <a:bodyPr/>
          <a:lstStyle/>
          <a:p>
            <a:r>
              <a:rPr lang="en-US" sz="1800" dirty="0" smtClean="0"/>
              <a:t>Atmospheres of other planets exhibit a diverse array of behavior, including composition, mass, history, temperature structure, weather, clouds, climate, and dynamics</a:t>
            </a:r>
          </a:p>
          <a:p>
            <a:pPr lvl="1"/>
            <a:r>
              <a:rPr lang="en-US" sz="1400" dirty="0" smtClean="0">
                <a:solidFill>
                  <a:schemeClr val="bg2">
                    <a:lumMod val="75000"/>
                  </a:schemeClr>
                </a:solidFill>
              </a:rPr>
              <a:t>This diversity is inherently fascinating and deserves to be understood</a:t>
            </a:r>
          </a:p>
          <a:p>
            <a:pPr lvl="1"/>
            <a:r>
              <a:rPr lang="en-US" sz="1400" dirty="0" smtClean="0">
                <a:solidFill>
                  <a:schemeClr val="bg2">
                    <a:lumMod val="75000"/>
                  </a:schemeClr>
                </a:solidFill>
              </a:rPr>
              <a:t>Earth’s atmosphere is just one realization… no more or less interesting than any other</a:t>
            </a:r>
          </a:p>
          <a:p>
            <a:pPr lvl="1"/>
            <a:endParaRPr lang="en-US" sz="1400" dirty="0">
              <a:solidFill>
                <a:schemeClr val="bg2">
                  <a:lumMod val="75000"/>
                </a:schemeClr>
              </a:solidFill>
            </a:endParaRPr>
          </a:p>
          <a:p>
            <a:r>
              <a:rPr lang="en-US" sz="1800" dirty="0" smtClean="0"/>
              <a:t>Studying other atmospheres puts Earth in context</a:t>
            </a:r>
          </a:p>
          <a:p>
            <a:endParaRPr lang="en-US" sz="1800" dirty="0" smtClean="0"/>
          </a:p>
          <a:p>
            <a:r>
              <a:rPr lang="en-US" sz="1800" dirty="0" smtClean="0"/>
              <a:t>Helps us understand </a:t>
            </a:r>
            <a:r>
              <a:rPr lang="en-US" sz="1800" i="1" dirty="0" smtClean="0"/>
              <a:t>in general </a:t>
            </a:r>
            <a:r>
              <a:rPr lang="en-US" sz="1800" dirty="0" smtClean="0"/>
              <a:t>how atmospheres originate/evolve, and what determines their composition, structure, dynamics, clouds and climate</a:t>
            </a:r>
          </a:p>
          <a:p>
            <a:pPr lvl="1"/>
            <a:r>
              <a:rPr lang="en-US" sz="1400" dirty="0">
                <a:solidFill>
                  <a:srgbClr val="606060"/>
                </a:solidFill>
              </a:rPr>
              <a:t>S</a:t>
            </a:r>
            <a:r>
              <a:rPr lang="en-US" sz="1400" dirty="0" smtClean="0">
                <a:solidFill>
                  <a:srgbClr val="606060"/>
                </a:solidFill>
              </a:rPr>
              <a:t>uch </a:t>
            </a:r>
            <a:r>
              <a:rPr lang="en-US" sz="1400" dirty="0">
                <a:solidFill>
                  <a:srgbClr val="606060"/>
                </a:solidFill>
              </a:rPr>
              <a:t>a general </a:t>
            </a:r>
            <a:r>
              <a:rPr lang="en-US" sz="1400" dirty="0" smtClean="0">
                <a:solidFill>
                  <a:srgbClr val="606060"/>
                </a:solidFill>
              </a:rPr>
              <a:t>understanding </a:t>
            </a:r>
            <a:r>
              <a:rPr lang="en-US" sz="1400" i="1" dirty="0" smtClean="0">
                <a:solidFill>
                  <a:srgbClr val="606060"/>
                </a:solidFill>
              </a:rPr>
              <a:t>cannot be obtained </a:t>
            </a:r>
            <a:r>
              <a:rPr lang="en-US" sz="1400" dirty="0">
                <a:solidFill>
                  <a:srgbClr val="606060"/>
                </a:solidFill>
              </a:rPr>
              <a:t>from studying just one planet </a:t>
            </a:r>
            <a:r>
              <a:rPr lang="en-US" sz="1400" dirty="0" smtClean="0">
                <a:solidFill>
                  <a:srgbClr val="606060"/>
                </a:solidFill>
              </a:rPr>
              <a:t>alone</a:t>
            </a:r>
            <a:endParaRPr lang="en-US" sz="1400" dirty="0">
              <a:solidFill>
                <a:srgbClr val="606060"/>
              </a:solidFill>
            </a:endParaRPr>
          </a:p>
          <a:p>
            <a:endParaRPr lang="en-US" sz="1800" dirty="0"/>
          </a:p>
          <a:p>
            <a:r>
              <a:rPr lang="en-US" sz="1800" dirty="0" smtClean="0"/>
              <a:t>For example, to deeply understand even an Earth-based phenomenon, like what sets the structure, width, and climate of the Hadley cell, you need to understand how the Hadley cell depends on planetary rotation rate, gravity, tropospheric structure, tropospheric humidity, etc.   This implies studying other planets.</a:t>
            </a:r>
          </a:p>
          <a:p>
            <a:endParaRPr lang="en-US" sz="1800" dirty="0"/>
          </a:p>
          <a:p>
            <a:r>
              <a:rPr lang="en-US" sz="1800" dirty="0" smtClean="0"/>
              <a:t>Atmospheres/oceans are where life is mostly likely to evolve, so studying atmospheres informs our understanding of habitability in the Universe</a:t>
            </a:r>
          </a:p>
          <a:p>
            <a:pPr lvl="1"/>
            <a:endParaRPr lang="en-US" sz="1400" dirty="0"/>
          </a:p>
        </p:txBody>
      </p:sp>
    </p:spTree>
    <p:extLst>
      <p:ext uri="{BB962C8B-B14F-4D97-AF65-F5344CB8AC3E}">
        <p14:creationId xmlns="" xmlns:p14="http://schemas.microsoft.com/office/powerpoint/2010/main" val="939975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References9</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smtClean="0"/>
              <a:t>(p.11) http://planetquest-archive.jpl.nasa.gov/video/26</a:t>
            </a:r>
          </a:p>
          <a:p>
            <a:r>
              <a:rPr lang="en-US" altLang="ja-JP" sz="1800" b="0" dirty="0" smtClean="0"/>
              <a:t>(p.25</a:t>
            </a:r>
            <a:r>
              <a:rPr lang="ja-JP" altLang="en-US" sz="1800" b="0" dirty="0" smtClean="0"/>
              <a:t>左上</a:t>
            </a:r>
            <a:r>
              <a:rPr lang="en-US" altLang="ja-JP" sz="1800" b="0" dirty="0" smtClean="0"/>
              <a:t>) https://kepler.nasa.gov/multimedia/videos/?ImageID=42</a:t>
            </a:r>
          </a:p>
          <a:p>
            <a:r>
              <a:rPr lang="en-US" altLang="ja-JP" sz="1800" b="0" dirty="0" smtClean="0"/>
              <a:t>(p.25</a:t>
            </a:r>
            <a:r>
              <a:rPr lang="ja-JP" altLang="en-US" sz="1800" b="0" dirty="0" smtClean="0"/>
              <a:t>右上</a:t>
            </a:r>
            <a:r>
              <a:rPr lang="en-US" altLang="ja-JP" sz="1800" b="0" dirty="0" smtClean="0"/>
              <a:t>) https://nasa3d.arc.nasa.gov/detail/kepler-db</a:t>
            </a:r>
          </a:p>
          <a:p>
            <a:r>
              <a:rPr lang="en-US" altLang="ja-JP" sz="1800" b="0" dirty="0" smtClean="0"/>
              <a:t>(p.25</a:t>
            </a:r>
            <a:r>
              <a:rPr lang="ja-JP" altLang="en-US" sz="1800" b="0" dirty="0" smtClean="0"/>
              <a:t>下</a:t>
            </a:r>
            <a:r>
              <a:rPr lang="en-US" altLang="ja-JP" sz="1800" b="0" dirty="0" smtClean="0"/>
              <a:t>) https://kepler.nasa.gov/multimedia/photos/?ImageID=9</a:t>
            </a:r>
          </a:p>
          <a:p>
            <a:r>
              <a:rPr lang="en-US" altLang="ja-JP" sz="1800" b="0" dirty="0" smtClean="0"/>
              <a:t>(p.31</a:t>
            </a:r>
            <a:r>
              <a:rPr lang="ja-JP" altLang="en-US" sz="1800" b="0" dirty="0" smtClean="0"/>
              <a:t>上</a:t>
            </a:r>
            <a:r>
              <a:rPr lang="en-US" altLang="ja-JP" sz="1800" b="0" dirty="0" smtClean="0"/>
              <a:t>) https://www.eso.org/public/images/eso1629d/</a:t>
            </a:r>
          </a:p>
          <a:p>
            <a:r>
              <a:rPr lang="en-US" altLang="ja-JP" sz="1800" b="0" dirty="0" smtClean="0"/>
              <a:t>(p.31</a:t>
            </a:r>
            <a:r>
              <a:rPr lang="ja-JP" altLang="en-US" sz="1800" b="0" dirty="0" smtClean="0"/>
              <a:t>左下</a:t>
            </a:r>
            <a:r>
              <a:rPr lang="en-US" altLang="ja-JP" sz="1800" b="0" dirty="0" smtClean="0"/>
              <a:t>) http://www.eso.org/public/images/eso0307b/</a:t>
            </a:r>
          </a:p>
          <a:p>
            <a:r>
              <a:rPr lang="en-US" altLang="ja-JP" sz="1800" b="0" dirty="0" smtClean="0"/>
              <a:t>(p.31</a:t>
            </a:r>
            <a:r>
              <a:rPr lang="ja-JP" altLang="en-US" sz="1800" b="0" dirty="0" smtClean="0"/>
              <a:t>右下</a:t>
            </a:r>
            <a:r>
              <a:rPr lang="en-US" altLang="ja-JP" sz="1800" b="0" dirty="0" smtClean="0"/>
              <a:t>) https://www.eso.org/public/images/eso1629k/</a:t>
            </a:r>
          </a:p>
          <a:p>
            <a:endParaRPr lang="en-US" altLang="ja-JP" sz="1800" b="0"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44488" y="122238"/>
            <a:ext cx="8672512" cy="5632450"/>
          </a:xfrm>
        </p:spPr>
        <p:txBody>
          <a:bodyPr/>
          <a:lstStyle/>
          <a:p>
            <a:pPr marL="0" indent="0">
              <a:buFontTx/>
              <a:buNone/>
              <a:defRPr/>
            </a:pPr>
            <a:r>
              <a:rPr lang="en-US" dirty="0" smtClean="0">
                <a:solidFill>
                  <a:srgbClr val="0000FF"/>
                </a:solidFill>
              </a:rPr>
              <a:t>Fundamental motivation: to understand the atmosphere/interior circulation and structure on exoplanets and brown dwarfs.</a:t>
            </a:r>
          </a:p>
          <a:p>
            <a:pPr marL="0" indent="0">
              <a:buFontTx/>
              <a:buNone/>
              <a:defRPr/>
            </a:pPr>
            <a:endParaRPr lang="en-US" sz="2000" dirty="0" smtClean="0">
              <a:solidFill>
                <a:srgbClr val="0000FF"/>
              </a:solidFill>
            </a:endParaRPr>
          </a:p>
          <a:p>
            <a:pPr>
              <a:defRPr/>
            </a:pPr>
            <a:r>
              <a:rPr lang="en-US" sz="2000" dirty="0" smtClean="0"/>
              <a:t>What is the nature of the circulation (zonal jets, vortices, storms, turbulence)?  What are the wind speeds, temperature variations, key length scales, and time variability? How do they depend on parameters?</a:t>
            </a:r>
          </a:p>
          <a:p>
            <a:pPr>
              <a:defRPr/>
            </a:pPr>
            <a:endParaRPr lang="en-US" sz="2000" dirty="0" smtClean="0"/>
          </a:p>
          <a:p>
            <a:pPr>
              <a:defRPr/>
            </a:pPr>
            <a:r>
              <a:rPr lang="en-US" sz="2000" dirty="0" smtClean="0"/>
              <a:t>How does the circulation work: what are the dynamical mechanisms controlling it?  </a:t>
            </a:r>
          </a:p>
          <a:p>
            <a:pPr marL="0" indent="0">
              <a:buFontTx/>
              <a:buNone/>
              <a:defRPr/>
            </a:pPr>
            <a:endParaRPr lang="en-US" sz="2000" dirty="0" smtClean="0"/>
          </a:p>
          <a:p>
            <a:pPr>
              <a:defRPr/>
            </a:pPr>
            <a:r>
              <a:rPr lang="en-US" sz="2000" dirty="0" smtClean="0"/>
              <a:t>What is the role of condensation and clouds? </a:t>
            </a:r>
            <a:r>
              <a:rPr lang="en-US" sz="2000" dirty="0"/>
              <a:t> C</a:t>
            </a:r>
            <a:r>
              <a:rPr lang="en-US" sz="2000" dirty="0" smtClean="0"/>
              <a:t>oupling to atmospheric chemistry?</a:t>
            </a:r>
          </a:p>
          <a:p>
            <a:pPr>
              <a:defRPr/>
            </a:pPr>
            <a:endParaRPr lang="en-US" sz="2000" dirty="0"/>
          </a:p>
          <a:p>
            <a:pPr>
              <a:defRPr/>
            </a:pPr>
            <a:r>
              <a:rPr lang="en-US" sz="2000" dirty="0" smtClean="0"/>
              <a:t>Can we achieve a unified theory of giant planet atmospheric circulation that explains observations of hot </a:t>
            </a:r>
            <a:r>
              <a:rPr lang="en-US" sz="2000" dirty="0" err="1" smtClean="0"/>
              <a:t>Jupiters</a:t>
            </a:r>
            <a:r>
              <a:rPr lang="en-US" sz="2000" dirty="0" smtClean="0"/>
              <a:t>, brown dwarfs, and solar system planets?</a:t>
            </a:r>
          </a:p>
          <a:p>
            <a:pPr>
              <a:defRPr/>
            </a:pPr>
            <a:endParaRPr lang="en-US" sz="2000" dirty="0"/>
          </a:p>
          <a:p>
            <a:pPr>
              <a:defRPr/>
            </a:pPr>
            <a:r>
              <a:rPr lang="en-US" sz="2000" dirty="0" smtClean="0"/>
              <a:t>Does this knowledge provide insights about the circulation and climate of (less easily observed) smaller planets?</a:t>
            </a:r>
          </a:p>
          <a:p>
            <a:pPr>
              <a:defRPr/>
            </a:pPr>
            <a:endParaRPr lang="en-US" sz="2000" dirty="0"/>
          </a:p>
        </p:txBody>
      </p:sp>
      <p:sp>
        <p:nvSpPr>
          <p:cNvPr id="6146" name="Rectangle 8"/>
          <p:cNvSpPr>
            <a:spLocks noChangeArrowheads="1"/>
          </p:cNvSpPr>
          <p:nvPr/>
        </p:nvSpPr>
        <p:spPr bwMode="auto">
          <a:xfrm>
            <a:off x="63501" y="152400"/>
            <a:ext cx="8928100" cy="83820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254001" y="142876"/>
            <a:ext cx="8445500" cy="715963"/>
          </a:xfrm>
        </p:spPr>
        <p:txBody>
          <a:bodyPr/>
          <a:lstStyle/>
          <a:p>
            <a:r>
              <a:rPr lang="en-US" sz="2400" dirty="0">
                <a:latin typeface="Arial" charset="0"/>
                <a:ea typeface="ＭＳ Ｐゴシック" charset="0"/>
                <a:cs typeface="ＭＳ Ｐゴシック" charset="0"/>
              </a:rPr>
              <a:t>Factors that </a:t>
            </a:r>
            <a:r>
              <a:rPr lang="en-US" sz="2400" dirty="0" smtClean="0">
                <a:latin typeface="Arial" charset="0"/>
                <a:ea typeface="ＭＳ Ｐゴシック" charset="0"/>
                <a:cs typeface="ＭＳ Ｐゴシック" charset="0"/>
              </a:rPr>
              <a:t>affect atmospheric </a:t>
            </a:r>
            <a:r>
              <a:rPr lang="en-US" sz="2400" dirty="0">
                <a:latin typeface="Arial" charset="0"/>
                <a:ea typeface="ＭＳ Ｐゴシック" charset="0"/>
                <a:cs typeface="ＭＳ Ｐゴシック" charset="0"/>
              </a:rPr>
              <a:t>circulation and structure</a:t>
            </a:r>
          </a:p>
        </p:txBody>
      </p:sp>
      <p:sp>
        <p:nvSpPr>
          <p:cNvPr id="39938" name="Content Placeholder 2"/>
          <p:cNvSpPr>
            <a:spLocks noGrp="1"/>
          </p:cNvSpPr>
          <p:nvPr>
            <p:ph sz="half" idx="1"/>
          </p:nvPr>
        </p:nvSpPr>
        <p:spPr>
          <a:xfrm>
            <a:off x="204788" y="1117600"/>
            <a:ext cx="8697912" cy="5157788"/>
          </a:xfrm>
        </p:spPr>
        <p:txBody>
          <a:bodyPr/>
          <a:lstStyle/>
          <a:p>
            <a:pPr marL="0" indent="0">
              <a:buFontTx/>
              <a:buNone/>
            </a:pPr>
            <a:endParaRPr lang="en-US" dirty="0">
              <a:latin typeface="Times New Roman" charset="0"/>
              <a:ea typeface="ＭＳ Ｐゴシック" charset="0"/>
              <a:cs typeface="ＭＳ Ｐゴシック" charset="0"/>
            </a:endParaRPr>
          </a:p>
          <a:p>
            <a:pPr marL="0" indent="0" algn="ctr">
              <a:buFontTx/>
              <a:buNone/>
            </a:pPr>
            <a:r>
              <a:rPr lang="en-US" dirty="0">
                <a:latin typeface="Times New Roman" charset="0"/>
                <a:ea typeface="ＭＳ Ｐゴシック" charset="0"/>
                <a:cs typeface="ＭＳ Ｐゴシック" charset="0"/>
              </a:rPr>
              <a:t>External irradiation</a:t>
            </a:r>
          </a:p>
          <a:p>
            <a:pPr marL="0" indent="0" algn="ctr">
              <a:buFontTx/>
              <a:buNone/>
            </a:pPr>
            <a:r>
              <a:rPr lang="en-US" dirty="0">
                <a:latin typeface="Times New Roman" charset="0"/>
                <a:ea typeface="ＭＳ Ｐゴシック" charset="0"/>
                <a:cs typeface="ＭＳ Ｐゴシック" charset="0"/>
              </a:rPr>
              <a:t>Internal (convective) heat flux</a:t>
            </a:r>
          </a:p>
          <a:p>
            <a:pPr marL="0" indent="0" algn="ctr">
              <a:buFontTx/>
              <a:buNone/>
            </a:pPr>
            <a:r>
              <a:rPr lang="en-US" dirty="0">
                <a:latin typeface="Times New Roman" charset="0"/>
                <a:ea typeface="ＭＳ Ｐゴシック" charset="0"/>
                <a:cs typeface="ＭＳ Ｐゴシック" charset="0"/>
              </a:rPr>
              <a:t>Gravity (mass)</a:t>
            </a:r>
          </a:p>
          <a:p>
            <a:pPr marL="0" indent="0" algn="ctr">
              <a:buFontTx/>
              <a:buNone/>
            </a:pPr>
            <a:r>
              <a:rPr lang="en-US" dirty="0">
                <a:latin typeface="Times New Roman" charset="0"/>
                <a:ea typeface="ＭＳ Ｐゴシック" charset="0"/>
                <a:cs typeface="ＭＳ Ｐゴシック" charset="0"/>
              </a:rPr>
              <a:t>Rotation rate</a:t>
            </a:r>
          </a:p>
          <a:p>
            <a:pPr marL="0" indent="0" algn="ctr">
              <a:buFontTx/>
              <a:buNone/>
            </a:pPr>
            <a:r>
              <a:rPr lang="en-US" dirty="0" smtClean="0">
                <a:latin typeface="Times New Roman" charset="0"/>
                <a:ea typeface="ＭＳ Ｐゴシック" charset="0"/>
                <a:cs typeface="ＭＳ Ｐゴシック" charset="0"/>
              </a:rPr>
              <a:t>Atmospheric composition</a:t>
            </a:r>
            <a:endParaRPr lang="en-US" dirty="0">
              <a:latin typeface="Times New Roman" charset="0"/>
              <a:ea typeface="ＭＳ Ｐゴシック" charset="0"/>
              <a:cs typeface="ＭＳ Ｐゴシック" charset="0"/>
            </a:endParaRPr>
          </a:p>
          <a:p>
            <a:pPr marL="0" indent="0" algn="ctr">
              <a:buFontTx/>
              <a:buNone/>
            </a:pPr>
            <a:r>
              <a:rPr lang="en-US" dirty="0">
                <a:latin typeface="Times New Roman" charset="0"/>
                <a:ea typeface="ＭＳ Ｐゴシック" charset="0"/>
                <a:cs typeface="ＭＳ Ｐゴシック" charset="0"/>
              </a:rPr>
              <a:t>Clouds/chemistry</a:t>
            </a:r>
          </a:p>
          <a:p>
            <a:pPr marL="0" indent="0" algn="ctr">
              <a:buFontTx/>
              <a:buNone/>
            </a:pPr>
            <a:r>
              <a:rPr lang="en-US" dirty="0">
                <a:latin typeface="Times New Roman" charset="0"/>
                <a:ea typeface="ＭＳ Ｐゴシック" charset="0"/>
                <a:cs typeface="ＭＳ Ｐゴシック" charset="0"/>
              </a:rPr>
              <a:t>Interaction with interior</a:t>
            </a:r>
          </a:p>
          <a:p>
            <a:pPr marL="0" indent="0" algn="ctr">
              <a:buFontTx/>
              <a:buNone/>
            </a:pPr>
            <a:r>
              <a:rPr lang="en-US" dirty="0">
                <a:latin typeface="Times New Roman" charset="0"/>
                <a:ea typeface="ＭＳ Ｐゴシック" charset="0"/>
                <a:cs typeface="ＭＳ Ｐゴシック" charset="0"/>
              </a:rPr>
              <a:t>History</a:t>
            </a:r>
          </a:p>
          <a:p>
            <a:pPr marL="0" indent="0">
              <a:buFontTx/>
              <a:buNone/>
            </a:pPr>
            <a:endParaRPr lang="en-US" dirty="0">
              <a:latin typeface="Times New Roman" charset="0"/>
              <a:ea typeface="ＭＳ Ｐゴシック" charset="0"/>
              <a:cs typeface="ＭＳ Ｐゴシック" charset="0"/>
            </a:endParaRPr>
          </a:p>
          <a:p>
            <a:pPr marL="0" indent="0">
              <a:buFontTx/>
              <a:buNone/>
            </a:pPr>
            <a:endParaRPr lang="en-US" sz="2000" dirty="0">
              <a:latin typeface="Times New Roman" charset="0"/>
              <a:ea typeface="ＭＳ Ｐゴシック" charset="0"/>
              <a:cs typeface="ＭＳ Ｐゴシック" charset="0"/>
            </a:endParaRPr>
          </a:p>
        </p:txBody>
      </p:sp>
    </p:spTree>
    <p:extLst>
      <p:ext uri="{BB962C8B-B14F-4D97-AF65-F5344CB8AC3E}">
        <p14:creationId xmlns="" xmlns:p14="http://schemas.microsoft.com/office/powerpoint/2010/main" val="2410057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254001" y="142876"/>
            <a:ext cx="8445500" cy="715963"/>
          </a:xfrm>
        </p:spPr>
        <p:txBody>
          <a:bodyPr/>
          <a:lstStyle/>
          <a:p>
            <a:r>
              <a:rPr lang="en-US" sz="2400" dirty="0">
                <a:latin typeface="Arial" charset="0"/>
                <a:ea typeface="ＭＳ Ｐゴシック" charset="0"/>
                <a:cs typeface="ＭＳ Ｐゴシック" charset="0"/>
              </a:rPr>
              <a:t>Factors that </a:t>
            </a:r>
            <a:r>
              <a:rPr lang="en-US" sz="2400" dirty="0" smtClean="0">
                <a:latin typeface="Arial" charset="0"/>
                <a:ea typeface="ＭＳ Ｐゴシック" charset="0"/>
                <a:cs typeface="ＭＳ Ｐゴシック" charset="0"/>
              </a:rPr>
              <a:t>affect atmospheric </a:t>
            </a:r>
            <a:r>
              <a:rPr lang="en-US" sz="2400" dirty="0">
                <a:latin typeface="Arial" charset="0"/>
                <a:ea typeface="ＭＳ Ｐゴシック" charset="0"/>
                <a:cs typeface="ＭＳ Ｐゴシック" charset="0"/>
              </a:rPr>
              <a:t>circulation and structure</a:t>
            </a:r>
          </a:p>
        </p:txBody>
      </p:sp>
      <p:sp>
        <p:nvSpPr>
          <p:cNvPr id="39938" name="Content Placeholder 2"/>
          <p:cNvSpPr>
            <a:spLocks noGrp="1"/>
          </p:cNvSpPr>
          <p:nvPr>
            <p:ph sz="half" idx="1"/>
          </p:nvPr>
        </p:nvSpPr>
        <p:spPr>
          <a:xfrm>
            <a:off x="204788" y="1117600"/>
            <a:ext cx="8697912" cy="5157788"/>
          </a:xfrm>
        </p:spPr>
        <p:txBody>
          <a:bodyPr/>
          <a:lstStyle/>
          <a:p>
            <a:pPr marL="0" indent="0">
              <a:buFontTx/>
              <a:buNone/>
            </a:pPr>
            <a:endParaRPr lang="en-US" dirty="0">
              <a:latin typeface="Times New Roman" charset="0"/>
              <a:ea typeface="ＭＳ Ｐゴシック" charset="0"/>
              <a:cs typeface="ＭＳ Ｐゴシック" charset="0"/>
            </a:endParaRPr>
          </a:p>
          <a:p>
            <a:pPr marL="0" indent="0" algn="ctr">
              <a:buFontTx/>
              <a:buNone/>
            </a:pPr>
            <a:r>
              <a:rPr lang="en-US" dirty="0">
                <a:latin typeface="Times New Roman" charset="0"/>
                <a:ea typeface="ＭＳ Ｐゴシック" charset="0"/>
                <a:cs typeface="ＭＳ Ｐゴシック" charset="0"/>
              </a:rPr>
              <a:t>External irradiation</a:t>
            </a:r>
          </a:p>
          <a:p>
            <a:pPr marL="0" indent="0" algn="ctr">
              <a:buFontTx/>
              <a:buNone/>
            </a:pPr>
            <a:r>
              <a:rPr lang="en-US" dirty="0">
                <a:latin typeface="Times New Roman" charset="0"/>
                <a:ea typeface="ＭＳ Ｐゴシック" charset="0"/>
                <a:cs typeface="ＭＳ Ｐゴシック" charset="0"/>
              </a:rPr>
              <a:t>Internal (convective) heat flux</a:t>
            </a:r>
          </a:p>
          <a:p>
            <a:pPr marL="0" indent="0" algn="ctr">
              <a:buFontTx/>
              <a:buNone/>
            </a:pPr>
            <a:r>
              <a:rPr lang="en-US" dirty="0">
                <a:latin typeface="Times New Roman" charset="0"/>
                <a:ea typeface="ＭＳ Ｐゴシック" charset="0"/>
                <a:cs typeface="ＭＳ Ｐゴシック" charset="0"/>
              </a:rPr>
              <a:t>Gravity (mass)</a:t>
            </a:r>
          </a:p>
          <a:p>
            <a:pPr marL="0" indent="0" algn="ctr">
              <a:buFontTx/>
              <a:buNone/>
            </a:pPr>
            <a:r>
              <a:rPr lang="en-US" dirty="0">
                <a:latin typeface="Times New Roman" charset="0"/>
                <a:ea typeface="ＭＳ Ｐゴシック" charset="0"/>
                <a:cs typeface="ＭＳ Ｐゴシック" charset="0"/>
              </a:rPr>
              <a:t>Rotation rate</a:t>
            </a:r>
          </a:p>
          <a:p>
            <a:pPr marL="0" indent="0" algn="ctr">
              <a:buFontTx/>
              <a:buNone/>
            </a:pPr>
            <a:r>
              <a:rPr lang="en-US" dirty="0" smtClean="0">
                <a:latin typeface="Times New Roman" charset="0"/>
                <a:ea typeface="ＭＳ Ｐゴシック" charset="0"/>
                <a:cs typeface="ＭＳ Ｐゴシック" charset="0"/>
              </a:rPr>
              <a:t>Atmospheric composition</a:t>
            </a:r>
            <a:endParaRPr lang="en-US" dirty="0">
              <a:latin typeface="Times New Roman" charset="0"/>
              <a:ea typeface="ＭＳ Ｐゴシック" charset="0"/>
              <a:cs typeface="ＭＳ Ｐゴシック" charset="0"/>
            </a:endParaRPr>
          </a:p>
          <a:p>
            <a:pPr marL="0" indent="0" algn="ctr">
              <a:buFontTx/>
              <a:buNone/>
            </a:pPr>
            <a:r>
              <a:rPr lang="en-US" dirty="0">
                <a:latin typeface="Times New Roman" charset="0"/>
                <a:ea typeface="ＭＳ Ｐゴシック" charset="0"/>
                <a:cs typeface="ＭＳ Ｐゴシック" charset="0"/>
              </a:rPr>
              <a:t>Clouds/chemistry</a:t>
            </a:r>
          </a:p>
          <a:p>
            <a:pPr marL="0" indent="0" algn="ctr">
              <a:buFontTx/>
              <a:buNone/>
            </a:pPr>
            <a:r>
              <a:rPr lang="en-US" dirty="0">
                <a:latin typeface="Times New Roman" charset="0"/>
                <a:ea typeface="ＭＳ Ｐゴシック" charset="0"/>
                <a:cs typeface="ＭＳ Ｐゴシック" charset="0"/>
              </a:rPr>
              <a:t>Interaction with interior</a:t>
            </a:r>
          </a:p>
          <a:p>
            <a:pPr marL="0" indent="0" algn="ctr">
              <a:buFontTx/>
              <a:buNone/>
            </a:pPr>
            <a:r>
              <a:rPr lang="en-US" dirty="0">
                <a:latin typeface="Times New Roman" charset="0"/>
                <a:ea typeface="ＭＳ Ｐゴシック" charset="0"/>
                <a:cs typeface="ＭＳ Ｐゴシック" charset="0"/>
              </a:rPr>
              <a:t>History</a:t>
            </a:r>
          </a:p>
          <a:p>
            <a:pPr marL="0" indent="0">
              <a:buFontTx/>
              <a:buNone/>
            </a:pPr>
            <a:endParaRPr lang="en-US" dirty="0">
              <a:latin typeface="Times New Roman" charset="0"/>
              <a:ea typeface="ＭＳ Ｐゴシック" charset="0"/>
              <a:cs typeface="ＭＳ Ｐゴシック" charset="0"/>
            </a:endParaRPr>
          </a:p>
          <a:p>
            <a:pPr marL="0" indent="0">
              <a:buFontTx/>
              <a:buNone/>
            </a:pPr>
            <a:endParaRPr lang="en-US" sz="2000" dirty="0">
              <a:latin typeface="Times New Roman" charset="0"/>
              <a:ea typeface="ＭＳ Ｐゴシック" charset="0"/>
              <a:cs typeface="ＭＳ Ｐゴシック" charset="0"/>
            </a:endParaRPr>
          </a:p>
        </p:txBody>
      </p:sp>
      <p:sp>
        <p:nvSpPr>
          <p:cNvPr id="39939" name="TextBox 3"/>
          <p:cNvSpPr txBox="1">
            <a:spLocks noChangeArrowheads="1"/>
          </p:cNvSpPr>
          <p:nvPr/>
        </p:nvSpPr>
        <p:spPr bwMode="auto">
          <a:xfrm>
            <a:off x="7391401" y="3390901"/>
            <a:ext cx="806631"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~100</a:t>
            </a:r>
            <a:endParaRPr lang="en-US" sz="2400" baseline="30000">
              <a:solidFill>
                <a:srgbClr val="FF0000"/>
              </a:solidFill>
            </a:endParaRPr>
          </a:p>
        </p:txBody>
      </p:sp>
      <p:sp>
        <p:nvSpPr>
          <p:cNvPr id="39940" name="TextBox 4"/>
          <p:cNvSpPr txBox="1">
            <a:spLocks noChangeArrowheads="1"/>
          </p:cNvSpPr>
          <p:nvPr/>
        </p:nvSpPr>
        <p:spPr bwMode="auto">
          <a:xfrm>
            <a:off x="7340601" y="2463801"/>
            <a:ext cx="806631"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~100</a:t>
            </a:r>
            <a:endParaRPr lang="en-US" sz="2400" baseline="30000">
              <a:solidFill>
                <a:srgbClr val="FF0000"/>
              </a:solidFill>
            </a:endParaRPr>
          </a:p>
        </p:txBody>
      </p:sp>
      <p:sp>
        <p:nvSpPr>
          <p:cNvPr id="39941" name="TextBox 5"/>
          <p:cNvSpPr txBox="1">
            <a:spLocks noChangeArrowheads="1"/>
          </p:cNvSpPr>
          <p:nvPr/>
        </p:nvSpPr>
        <p:spPr bwMode="auto">
          <a:xfrm>
            <a:off x="7353301" y="2019301"/>
            <a:ext cx="755335"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a:t>
            </a:r>
            <a:r>
              <a:rPr lang="en-US" sz="2400" baseline="30000">
                <a:solidFill>
                  <a:srgbClr val="FF0000"/>
                </a:solidFill>
              </a:rPr>
              <a:t>6</a:t>
            </a:r>
          </a:p>
        </p:txBody>
      </p:sp>
      <p:sp>
        <p:nvSpPr>
          <p:cNvPr id="39942" name="TextBox 6"/>
          <p:cNvSpPr txBox="1">
            <a:spLocks noChangeArrowheads="1"/>
          </p:cNvSpPr>
          <p:nvPr/>
        </p:nvSpPr>
        <p:spPr bwMode="auto">
          <a:xfrm>
            <a:off x="7378701" y="1574801"/>
            <a:ext cx="755335"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a:t>
            </a:r>
            <a:r>
              <a:rPr lang="en-US" sz="2400" baseline="30000">
                <a:solidFill>
                  <a:srgbClr val="FF0000"/>
                </a:solidFill>
              </a:rPr>
              <a:t>7</a:t>
            </a:r>
          </a:p>
        </p:txBody>
      </p:sp>
      <p:sp>
        <p:nvSpPr>
          <p:cNvPr id="39943" name="TextBox 7"/>
          <p:cNvSpPr txBox="1">
            <a:spLocks noChangeArrowheads="1"/>
          </p:cNvSpPr>
          <p:nvPr/>
        </p:nvSpPr>
        <p:spPr bwMode="auto">
          <a:xfrm>
            <a:off x="7366001" y="2895601"/>
            <a:ext cx="806631"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solidFill>
                  <a:srgbClr val="FF0000"/>
                </a:solidFill>
              </a:rPr>
              <a:t>~100</a:t>
            </a:r>
            <a:endParaRPr lang="en-US" sz="2400" baseline="3000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550865" y="-98425"/>
            <a:ext cx="8004175" cy="1000125"/>
          </a:xfrm>
        </p:spPr>
        <p:txBody>
          <a:bodyPr/>
          <a:lstStyle/>
          <a:p>
            <a:r>
              <a:rPr lang="en-US" sz="2200">
                <a:latin typeface="Arial" charset="0"/>
                <a:ea typeface="ＭＳ Ｐゴシック" charset="0"/>
                <a:cs typeface="ＭＳ Ｐゴシック" charset="0"/>
              </a:rPr>
              <a:t>Observationally booming subfields yield constraints at the extreme ranges of key parameters</a:t>
            </a:r>
          </a:p>
        </p:txBody>
      </p:sp>
      <p:sp>
        <p:nvSpPr>
          <p:cNvPr id="40962" name="TextBox 5"/>
          <p:cNvSpPr txBox="1">
            <a:spLocks noChangeArrowheads="1"/>
          </p:cNvSpPr>
          <p:nvPr/>
        </p:nvSpPr>
        <p:spPr bwMode="auto">
          <a:xfrm>
            <a:off x="3251201" y="1524000"/>
            <a:ext cx="2130711"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600">
                <a:latin typeface="Arial Rounded MT Bold" charset="0"/>
              </a:rPr>
              <a:t>Hot Jupiters</a:t>
            </a:r>
          </a:p>
        </p:txBody>
      </p:sp>
      <p:sp>
        <p:nvSpPr>
          <p:cNvPr id="40963" name="TextBox 6"/>
          <p:cNvSpPr txBox="1">
            <a:spLocks noChangeArrowheads="1"/>
          </p:cNvSpPr>
          <p:nvPr/>
        </p:nvSpPr>
        <p:spPr bwMode="auto">
          <a:xfrm>
            <a:off x="5067300" y="4394201"/>
            <a:ext cx="3759200" cy="72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2300">
                <a:latin typeface="Arial Rounded MT Bold" charset="0"/>
              </a:rPr>
              <a:t>Brown Dwarfs and Directly Imaged Giants</a:t>
            </a:r>
          </a:p>
        </p:txBody>
      </p:sp>
      <p:sp>
        <p:nvSpPr>
          <p:cNvPr id="40964" name="TextBox 7"/>
          <p:cNvSpPr txBox="1">
            <a:spLocks noChangeArrowheads="1"/>
          </p:cNvSpPr>
          <p:nvPr/>
        </p:nvSpPr>
        <p:spPr bwMode="auto">
          <a:xfrm>
            <a:off x="190501" y="4559300"/>
            <a:ext cx="3376245"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600">
                <a:latin typeface="Arial Rounded MT Bold" charset="0"/>
              </a:rPr>
              <a:t>Solar System giants</a:t>
            </a:r>
          </a:p>
        </p:txBody>
      </p:sp>
      <p:sp>
        <p:nvSpPr>
          <p:cNvPr id="40965" name="TextBox 8"/>
          <p:cNvSpPr txBox="1">
            <a:spLocks noChangeArrowheads="1"/>
          </p:cNvSpPr>
          <p:nvPr/>
        </p:nvSpPr>
        <p:spPr bwMode="auto">
          <a:xfrm>
            <a:off x="812801" y="5003801"/>
            <a:ext cx="2044700" cy="951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a:solidFill>
                  <a:srgbClr val="BF2A28"/>
                </a:solidFill>
              </a:rPr>
              <a:t>Weak irradiation</a:t>
            </a:r>
          </a:p>
          <a:p>
            <a:pPr algn="ctr">
              <a:buFontTx/>
              <a:buNone/>
            </a:pPr>
            <a:r>
              <a:rPr lang="en-US" sz="1800">
                <a:solidFill>
                  <a:srgbClr val="BF2A28"/>
                </a:solidFill>
              </a:rPr>
              <a:t> Weak interior flux</a:t>
            </a:r>
          </a:p>
          <a:p>
            <a:pPr algn="ctr">
              <a:buFontTx/>
              <a:buNone/>
            </a:pPr>
            <a:r>
              <a:rPr lang="en-US" sz="1800">
                <a:solidFill>
                  <a:srgbClr val="BF2A28"/>
                </a:solidFill>
              </a:rPr>
              <a:t>Rapid rotation</a:t>
            </a:r>
          </a:p>
        </p:txBody>
      </p:sp>
      <p:sp>
        <p:nvSpPr>
          <p:cNvPr id="40966" name="TextBox 9"/>
          <p:cNvSpPr txBox="1">
            <a:spLocks noChangeArrowheads="1"/>
          </p:cNvSpPr>
          <p:nvPr/>
        </p:nvSpPr>
        <p:spPr bwMode="auto">
          <a:xfrm>
            <a:off x="5740401" y="5067301"/>
            <a:ext cx="2374900" cy="951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a:solidFill>
                  <a:srgbClr val="BF2A28"/>
                </a:solidFill>
              </a:rPr>
              <a:t>Negligible irradiation</a:t>
            </a:r>
          </a:p>
          <a:p>
            <a:pPr algn="ctr">
              <a:buFontTx/>
              <a:buNone/>
            </a:pPr>
            <a:r>
              <a:rPr lang="en-US" sz="1800">
                <a:solidFill>
                  <a:srgbClr val="BF2A28"/>
                </a:solidFill>
              </a:rPr>
              <a:t>Strong interior flux</a:t>
            </a:r>
          </a:p>
          <a:p>
            <a:pPr algn="ctr">
              <a:buFontTx/>
              <a:buNone/>
            </a:pPr>
            <a:r>
              <a:rPr lang="en-US" sz="1800">
                <a:solidFill>
                  <a:srgbClr val="BF2A28"/>
                </a:solidFill>
              </a:rPr>
              <a:t>Very rapid rotation</a:t>
            </a:r>
          </a:p>
        </p:txBody>
      </p:sp>
      <p:sp>
        <p:nvSpPr>
          <p:cNvPr id="40967" name="TextBox 11"/>
          <p:cNvSpPr txBox="1">
            <a:spLocks noChangeArrowheads="1"/>
          </p:cNvSpPr>
          <p:nvPr/>
        </p:nvSpPr>
        <p:spPr bwMode="auto">
          <a:xfrm>
            <a:off x="3048000" y="1955801"/>
            <a:ext cx="2717800" cy="951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sz="1800">
                <a:solidFill>
                  <a:srgbClr val="BF2A28"/>
                </a:solidFill>
              </a:rPr>
              <a:t>Strong irradiation</a:t>
            </a:r>
          </a:p>
          <a:p>
            <a:pPr algn="ctr">
              <a:buFontTx/>
              <a:buNone/>
            </a:pPr>
            <a:r>
              <a:rPr lang="en-US" sz="1800">
                <a:solidFill>
                  <a:srgbClr val="BF2A28"/>
                </a:solidFill>
              </a:rPr>
              <a:t>  Weak interior flux  </a:t>
            </a:r>
          </a:p>
          <a:p>
            <a:pPr algn="ctr">
              <a:buFontTx/>
              <a:buNone/>
            </a:pPr>
            <a:r>
              <a:rPr lang="en-US" sz="1800">
                <a:solidFill>
                  <a:srgbClr val="BF2A28"/>
                </a:solidFill>
              </a:rPr>
              <a:t>Modest rotation</a:t>
            </a:r>
          </a:p>
        </p:txBody>
      </p:sp>
      <p:sp>
        <p:nvSpPr>
          <p:cNvPr id="40968" name="Oval 12"/>
          <p:cNvSpPr>
            <a:spLocks noChangeArrowheads="1"/>
          </p:cNvSpPr>
          <p:nvPr/>
        </p:nvSpPr>
        <p:spPr bwMode="auto">
          <a:xfrm>
            <a:off x="3327400" y="1536701"/>
            <a:ext cx="2082800" cy="14986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lIns="18288" tIns="49212" rIns="18288" bIns="49212"/>
          <a:lstStyle/>
          <a:p>
            <a:pPr marL="366713" indent="-366713" defTabSz="977900"/>
            <a:endParaRPr lang="en-US"/>
          </a:p>
        </p:txBody>
      </p:sp>
      <p:sp>
        <p:nvSpPr>
          <p:cNvPr id="40969" name="Oval 13"/>
          <p:cNvSpPr>
            <a:spLocks noChangeArrowheads="1"/>
          </p:cNvSpPr>
          <p:nvPr/>
        </p:nvSpPr>
        <p:spPr bwMode="auto">
          <a:xfrm>
            <a:off x="2895600" y="1219201"/>
            <a:ext cx="2895600" cy="20066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40970" name="Oval 14"/>
          <p:cNvSpPr>
            <a:spLocks noChangeArrowheads="1"/>
          </p:cNvSpPr>
          <p:nvPr/>
        </p:nvSpPr>
        <p:spPr bwMode="auto">
          <a:xfrm>
            <a:off x="5054600" y="4089400"/>
            <a:ext cx="3657600" cy="20574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40971" name="Oval 15"/>
          <p:cNvSpPr>
            <a:spLocks noChangeArrowheads="1"/>
          </p:cNvSpPr>
          <p:nvPr/>
        </p:nvSpPr>
        <p:spPr bwMode="auto">
          <a:xfrm>
            <a:off x="114301" y="4076701"/>
            <a:ext cx="3543300" cy="20447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cxnSp>
        <p:nvCxnSpPr>
          <p:cNvPr id="40972" name="Straight Arrow Connector 17"/>
          <p:cNvCxnSpPr>
            <a:cxnSpLocks noChangeShapeType="1"/>
          </p:cNvCxnSpPr>
          <p:nvPr/>
        </p:nvCxnSpPr>
        <p:spPr bwMode="auto">
          <a:xfrm flipH="1" flipV="1">
            <a:off x="3657600" y="5168901"/>
            <a:ext cx="1346200" cy="12700"/>
          </a:xfrm>
          <a:prstGeom prst="straightConnector1">
            <a:avLst/>
          </a:prstGeom>
          <a:noFill/>
          <a:ln w="38100">
            <a:solidFill>
              <a:srgbClr val="FF6600"/>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40973" name="Straight Arrow Connector 18"/>
          <p:cNvCxnSpPr>
            <a:cxnSpLocks noChangeShapeType="1"/>
            <a:stCxn id="40969" idx="3"/>
          </p:cNvCxnSpPr>
          <p:nvPr/>
        </p:nvCxnSpPr>
        <p:spPr bwMode="auto">
          <a:xfrm flipH="1">
            <a:off x="2235202" y="2932114"/>
            <a:ext cx="1084263" cy="1144587"/>
          </a:xfrm>
          <a:prstGeom prst="straightConnector1">
            <a:avLst/>
          </a:prstGeom>
          <a:noFill/>
          <a:ln w="38100">
            <a:solidFill>
              <a:srgbClr val="FF6600"/>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40974" name="Straight Arrow Connector 19"/>
          <p:cNvCxnSpPr>
            <a:cxnSpLocks noChangeShapeType="1"/>
          </p:cNvCxnSpPr>
          <p:nvPr/>
        </p:nvCxnSpPr>
        <p:spPr bwMode="auto">
          <a:xfrm>
            <a:off x="5473701" y="2933701"/>
            <a:ext cx="1257300" cy="1092200"/>
          </a:xfrm>
          <a:prstGeom prst="straightConnector1">
            <a:avLst/>
          </a:prstGeom>
          <a:noFill/>
          <a:ln w="38100">
            <a:solidFill>
              <a:srgbClr val="FF6600"/>
            </a:solidFill>
            <a:round/>
            <a:headEnd type="arrow" w="med" len="med"/>
            <a:tailEnd type="arrow" w="med" len="med"/>
          </a:ln>
          <a:extLst>
            <a:ext uri="{909E8E84-426E-40dd-AFC4-6F175D3DCCD1}">
              <a14:hiddenFill xmlns="" xmlns:a14="http://schemas.microsoft.com/office/drawing/2010/main">
                <a:noFill/>
              </a14:hiddenFill>
            </a:ext>
          </a:extLst>
        </p:spPr>
      </p:cxnSp>
      <p:sp>
        <p:nvSpPr>
          <p:cNvPr id="27" name="TextBox 26"/>
          <p:cNvSpPr txBox="1"/>
          <p:nvPr/>
        </p:nvSpPr>
        <p:spPr>
          <a:xfrm>
            <a:off x="1549401" y="6350000"/>
            <a:ext cx="6125395" cy="369332"/>
          </a:xfrm>
          <a:prstGeom prst="rect">
            <a:avLst/>
          </a:prstGeom>
          <a:noFill/>
        </p:spPr>
        <p:txBody>
          <a:bodyPr wrap="none">
            <a:spAutoFit/>
          </a:bodyPr>
          <a:lstStyle/>
          <a:p>
            <a:pPr>
              <a:buFontTx/>
              <a:buNone/>
              <a:defRPr/>
            </a:pPr>
            <a:r>
              <a:rPr lang="en-US" dirty="0">
                <a:solidFill>
                  <a:schemeClr val="accent6">
                    <a:lumMod val="75000"/>
                  </a:schemeClr>
                </a:solidFill>
              </a:rPr>
              <a:t>This opens the possibility of synergy between subfields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69" name="Straight Connector 42"/>
          <p:cNvCxnSpPr>
            <a:cxnSpLocks noChangeShapeType="1"/>
          </p:cNvCxnSpPr>
          <p:nvPr/>
        </p:nvCxnSpPr>
        <p:spPr bwMode="auto">
          <a:xfrm flipV="1">
            <a:off x="1778000" y="1841500"/>
            <a:ext cx="5410200" cy="3276600"/>
          </a:xfrm>
          <a:prstGeom prst="line">
            <a:avLst/>
          </a:prstGeom>
          <a:noFill/>
          <a:ln w="28575">
            <a:solidFill>
              <a:srgbClr val="FF98C2"/>
            </a:solidFill>
            <a:prstDash val="dash"/>
            <a:round/>
            <a:headEnd/>
            <a:tailEnd/>
          </a:ln>
          <a:extLst>
            <a:ext uri="{909E8E84-426E-40dd-AFC4-6F175D3DCCD1}">
              <a14:hiddenFill xmlns="" xmlns:a14="http://schemas.microsoft.com/office/drawing/2010/main">
                <a:noFill/>
              </a14:hiddenFill>
            </a:ext>
          </a:extLst>
        </p:spPr>
      </p:cxnSp>
      <p:sp>
        <p:nvSpPr>
          <p:cNvPr id="7170" name="Title 1"/>
          <p:cNvSpPr>
            <a:spLocks noGrp="1"/>
          </p:cNvSpPr>
          <p:nvPr>
            <p:ph type="title"/>
          </p:nvPr>
        </p:nvSpPr>
        <p:spPr>
          <a:xfrm>
            <a:off x="254000" y="1"/>
            <a:ext cx="8610600" cy="715963"/>
          </a:xfrm>
        </p:spPr>
        <p:txBody>
          <a:bodyPr/>
          <a:lstStyle/>
          <a:p>
            <a:r>
              <a:rPr lang="en-US" sz="2000">
                <a:latin typeface="Arial" charset="0"/>
                <a:ea typeface="ＭＳ Ｐゴシック" charset="0"/>
                <a:cs typeface="ＭＳ Ｐゴシック" charset="0"/>
              </a:rPr>
              <a:t>Observational constraints at the corners of a wide parameter space</a:t>
            </a:r>
          </a:p>
        </p:txBody>
      </p:sp>
      <p:cxnSp>
        <p:nvCxnSpPr>
          <p:cNvPr id="10" name="Straight Arrow Connector 9"/>
          <p:cNvCxnSpPr/>
          <p:nvPr/>
        </p:nvCxnSpPr>
        <p:spPr bwMode="auto">
          <a:xfrm>
            <a:off x="1587500" y="5448300"/>
            <a:ext cx="6680200" cy="12700"/>
          </a:xfrm>
          <a:prstGeom prst="straightConnector1">
            <a:avLst/>
          </a:prstGeom>
          <a:noFill/>
          <a:ln w="12700" cap="flat" cmpd="sng" algn="ctr">
            <a:solidFill>
              <a:schemeClr val="accent4"/>
            </a:solidFill>
            <a:prstDash val="solid"/>
            <a:round/>
            <a:headEnd type="none" w="med" len="med"/>
            <a:tailEnd type="arrow"/>
          </a:ln>
          <a:effectLst/>
        </p:spPr>
      </p:cxnSp>
      <p:cxnSp>
        <p:nvCxnSpPr>
          <p:cNvPr id="11" name="Straight Arrow Connector 10"/>
          <p:cNvCxnSpPr/>
          <p:nvPr/>
        </p:nvCxnSpPr>
        <p:spPr bwMode="auto">
          <a:xfrm flipH="1" flipV="1">
            <a:off x="1562100" y="965200"/>
            <a:ext cx="25400" cy="4533900"/>
          </a:xfrm>
          <a:prstGeom prst="straightConnector1">
            <a:avLst/>
          </a:prstGeom>
          <a:noFill/>
          <a:ln w="12700" cap="flat" cmpd="sng" algn="ctr">
            <a:solidFill>
              <a:schemeClr val="accent4"/>
            </a:solidFill>
            <a:prstDash val="solid"/>
            <a:round/>
            <a:headEnd type="none" w="med" len="med"/>
            <a:tailEnd type="arrow"/>
          </a:ln>
          <a:effectLst/>
        </p:spPr>
      </p:cxnSp>
      <p:sp>
        <p:nvSpPr>
          <p:cNvPr id="7173" name="TextBox 20"/>
          <p:cNvSpPr txBox="1">
            <a:spLocks noChangeArrowheads="1"/>
          </p:cNvSpPr>
          <p:nvPr/>
        </p:nvSpPr>
        <p:spPr bwMode="auto">
          <a:xfrm rot="-5400000">
            <a:off x="-1355941" y="2942791"/>
            <a:ext cx="3951723"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a:t>External irradiation  (W/m</a:t>
            </a:r>
            <a:r>
              <a:rPr lang="en-US" sz="2400" baseline="30000"/>
              <a:t>2</a:t>
            </a:r>
            <a:r>
              <a:rPr lang="en-US" sz="2400"/>
              <a:t>)</a:t>
            </a:r>
          </a:p>
        </p:txBody>
      </p:sp>
      <p:sp>
        <p:nvSpPr>
          <p:cNvPr id="33" name="Circular Arrow 32"/>
          <p:cNvSpPr/>
          <p:nvPr/>
        </p:nvSpPr>
        <p:spPr bwMode="auto">
          <a:xfrm>
            <a:off x="5816600" y="3149601"/>
            <a:ext cx="812800" cy="393700"/>
          </a:xfrm>
          <a:prstGeom prst="circularArrow">
            <a:avLst/>
          </a:prstGeom>
          <a:noFill/>
          <a:ln w="12700" cap="flat" cmpd="sng" algn="ctr">
            <a:noFill/>
            <a:prstDash val="solid"/>
            <a:round/>
            <a:headEnd type="none" w="med" len="med"/>
            <a:tailEnd type="none" w="med" len="med"/>
          </a:ln>
          <a:effectLst/>
        </p:spPr>
        <p:txBody>
          <a:bodyPr lIns="18288" tIns="49212" rIns="18288" bIns="49212"/>
          <a:lstStyle/>
          <a:p>
            <a:pPr marL="366713" indent="-366713" defTabSz="977900">
              <a:defRPr/>
            </a:pPr>
            <a:endParaRPr lang="en-US">
              <a:ea typeface="+mn-ea"/>
              <a:cs typeface="+mn-cs"/>
            </a:endParaRPr>
          </a:p>
        </p:txBody>
      </p:sp>
      <p:sp>
        <p:nvSpPr>
          <p:cNvPr id="7175" name="TextBox 24"/>
          <p:cNvSpPr txBox="1">
            <a:spLocks noChangeArrowheads="1"/>
          </p:cNvSpPr>
          <p:nvPr/>
        </p:nvSpPr>
        <p:spPr bwMode="auto">
          <a:xfrm>
            <a:off x="1257300" y="4851401"/>
            <a:ext cx="35137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a:t>
            </a:r>
            <a:r>
              <a:rPr lang="en-US" sz="1600" b="0"/>
              <a:t> </a:t>
            </a:r>
            <a:endParaRPr lang="en-US" sz="1600" b="0" baseline="30000"/>
          </a:p>
        </p:txBody>
      </p:sp>
      <p:sp>
        <p:nvSpPr>
          <p:cNvPr id="7176" name="TextBox 24"/>
          <p:cNvSpPr txBox="1">
            <a:spLocks noChangeArrowheads="1"/>
          </p:cNvSpPr>
          <p:nvPr/>
        </p:nvSpPr>
        <p:spPr bwMode="auto">
          <a:xfrm>
            <a:off x="1155700" y="4330701"/>
            <a:ext cx="41549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endParaRPr lang="en-US" sz="1800" baseline="30000"/>
          </a:p>
        </p:txBody>
      </p:sp>
      <p:sp>
        <p:nvSpPr>
          <p:cNvPr id="7177" name="TextBox 24"/>
          <p:cNvSpPr txBox="1">
            <a:spLocks noChangeArrowheads="1"/>
          </p:cNvSpPr>
          <p:nvPr/>
        </p:nvSpPr>
        <p:spPr bwMode="auto">
          <a:xfrm>
            <a:off x="1155701" y="1765300"/>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6</a:t>
            </a:r>
          </a:p>
        </p:txBody>
      </p:sp>
      <p:sp>
        <p:nvSpPr>
          <p:cNvPr id="7178" name="TextBox 24"/>
          <p:cNvSpPr txBox="1">
            <a:spLocks noChangeArrowheads="1"/>
          </p:cNvSpPr>
          <p:nvPr/>
        </p:nvSpPr>
        <p:spPr bwMode="auto">
          <a:xfrm>
            <a:off x="1143001" y="22606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5</a:t>
            </a:r>
          </a:p>
        </p:txBody>
      </p:sp>
      <p:sp>
        <p:nvSpPr>
          <p:cNvPr id="7179" name="TextBox 24"/>
          <p:cNvSpPr txBox="1">
            <a:spLocks noChangeArrowheads="1"/>
          </p:cNvSpPr>
          <p:nvPr/>
        </p:nvSpPr>
        <p:spPr bwMode="auto">
          <a:xfrm>
            <a:off x="1155701" y="12573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7</a:t>
            </a:r>
          </a:p>
        </p:txBody>
      </p:sp>
      <p:pic>
        <p:nvPicPr>
          <p:cNvPr id="7180" name="Picture 3" descr="jupiter.gif"/>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2362201" y="4343400"/>
            <a:ext cx="5715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1" name="Picture 4" descr="neptune.gif"/>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549401" y="4762500"/>
            <a:ext cx="590551"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82" name="TextBox 20"/>
          <p:cNvSpPr txBox="1">
            <a:spLocks noChangeArrowheads="1"/>
          </p:cNvSpPr>
          <p:nvPr/>
        </p:nvSpPr>
        <p:spPr bwMode="auto">
          <a:xfrm>
            <a:off x="2922589" y="5899151"/>
            <a:ext cx="3486083"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2400" dirty="0"/>
              <a:t>Interior heat flux (W/m</a:t>
            </a:r>
            <a:r>
              <a:rPr lang="en-US" sz="2400" baseline="30000" dirty="0"/>
              <a:t>2</a:t>
            </a:r>
            <a:r>
              <a:rPr lang="en-US" sz="2400" dirty="0"/>
              <a:t>)</a:t>
            </a:r>
          </a:p>
        </p:txBody>
      </p:sp>
      <p:sp>
        <p:nvSpPr>
          <p:cNvPr id="7183" name="Oval 29"/>
          <p:cNvSpPr>
            <a:spLocks noChangeArrowheads="1"/>
          </p:cNvSpPr>
          <p:nvPr/>
        </p:nvSpPr>
        <p:spPr bwMode="auto">
          <a:xfrm>
            <a:off x="1625601" y="1219201"/>
            <a:ext cx="1536700" cy="15113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7184" name="TextBox 24"/>
          <p:cNvSpPr txBox="1">
            <a:spLocks noChangeArrowheads="1"/>
          </p:cNvSpPr>
          <p:nvPr/>
        </p:nvSpPr>
        <p:spPr bwMode="auto">
          <a:xfrm>
            <a:off x="1155701" y="33147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3</a:t>
            </a:r>
          </a:p>
        </p:txBody>
      </p:sp>
      <p:sp>
        <p:nvSpPr>
          <p:cNvPr id="7185" name="TextBox 24"/>
          <p:cNvSpPr txBox="1">
            <a:spLocks noChangeArrowheads="1"/>
          </p:cNvSpPr>
          <p:nvPr/>
        </p:nvSpPr>
        <p:spPr bwMode="auto">
          <a:xfrm>
            <a:off x="1143001" y="27813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4</a:t>
            </a:r>
          </a:p>
        </p:txBody>
      </p:sp>
      <p:sp>
        <p:nvSpPr>
          <p:cNvPr id="7186" name="TextBox 24"/>
          <p:cNvSpPr txBox="1">
            <a:spLocks noChangeArrowheads="1"/>
          </p:cNvSpPr>
          <p:nvPr/>
        </p:nvSpPr>
        <p:spPr bwMode="auto">
          <a:xfrm>
            <a:off x="1663700" y="5422901"/>
            <a:ext cx="30008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a:t>
            </a:r>
            <a:endParaRPr lang="en-US" sz="1800" baseline="30000"/>
          </a:p>
        </p:txBody>
      </p:sp>
      <p:sp>
        <p:nvSpPr>
          <p:cNvPr id="7187" name="TextBox 24"/>
          <p:cNvSpPr txBox="1">
            <a:spLocks noChangeArrowheads="1"/>
          </p:cNvSpPr>
          <p:nvPr/>
        </p:nvSpPr>
        <p:spPr bwMode="auto">
          <a:xfrm>
            <a:off x="2438400" y="5422901"/>
            <a:ext cx="41549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endParaRPr lang="en-US" sz="1800" baseline="30000"/>
          </a:p>
        </p:txBody>
      </p:sp>
      <p:sp>
        <p:nvSpPr>
          <p:cNvPr id="7188" name="TextBox 24"/>
          <p:cNvSpPr txBox="1">
            <a:spLocks noChangeArrowheads="1"/>
          </p:cNvSpPr>
          <p:nvPr/>
        </p:nvSpPr>
        <p:spPr bwMode="auto">
          <a:xfrm>
            <a:off x="3276601" y="54229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2</a:t>
            </a:r>
          </a:p>
        </p:txBody>
      </p:sp>
      <p:sp>
        <p:nvSpPr>
          <p:cNvPr id="7189" name="TextBox 24"/>
          <p:cNvSpPr txBox="1">
            <a:spLocks noChangeArrowheads="1"/>
          </p:cNvSpPr>
          <p:nvPr/>
        </p:nvSpPr>
        <p:spPr bwMode="auto">
          <a:xfrm>
            <a:off x="4165601" y="54356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3</a:t>
            </a:r>
          </a:p>
        </p:txBody>
      </p:sp>
      <p:sp>
        <p:nvSpPr>
          <p:cNvPr id="7190" name="TextBox 24"/>
          <p:cNvSpPr txBox="1">
            <a:spLocks noChangeArrowheads="1"/>
          </p:cNvSpPr>
          <p:nvPr/>
        </p:nvSpPr>
        <p:spPr bwMode="auto">
          <a:xfrm>
            <a:off x="5118101" y="54483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4</a:t>
            </a:r>
          </a:p>
        </p:txBody>
      </p:sp>
      <p:sp>
        <p:nvSpPr>
          <p:cNvPr id="7191" name="TextBox 24"/>
          <p:cNvSpPr txBox="1">
            <a:spLocks noChangeArrowheads="1"/>
          </p:cNvSpPr>
          <p:nvPr/>
        </p:nvSpPr>
        <p:spPr bwMode="auto">
          <a:xfrm>
            <a:off x="6146801" y="54737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5</a:t>
            </a:r>
          </a:p>
        </p:txBody>
      </p:sp>
      <p:sp>
        <p:nvSpPr>
          <p:cNvPr id="7192" name="TextBox 24"/>
          <p:cNvSpPr txBox="1">
            <a:spLocks noChangeArrowheads="1"/>
          </p:cNvSpPr>
          <p:nvPr/>
        </p:nvSpPr>
        <p:spPr bwMode="auto">
          <a:xfrm>
            <a:off x="1155701" y="38227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2</a:t>
            </a:r>
          </a:p>
        </p:txBody>
      </p:sp>
      <p:sp>
        <p:nvSpPr>
          <p:cNvPr id="7193" name="TextBox 8"/>
          <p:cNvSpPr txBox="1">
            <a:spLocks noChangeArrowheads="1"/>
          </p:cNvSpPr>
          <p:nvPr/>
        </p:nvSpPr>
        <p:spPr bwMode="auto">
          <a:xfrm>
            <a:off x="1778000" y="1574800"/>
            <a:ext cx="1270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Hot Jupiters</a:t>
            </a:r>
          </a:p>
        </p:txBody>
      </p:sp>
      <p:sp>
        <p:nvSpPr>
          <p:cNvPr id="7194" name="TextBox 11"/>
          <p:cNvSpPr txBox="1">
            <a:spLocks noChangeArrowheads="1"/>
          </p:cNvSpPr>
          <p:nvPr/>
        </p:nvSpPr>
        <p:spPr bwMode="auto">
          <a:xfrm>
            <a:off x="6388100" y="5143500"/>
            <a:ext cx="116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L dwarfs</a:t>
            </a:r>
          </a:p>
        </p:txBody>
      </p:sp>
      <p:sp>
        <p:nvSpPr>
          <p:cNvPr id="7195" name="TextBox 45"/>
          <p:cNvSpPr txBox="1">
            <a:spLocks noChangeArrowheads="1"/>
          </p:cNvSpPr>
          <p:nvPr/>
        </p:nvSpPr>
        <p:spPr bwMode="auto">
          <a:xfrm>
            <a:off x="5080000" y="5130801"/>
            <a:ext cx="1295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T dwarfs</a:t>
            </a:r>
          </a:p>
        </p:txBody>
      </p:sp>
      <p:sp>
        <p:nvSpPr>
          <p:cNvPr id="7196" name="TextBox 46"/>
          <p:cNvSpPr txBox="1">
            <a:spLocks noChangeArrowheads="1"/>
          </p:cNvSpPr>
          <p:nvPr/>
        </p:nvSpPr>
        <p:spPr bwMode="auto">
          <a:xfrm>
            <a:off x="3657601" y="5130801"/>
            <a:ext cx="14859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Y dwarfs</a:t>
            </a:r>
          </a:p>
        </p:txBody>
      </p:sp>
      <p:sp>
        <p:nvSpPr>
          <p:cNvPr id="7197" name="TextBox 47"/>
          <p:cNvSpPr txBox="1">
            <a:spLocks noChangeArrowheads="1"/>
          </p:cNvSpPr>
          <p:nvPr/>
        </p:nvSpPr>
        <p:spPr bwMode="auto">
          <a:xfrm>
            <a:off x="1524000" y="2755900"/>
            <a:ext cx="1219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Warm Jupiters</a:t>
            </a:r>
          </a:p>
        </p:txBody>
      </p:sp>
      <p:sp>
        <p:nvSpPr>
          <p:cNvPr id="7198" name="Oval 48"/>
          <p:cNvSpPr>
            <a:spLocks noChangeArrowheads="1"/>
          </p:cNvSpPr>
          <p:nvPr/>
        </p:nvSpPr>
        <p:spPr bwMode="auto">
          <a:xfrm>
            <a:off x="1498600" y="2349500"/>
            <a:ext cx="1371600" cy="1371600"/>
          </a:xfrm>
          <a:prstGeom prst="ellipse">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7199" name="TextBox 24"/>
          <p:cNvSpPr txBox="1">
            <a:spLocks noChangeArrowheads="1"/>
          </p:cNvSpPr>
          <p:nvPr/>
        </p:nvSpPr>
        <p:spPr bwMode="auto">
          <a:xfrm>
            <a:off x="7188201" y="5461001"/>
            <a:ext cx="492443"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a:t>10</a:t>
            </a:r>
            <a:r>
              <a:rPr lang="en-US" sz="1800" baseline="30000"/>
              <a:t>6</a:t>
            </a:r>
          </a:p>
        </p:txBody>
      </p:sp>
      <p:sp>
        <p:nvSpPr>
          <p:cNvPr id="15" name="Arc 14"/>
          <p:cNvSpPr/>
          <p:nvPr/>
        </p:nvSpPr>
        <p:spPr bwMode="auto">
          <a:xfrm>
            <a:off x="4851401" y="1320801"/>
            <a:ext cx="876300" cy="673100"/>
          </a:xfrm>
          <a:prstGeom prst="arc">
            <a:avLst/>
          </a:prstGeom>
          <a:noFill/>
          <a:ln w="12700" cap="flat" cmpd="sng" algn="ctr">
            <a:noFill/>
            <a:prstDash val="solid"/>
            <a:round/>
            <a:headEnd type="none" w="med" len="med"/>
            <a:tailEnd type="none" w="med" len="med"/>
          </a:ln>
          <a:effectLst/>
        </p:spPr>
        <p:txBody>
          <a:bodyPr lIns="18288" tIns="49212" rIns="18288" bIns="49212"/>
          <a:lstStyle/>
          <a:p>
            <a:pPr marL="366713" indent="-366713" defTabSz="977900">
              <a:defRPr/>
            </a:pPr>
            <a:endParaRPr lang="en-US">
              <a:solidFill>
                <a:srgbClr val="0045AD"/>
              </a:solidFill>
            </a:endParaRPr>
          </a:p>
        </p:txBody>
      </p:sp>
      <p:sp>
        <p:nvSpPr>
          <p:cNvPr id="17" name="Arc 16"/>
          <p:cNvSpPr/>
          <p:nvPr/>
        </p:nvSpPr>
        <p:spPr bwMode="auto">
          <a:xfrm>
            <a:off x="901701" y="457201"/>
            <a:ext cx="850900" cy="292100"/>
          </a:xfrm>
          <a:prstGeom prst="arc">
            <a:avLst/>
          </a:prstGeom>
          <a:noFill/>
          <a:ln w="12700" cap="flat" cmpd="sng" algn="ctr">
            <a:noFill/>
            <a:prstDash val="solid"/>
            <a:round/>
            <a:headEnd type="none" w="med" len="med"/>
            <a:tailEnd type="none" w="med" len="med"/>
          </a:ln>
          <a:effectLst/>
        </p:spPr>
        <p:txBody>
          <a:bodyPr lIns="18288" tIns="49212" rIns="18288" bIns="49212"/>
          <a:lstStyle/>
          <a:p>
            <a:pPr marL="366713" indent="-366713" defTabSz="977900">
              <a:defRPr/>
            </a:pPr>
            <a:endParaRPr lang="en-US"/>
          </a:p>
        </p:txBody>
      </p:sp>
      <p:sp>
        <p:nvSpPr>
          <p:cNvPr id="28" name="Arc 27"/>
          <p:cNvSpPr/>
          <p:nvPr/>
        </p:nvSpPr>
        <p:spPr bwMode="auto">
          <a:xfrm rot="16200000">
            <a:off x="5162551" y="4819651"/>
            <a:ext cx="1066800" cy="1282700"/>
          </a:xfrm>
          <a:prstGeom prst="arc">
            <a:avLst>
              <a:gd name="adj1" fmla="val 16200000"/>
              <a:gd name="adj2" fmla="val 5349547"/>
            </a:avLst>
          </a:prstGeom>
          <a:noFill/>
          <a:ln w="12700" cap="flat" cmpd="sng" algn="ctr">
            <a:solidFill>
              <a:schemeClr val="tx1"/>
            </a:solidFill>
            <a:prstDash val="solid"/>
            <a:round/>
            <a:headEnd type="none" w="med" len="med"/>
            <a:tailEnd type="none" w="med" len="med"/>
          </a:ln>
          <a:effectLst/>
        </p:spPr>
        <p:txBody>
          <a:bodyPr lIns="18288" tIns="49212" rIns="18288" bIns="49212"/>
          <a:lstStyle/>
          <a:p>
            <a:pPr marL="366713" indent="-366713" defTabSz="977900">
              <a:defRPr/>
            </a:pPr>
            <a:endParaRPr lang="en-US"/>
          </a:p>
        </p:txBody>
      </p:sp>
      <p:sp>
        <p:nvSpPr>
          <p:cNvPr id="60" name="Arc 59"/>
          <p:cNvSpPr/>
          <p:nvPr/>
        </p:nvSpPr>
        <p:spPr bwMode="auto">
          <a:xfrm rot="16200000">
            <a:off x="3790951" y="4819651"/>
            <a:ext cx="1092200" cy="1282700"/>
          </a:xfrm>
          <a:prstGeom prst="arc">
            <a:avLst>
              <a:gd name="adj1" fmla="val 16200000"/>
              <a:gd name="adj2" fmla="val 5213350"/>
            </a:avLst>
          </a:prstGeom>
          <a:noFill/>
          <a:ln w="12700" cap="flat" cmpd="sng" algn="ctr">
            <a:solidFill>
              <a:schemeClr val="tx1"/>
            </a:solidFill>
            <a:prstDash val="solid"/>
            <a:round/>
            <a:headEnd type="none" w="med" len="med"/>
            <a:tailEnd type="none" w="med" len="med"/>
          </a:ln>
          <a:effectLst/>
        </p:spPr>
        <p:txBody>
          <a:bodyPr lIns="18288" tIns="49212" rIns="18288" bIns="49212"/>
          <a:lstStyle/>
          <a:p>
            <a:pPr marL="366713" indent="-366713" defTabSz="977900">
              <a:defRPr/>
            </a:pPr>
            <a:endParaRPr lang="en-US"/>
          </a:p>
        </p:txBody>
      </p:sp>
      <p:sp>
        <p:nvSpPr>
          <p:cNvPr id="61" name="Arc 60"/>
          <p:cNvSpPr/>
          <p:nvPr/>
        </p:nvSpPr>
        <p:spPr bwMode="auto">
          <a:xfrm rot="16200000">
            <a:off x="6489700" y="4800600"/>
            <a:ext cx="1066800" cy="1371600"/>
          </a:xfrm>
          <a:prstGeom prst="arc">
            <a:avLst>
              <a:gd name="adj1" fmla="val 16200000"/>
              <a:gd name="adj2" fmla="val 5378844"/>
            </a:avLst>
          </a:prstGeom>
          <a:noFill/>
          <a:ln w="12700" cap="flat" cmpd="sng" algn="ctr">
            <a:solidFill>
              <a:schemeClr val="tx1"/>
            </a:solidFill>
            <a:prstDash val="solid"/>
            <a:round/>
            <a:headEnd type="none" w="med" len="med"/>
            <a:tailEnd type="none" w="med" len="med"/>
          </a:ln>
          <a:effectLst/>
        </p:spPr>
        <p:txBody>
          <a:bodyPr lIns="18288" tIns="49212" rIns="18288" bIns="49212"/>
          <a:lstStyle/>
          <a:p>
            <a:pPr marL="366713" indent="-366713" defTabSz="977900">
              <a:defRPr/>
            </a:pPr>
            <a:endParaRPr lang="en-US"/>
          </a:p>
        </p:txBody>
      </p:sp>
      <p:sp>
        <p:nvSpPr>
          <p:cNvPr id="7205" name="TextBox 61"/>
          <p:cNvSpPr txBox="1">
            <a:spLocks noChangeArrowheads="1"/>
          </p:cNvSpPr>
          <p:nvPr/>
        </p:nvSpPr>
        <p:spPr bwMode="auto">
          <a:xfrm>
            <a:off x="4445000" y="1536700"/>
            <a:ext cx="355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ctr">
              <a:buFontTx/>
              <a:buNone/>
            </a:pPr>
            <a:r>
              <a:rPr lang="en-US"/>
              <a:t>Young hot Jupiters and highly irradiated brown dwarfs </a:t>
            </a:r>
          </a:p>
        </p:txBody>
      </p:sp>
      <p:sp>
        <p:nvSpPr>
          <p:cNvPr id="7206" name="Oval 62"/>
          <p:cNvSpPr>
            <a:spLocks noChangeArrowheads="1"/>
          </p:cNvSpPr>
          <p:nvPr/>
        </p:nvSpPr>
        <p:spPr bwMode="auto">
          <a:xfrm>
            <a:off x="4483100" y="1117600"/>
            <a:ext cx="3454400" cy="1511300"/>
          </a:xfrm>
          <a:prstGeom prst="ellipse">
            <a:avLst/>
          </a:prstGeom>
          <a:noFill/>
          <a:ln w="12700">
            <a:solidFill>
              <a:schemeClr val="tx1"/>
            </a:solidFill>
            <a:prstDash val="dash"/>
            <a:round/>
            <a:headEnd/>
            <a:tailEnd/>
          </a:ln>
          <a:extLst>
            <a:ext uri="{909E8E84-426E-40dd-AFC4-6F175D3DCCD1}">
              <a14:hiddenFill xmlns="" xmlns:a14="http://schemas.microsoft.com/office/drawing/2010/main">
                <a:solidFill>
                  <a:srgbClr val="FFFFFF"/>
                </a:solidFill>
              </a14:hiddenFill>
            </a:ext>
          </a:extLst>
        </p:spPr>
        <p:txBody>
          <a:bodyPr lIns="18288" tIns="49212" rIns="18288" bIns="49212"/>
          <a:lstStyle/>
          <a:p>
            <a:pPr marL="366713" indent="-366713" defTabSz="977900"/>
            <a:endParaRPr lang="en-US"/>
          </a:p>
        </p:txBody>
      </p:sp>
      <p:sp>
        <p:nvSpPr>
          <p:cNvPr id="41" name="Text Box 10"/>
          <p:cNvSpPr txBox="1">
            <a:spLocks noChangeArrowheads="1"/>
          </p:cNvSpPr>
          <p:nvPr/>
        </p:nvSpPr>
        <p:spPr bwMode="auto">
          <a:xfrm rot="16200000">
            <a:off x="7949118" y="5661529"/>
            <a:ext cx="433965" cy="195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eaVert"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800" dirty="0" smtClean="0"/>
              <a:t>Showman </a:t>
            </a:r>
            <a:r>
              <a:rPr lang="en-US" sz="1800" dirty="0"/>
              <a:t>(</a:t>
            </a:r>
            <a:r>
              <a:rPr lang="en-US" sz="1800" dirty="0" smtClean="0"/>
              <a:t>2016)</a:t>
            </a:r>
            <a:endParaRPr lang="en-US" sz="1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9904 - System CDR">
  <a:themeElements>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9904 - System CDR">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lnDef>
  </a:objectDefaults>
  <a:extraClrSchemeLst>
    <a:extraClrScheme>
      <a:clrScheme name="9904 - System CD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904 - System CD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904 - System CD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904 - System CD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904 - System CD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904 - System CD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2242908992</TotalTime>
  <Pages>1</Pages>
  <Words>4529</Words>
  <Application>Microsoft Office PowerPoint</Application>
  <PresentationFormat>画面に合わせる (4:3)</PresentationFormat>
  <Paragraphs>307</Paragraphs>
  <Slides>40</Slides>
  <Notes>2</Notes>
  <HiddenSlides>0</HiddenSlides>
  <MMClips>2</MMClips>
  <ScaleCrop>false</ScaleCrop>
  <HeadingPairs>
    <vt:vector size="4" baseType="variant">
      <vt:variant>
        <vt:lpstr>テーマ</vt:lpstr>
      </vt:variant>
      <vt:variant>
        <vt:i4>1</vt:i4>
      </vt:variant>
      <vt:variant>
        <vt:lpstr>スライド タイトル</vt:lpstr>
      </vt:variant>
      <vt:variant>
        <vt:i4>40</vt:i4>
      </vt:variant>
    </vt:vector>
  </HeadingPairs>
  <TitlesOfParts>
    <vt:vector size="41" baseType="lpstr">
      <vt:lpstr>9904 - System CDR</vt:lpstr>
      <vt:lpstr>スライド 1</vt:lpstr>
      <vt:lpstr>Exoplanets: an exploding new field</vt:lpstr>
      <vt:lpstr>スライド 3</vt:lpstr>
      <vt:lpstr>Why study atmospheres of exoplanets?</vt:lpstr>
      <vt:lpstr>スライド 5</vt:lpstr>
      <vt:lpstr>Factors that affect atmospheric circulation and structure</vt:lpstr>
      <vt:lpstr>Factors that affect atmospheric circulation and structure</vt:lpstr>
      <vt:lpstr>Observationally booming subfields yield constraints at the extreme ranges of key parameters</vt:lpstr>
      <vt:lpstr>Observational constraints at the corners of a wide parameter space</vt:lpstr>
      <vt:lpstr>スライド 10</vt:lpstr>
      <vt:lpstr>スライド 11</vt:lpstr>
      <vt:lpstr>Hot Jupiters: Spitzer light curves for HD 189733b </vt:lpstr>
      <vt:lpstr>Lightcurves for hot Jupiters</vt:lpstr>
      <vt:lpstr>Dependence of day-night flux contrast on effective temperature</vt:lpstr>
      <vt:lpstr>Eclipse mapping: obtaining 2D maps of the dayside</vt:lpstr>
      <vt:lpstr>Hot Jupiter circulation models typically predict several broad, fast jets including equatorial superrotation</vt:lpstr>
      <vt:lpstr>What causes the equatorial jet?  The day-night thermal forcing induces planetary-scale waves, which pump momentum to the equator</vt:lpstr>
      <vt:lpstr>Exoplanet characterization: Transit spectroscopy</vt:lpstr>
      <vt:lpstr>Hazes and composition on hot Jupiters</vt:lpstr>
      <vt:lpstr>Transmission spectra of smaller planets (super Earths / hot Neptunes)</vt:lpstr>
      <vt:lpstr>Doppler detection of winds on HD 209458b?</vt:lpstr>
      <vt:lpstr>Doppler detection of winds during transit</vt:lpstr>
      <vt:lpstr>Doppler detection of equatorial jet</vt:lpstr>
      <vt:lpstr>Comparisons of data to GCMs</vt:lpstr>
      <vt:lpstr>NASA Kepler mission</vt:lpstr>
      <vt:lpstr>NASA Kepler mission</vt:lpstr>
      <vt:lpstr>Kepler detected loads of “super Earths”</vt:lpstr>
      <vt:lpstr>Kepler assessment of planet populations</vt:lpstr>
      <vt:lpstr>Kepler homing in on habitable planets</vt:lpstr>
      <vt:lpstr>We can infer densities and therefore learn about composition!</vt:lpstr>
      <vt:lpstr>Proxima Centauri b: a habitable-zone planet around the closest star</vt:lpstr>
      <vt:lpstr>References1</vt:lpstr>
      <vt:lpstr>References2</vt:lpstr>
      <vt:lpstr>References3</vt:lpstr>
      <vt:lpstr>References4</vt:lpstr>
      <vt:lpstr>References5</vt:lpstr>
      <vt:lpstr>References6</vt:lpstr>
      <vt:lpstr>References7</vt:lpstr>
      <vt:lpstr>References8</vt:lpstr>
      <vt:lpstr>References9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Lockheed Martin</dc:creator>
  <cp:keywords/>
  <dc:description/>
  <cp:lastModifiedBy>kisho</cp:lastModifiedBy>
  <cp:revision>1581</cp:revision>
  <cp:lastPrinted>2000-03-24T16:38:57Z</cp:lastPrinted>
  <dcterms:created xsi:type="dcterms:W3CDTF">2013-10-25T04:04:28Z</dcterms:created>
  <dcterms:modified xsi:type="dcterms:W3CDTF">2017-02-17T04:12:30Z</dcterms:modified>
</cp:coreProperties>
</file>